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3"/>
  </p:notesMasterIdLst>
  <p:handoutMasterIdLst>
    <p:handoutMasterId r:id="rId14"/>
  </p:handoutMasterIdLst>
  <p:sldIdLst>
    <p:sldId id="427" r:id="rId2"/>
    <p:sldId id="428" r:id="rId3"/>
    <p:sldId id="429" r:id="rId4"/>
    <p:sldId id="430" r:id="rId5"/>
    <p:sldId id="431" r:id="rId6"/>
    <p:sldId id="432" r:id="rId7"/>
    <p:sldId id="433" r:id="rId8"/>
    <p:sldId id="434" r:id="rId9"/>
    <p:sldId id="435" r:id="rId10"/>
    <p:sldId id="437" r:id="rId11"/>
    <p:sldId id="43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2667" autoAdjust="0"/>
  </p:normalViewPr>
  <p:slideViewPr>
    <p:cSldViewPr>
      <p:cViewPr varScale="1">
        <p:scale>
          <a:sx n="90" d="100"/>
          <a:sy n="90" d="100"/>
        </p:scale>
        <p:origin x="5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4A29A4-470F-4F7F-953F-DF8DF9D096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3941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1CBBC9-EA8A-44F2-91DB-8E2F5A2D57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0161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A0F9322-B559-4581-804A-0225AB495CB6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7388"/>
            <a:ext cx="4570412" cy="3427412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511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2D67057-F42D-407E-821C-7FB6FF7392BA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847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723727-A9B0-4937-B8B6-9F6E2C7251AE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923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85F6E0A-62D1-4D75-9F0B-0B2589A565AC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482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FAEC62F-A382-4C0E-8DC8-AF5F6681E5A5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5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B342B24-AD30-4283-BC3C-23E93BA33CD0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0100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AF72D5A-D281-4FA8-8936-4816EFD4209A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733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A84BEA6-3E63-4D31-B193-A735D00B555E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165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095D3-1FCD-41A1-BC73-CD6CF60D24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881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9C881C-FCC3-4ED1-A3F3-0BA52D243D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371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5A50ED-8919-4A71-A008-C58CA937D6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643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FC3335-938E-44BB-80BF-349703500B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2881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ADCF4-6787-4BDF-8316-124E4E6A61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629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00CF7C-3142-4570-B8BF-D2108E42C3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663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858B43-3F44-49B0-8DDA-91F3C9F8B2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7961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DA6709-6354-4BD1-94A1-8E5546638A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7155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ACE2DE-198F-41E2-B680-D9C8609541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227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221367-BDF3-46B3-862F-4ACA81B660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853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4DFB9B-A144-4B11-8B8A-A64E8B35C7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429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6109F3-F25E-4790-A10B-DF581211E0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3207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00BE5E-038A-4F4F-B851-768A9F12C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4519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91E4F28C-F209-4CC9-A988-28F35F7AF503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  <p:sldLayoutId id="2147484046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Queue</a:t>
            </a: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1524000" y="4343400"/>
            <a:ext cx="1828800" cy="908050"/>
            <a:chOff x="1248" y="2736"/>
            <a:chExt cx="1152" cy="572"/>
          </a:xfrm>
        </p:grpSpPr>
        <p:sp>
          <p:nvSpPr>
            <p:cNvPr id="4136" name="Freeform 4"/>
            <p:cNvSpPr>
              <a:spLocks/>
            </p:cNvSpPr>
            <p:nvPr/>
          </p:nvSpPr>
          <p:spPr bwMode="auto">
            <a:xfrm>
              <a:off x="1378" y="2857"/>
              <a:ext cx="349" cy="259"/>
            </a:xfrm>
            <a:custGeom>
              <a:avLst/>
              <a:gdLst>
                <a:gd name="T0" fmla="*/ 317 w 1047"/>
                <a:gd name="T1" fmla="*/ 0 h 776"/>
                <a:gd name="T2" fmla="*/ 65 w 1047"/>
                <a:gd name="T3" fmla="*/ 23 h 776"/>
                <a:gd name="T4" fmla="*/ 0 w 1047"/>
                <a:gd name="T5" fmla="*/ 82 h 776"/>
                <a:gd name="T6" fmla="*/ 2 w 1047"/>
                <a:gd name="T7" fmla="*/ 259 h 776"/>
                <a:gd name="T8" fmla="*/ 43 w 1047"/>
                <a:gd name="T9" fmla="*/ 258 h 776"/>
                <a:gd name="T10" fmla="*/ 49 w 1047"/>
                <a:gd name="T11" fmla="*/ 83 h 776"/>
                <a:gd name="T12" fmla="*/ 120 w 1047"/>
                <a:gd name="T13" fmla="*/ 94 h 776"/>
                <a:gd name="T14" fmla="*/ 75 w 1047"/>
                <a:gd name="T15" fmla="*/ 40 h 776"/>
                <a:gd name="T16" fmla="*/ 349 w 1047"/>
                <a:gd name="T17" fmla="*/ 12 h 776"/>
                <a:gd name="T18" fmla="*/ 317 w 1047"/>
                <a:gd name="T19" fmla="*/ 0 h 776"/>
                <a:gd name="T20" fmla="*/ 317 w 1047"/>
                <a:gd name="T21" fmla="*/ 0 h 7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7" h="776">
                  <a:moveTo>
                    <a:pt x="952" y="0"/>
                  </a:moveTo>
                  <a:lnTo>
                    <a:pt x="195" y="70"/>
                  </a:lnTo>
                  <a:lnTo>
                    <a:pt x="0" y="247"/>
                  </a:lnTo>
                  <a:lnTo>
                    <a:pt x="5" y="776"/>
                  </a:lnTo>
                  <a:lnTo>
                    <a:pt x="129" y="774"/>
                  </a:lnTo>
                  <a:lnTo>
                    <a:pt x="148" y="249"/>
                  </a:lnTo>
                  <a:lnTo>
                    <a:pt x="359" y="282"/>
                  </a:lnTo>
                  <a:lnTo>
                    <a:pt x="226" y="121"/>
                  </a:lnTo>
                  <a:lnTo>
                    <a:pt x="1047" y="37"/>
                  </a:lnTo>
                  <a:lnTo>
                    <a:pt x="95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7" name="Freeform 5"/>
            <p:cNvSpPr>
              <a:spLocks/>
            </p:cNvSpPr>
            <p:nvPr/>
          </p:nvSpPr>
          <p:spPr bwMode="auto">
            <a:xfrm>
              <a:off x="1252" y="2948"/>
              <a:ext cx="878" cy="217"/>
            </a:xfrm>
            <a:custGeom>
              <a:avLst/>
              <a:gdLst>
                <a:gd name="T0" fmla="*/ 71 w 2634"/>
                <a:gd name="T1" fmla="*/ 13 h 651"/>
                <a:gd name="T2" fmla="*/ 56 w 2634"/>
                <a:gd name="T3" fmla="*/ 22 h 651"/>
                <a:gd name="T4" fmla="*/ 45 w 2634"/>
                <a:gd name="T5" fmla="*/ 29 h 651"/>
                <a:gd name="T6" fmla="*/ 24 w 2634"/>
                <a:gd name="T7" fmla="*/ 51 h 651"/>
                <a:gd name="T8" fmla="*/ 8 w 2634"/>
                <a:gd name="T9" fmla="*/ 78 h 651"/>
                <a:gd name="T10" fmla="*/ 3 w 2634"/>
                <a:gd name="T11" fmla="*/ 137 h 651"/>
                <a:gd name="T12" fmla="*/ 12 w 2634"/>
                <a:gd name="T13" fmla="*/ 159 h 651"/>
                <a:gd name="T14" fmla="*/ 29 w 2634"/>
                <a:gd name="T15" fmla="*/ 173 h 651"/>
                <a:gd name="T16" fmla="*/ 49 w 2634"/>
                <a:gd name="T17" fmla="*/ 179 h 651"/>
                <a:gd name="T18" fmla="*/ 374 w 2634"/>
                <a:gd name="T19" fmla="*/ 206 h 651"/>
                <a:gd name="T20" fmla="*/ 413 w 2634"/>
                <a:gd name="T21" fmla="*/ 167 h 651"/>
                <a:gd name="T22" fmla="*/ 427 w 2634"/>
                <a:gd name="T23" fmla="*/ 143 h 651"/>
                <a:gd name="T24" fmla="*/ 444 w 2634"/>
                <a:gd name="T25" fmla="*/ 128 h 651"/>
                <a:gd name="T26" fmla="*/ 458 w 2634"/>
                <a:gd name="T27" fmla="*/ 121 h 651"/>
                <a:gd name="T28" fmla="*/ 509 w 2634"/>
                <a:gd name="T29" fmla="*/ 123 h 651"/>
                <a:gd name="T30" fmla="*/ 531 w 2634"/>
                <a:gd name="T31" fmla="*/ 133 h 651"/>
                <a:gd name="T32" fmla="*/ 554 w 2634"/>
                <a:gd name="T33" fmla="*/ 162 h 651"/>
                <a:gd name="T34" fmla="*/ 567 w 2634"/>
                <a:gd name="T35" fmla="*/ 217 h 651"/>
                <a:gd name="T36" fmla="*/ 639 w 2634"/>
                <a:gd name="T37" fmla="*/ 170 h 651"/>
                <a:gd name="T38" fmla="*/ 617 w 2634"/>
                <a:gd name="T39" fmla="*/ 149 h 651"/>
                <a:gd name="T40" fmla="*/ 595 w 2634"/>
                <a:gd name="T41" fmla="*/ 129 h 651"/>
                <a:gd name="T42" fmla="*/ 572 w 2634"/>
                <a:gd name="T43" fmla="*/ 112 h 651"/>
                <a:gd name="T44" fmla="*/ 558 w 2634"/>
                <a:gd name="T45" fmla="*/ 102 h 651"/>
                <a:gd name="T46" fmla="*/ 545 w 2634"/>
                <a:gd name="T47" fmla="*/ 93 h 651"/>
                <a:gd name="T48" fmla="*/ 531 w 2634"/>
                <a:gd name="T49" fmla="*/ 84 h 651"/>
                <a:gd name="T50" fmla="*/ 518 w 2634"/>
                <a:gd name="T51" fmla="*/ 78 h 651"/>
                <a:gd name="T52" fmla="*/ 496 w 2634"/>
                <a:gd name="T53" fmla="*/ 72 h 651"/>
                <a:gd name="T54" fmla="*/ 464 w 2634"/>
                <a:gd name="T55" fmla="*/ 77 h 651"/>
                <a:gd name="T56" fmla="*/ 445 w 2634"/>
                <a:gd name="T57" fmla="*/ 86 h 651"/>
                <a:gd name="T58" fmla="*/ 431 w 2634"/>
                <a:gd name="T59" fmla="*/ 95 h 651"/>
                <a:gd name="T60" fmla="*/ 422 w 2634"/>
                <a:gd name="T61" fmla="*/ 101 h 651"/>
                <a:gd name="T62" fmla="*/ 414 w 2634"/>
                <a:gd name="T63" fmla="*/ 107 h 651"/>
                <a:gd name="T64" fmla="*/ 406 w 2634"/>
                <a:gd name="T65" fmla="*/ 113 h 651"/>
                <a:gd name="T66" fmla="*/ 395 w 2634"/>
                <a:gd name="T67" fmla="*/ 122 h 651"/>
                <a:gd name="T68" fmla="*/ 382 w 2634"/>
                <a:gd name="T69" fmla="*/ 130 h 651"/>
                <a:gd name="T70" fmla="*/ 365 w 2634"/>
                <a:gd name="T71" fmla="*/ 134 h 651"/>
                <a:gd name="T72" fmla="*/ 358 w 2634"/>
                <a:gd name="T73" fmla="*/ 110 h 651"/>
                <a:gd name="T74" fmla="*/ 369 w 2634"/>
                <a:gd name="T75" fmla="*/ 89 h 651"/>
                <a:gd name="T76" fmla="*/ 356 w 2634"/>
                <a:gd name="T77" fmla="*/ 43 h 651"/>
                <a:gd name="T78" fmla="*/ 348 w 2634"/>
                <a:gd name="T79" fmla="*/ 46 h 651"/>
                <a:gd name="T80" fmla="*/ 334 w 2634"/>
                <a:gd name="T81" fmla="*/ 67 h 651"/>
                <a:gd name="T82" fmla="*/ 321 w 2634"/>
                <a:gd name="T83" fmla="*/ 99 h 651"/>
                <a:gd name="T84" fmla="*/ 307 w 2634"/>
                <a:gd name="T85" fmla="*/ 115 h 651"/>
                <a:gd name="T86" fmla="*/ 279 w 2634"/>
                <a:gd name="T87" fmla="*/ 117 h 651"/>
                <a:gd name="T88" fmla="*/ 258 w 2634"/>
                <a:gd name="T89" fmla="*/ 94 h 651"/>
                <a:gd name="T90" fmla="*/ 258 w 2634"/>
                <a:gd name="T91" fmla="*/ 63 h 651"/>
                <a:gd name="T92" fmla="*/ 244 w 2634"/>
                <a:gd name="T93" fmla="*/ 0 h 651"/>
                <a:gd name="T94" fmla="*/ 128 w 2634"/>
                <a:gd name="T95" fmla="*/ 128 h 651"/>
                <a:gd name="T96" fmla="*/ 112 w 2634"/>
                <a:gd name="T97" fmla="*/ 138 h 651"/>
                <a:gd name="T98" fmla="*/ 87 w 2634"/>
                <a:gd name="T99" fmla="*/ 146 h 651"/>
                <a:gd name="T100" fmla="*/ 47 w 2634"/>
                <a:gd name="T101" fmla="*/ 128 h 651"/>
                <a:gd name="T102" fmla="*/ 31 w 2634"/>
                <a:gd name="T103" fmla="*/ 89 h 651"/>
                <a:gd name="T104" fmla="*/ 42 w 2634"/>
                <a:gd name="T105" fmla="*/ 48 h 651"/>
                <a:gd name="T106" fmla="*/ 71 w 2634"/>
                <a:gd name="T107" fmla="*/ 18 h 65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634" h="651">
                  <a:moveTo>
                    <a:pt x="248" y="24"/>
                  </a:moveTo>
                  <a:lnTo>
                    <a:pt x="242" y="28"/>
                  </a:lnTo>
                  <a:lnTo>
                    <a:pt x="225" y="35"/>
                  </a:lnTo>
                  <a:lnTo>
                    <a:pt x="214" y="40"/>
                  </a:lnTo>
                  <a:lnTo>
                    <a:pt x="200" y="47"/>
                  </a:lnTo>
                  <a:lnTo>
                    <a:pt x="185" y="55"/>
                  </a:lnTo>
                  <a:lnTo>
                    <a:pt x="177" y="61"/>
                  </a:lnTo>
                  <a:lnTo>
                    <a:pt x="169" y="65"/>
                  </a:lnTo>
                  <a:lnTo>
                    <a:pt x="160" y="69"/>
                  </a:lnTo>
                  <a:lnTo>
                    <a:pt x="153" y="76"/>
                  </a:lnTo>
                  <a:lnTo>
                    <a:pt x="144" y="83"/>
                  </a:lnTo>
                  <a:lnTo>
                    <a:pt x="135" y="88"/>
                  </a:lnTo>
                  <a:lnTo>
                    <a:pt x="119" y="102"/>
                  </a:lnTo>
                  <a:lnTo>
                    <a:pt x="101" y="117"/>
                  </a:lnTo>
                  <a:lnTo>
                    <a:pt x="86" y="134"/>
                  </a:lnTo>
                  <a:lnTo>
                    <a:pt x="71" y="152"/>
                  </a:lnTo>
                  <a:lnTo>
                    <a:pt x="57" y="171"/>
                  </a:lnTo>
                  <a:lnTo>
                    <a:pt x="44" y="191"/>
                  </a:lnTo>
                  <a:lnTo>
                    <a:pt x="33" y="213"/>
                  </a:lnTo>
                  <a:lnTo>
                    <a:pt x="25" y="235"/>
                  </a:lnTo>
                  <a:lnTo>
                    <a:pt x="11" y="274"/>
                  </a:lnTo>
                  <a:lnTo>
                    <a:pt x="0" y="348"/>
                  </a:lnTo>
                  <a:lnTo>
                    <a:pt x="2" y="381"/>
                  </a:lnTo>
                  <a:lnTo>
                    <a:pt x="9" y="412"/>
                  </a:lnTo>
                  <a:lnTo>
                    <a:pt x="17" y="440"/>
                  </a:lnTo>
                  <a:lnTo>
                    <a:pt x="22" y="454"/>
                  </a:lnTo>
                  <a:lnTo>
                    <a:pt x="28" y="467"/>
                  </a:lnTo>
                  <a:lnTo>
                    <a:pt x="35" y="478"/>
                  </a:lnTo>
                  <a:lnTo>
                    <a:pt x="44" y="489"/>
                  </a:lnTo>
                  <a:lnTo>
                    <a:pt x="64" y="507"/>
                  </a:lnTo>
                  <a:lnTo>
                    <a:pt x="73" y="513"/>
                  </a:lnTo>
                  <a:lnTo>
                    <a:pt x="86" y="519"/>
                  </a:lnTo>
                  <a:lnTo>
                    <a:pt x="97" y="523"/>
                  </a:lnTo>
                  <a:lnTo>
                    <a:pt x="108" y="527"/>
                  </a:lnTo>
                  <a:lnTo>
                    <a:pt x="129" y="533"/>
                  </a:lnTo>
                  <a:lnTo>
                    <a:pt x="146" y="537"/>
                  </a:lnTo>
                  <a:lnTo>
                    <a:pt x="162" y="537"/>
                  </a:lnTo>
                  <a:lnTo>
                    <a:pt x="979" y="562"/>
                  </a:lnTo>
                  <a:lnTo>
                    <a:pt x="1118" y="527"/>
                  </a:lnTo>
                  <a:lnTo>
                    <a:pt x="1122" y="617"/>
                  </a:lnTo>
                  <a:lnTo>
                    <a:pt x="1213" y="560"/>
                  </a:lnTo>
                  <a:lnTo>
                    <a:pt x="1224" y="530"/>
                  </a:lnTo>
                  <a:lnTo>
                    <a:pt x="1230" y="515"/>
                  </a:lnTo>
                  <a:lnTo>
                    <a:pt x="1238" y="500"/>
                  </a:lnTo>
                  <a:lnTo>
                    <a:pt x="1247" y="483"/>
                  </a:lnTo>
                  <a:lnTo>
                    <a:pt x="1257" y="464"/>
                  </a:lnTo>
                  <a:lnTo>
                    <a:pt x="1268" y="447"/>
                  </a:lnTo>
                  <a:lnTo>
                    <a:pt x="1282" y="428"/>
                  </a:lnTo>
                  <a:lnTo>
                    <a:pt x="1297" y="412"/>
                  </a:lnTo>
                  <a:lnTo>
                    <a:pt x="1314" y="396"/>
                  </a:lnTo>
                  <a:lnTo>
                    <a:pt x="1322" y="390"/>
                  </a:lnTo>
                  <a:lnTo>
                    <a:pt x="1332" y="383"/>
                  </a:lnTo>
                  <a:lnTo>
                    <a:pt x="1341" y="377"/>
                  </a:lnTo>
                  <a:lnTo>
                    <a:pt x="1351" y="372"/>
                  </a:lnTo>
                  <a:lnTo>
                    <a:pt x="1362" y="366"/>
                  </a:lnTo>
                  <a:lnTo>
                    <a:pt x="1373" y="363"/>
                  </a:lnTo>
                  <a:lnTo>
                    <a:pt x="1395" y="358"/>
                  </a:lnTo>
                  <a:lnTo>
                    <a:pt x="1442" y="357"/>
                  </a:lnTo>
                  <a:lnTo>
                    <a:pt x="1486" y="359"/>
                  </a:lnTo>
                  <a:lnTo>
                    <a:pt x="1527" y="370"/>
                  </a:lnTo>
                  <a:lnTo>
                    <a:pt x="1547" y="377"/>
                  </a:lnTo>
                  <a:lnTo>
                    <a:pt x="1566" y="385"/>
                  </a:lnTo>
                  <a:lnTo>
                    <a:pt x="1584" y="395"/>
                  </a:lnTo>
                  <a:lnTo>
                    <a:pt x="1592" y="399"/>
                  </a:lnTo>
                  <a:lnTo>
                    <a:pt x="1599" y="405"/>
                  </a:lnTo>
                  <a:lnTo>
                    <a:pt x="1626" y="428"/>
                  </a:lnTo>
                  <a:lnTo>
                    <a:pt x="1648" y="454"/>
                  </a:lnTo>
                  <a:lnTo>
                    <a:pt x="1662" y="485"/>
                  </a:lnTo>
                  <a:lnTo>
                    <a:pt x="1673" y="516"/>
                  </a:lnTo>
                  <a:lnTo>
                    <a:pt x="1682" y="545"/>
                  </a:lnTo>
                  <a:lnTo>
                    <a:pt x="1693" y="599"/>
                  </a:lnTo>
                  <a:lnTo>
                    <a:pt x="1701" y="651"/>
                  </a:lnTo>
                  <a:lnTo>
                    <a:pt x="2623" y="560"/>
                  </a:lnTo>
                  <a:lnTo>
                    <a:pt x="2634" y="507"/>
                  </a:lnTo>
                  <a:lnTo>
                    <a:pt x="1931" y="526"/>
                  </a:lnTo>
                  <a:lnTo>
                    <a:pt x="1917" y="511"/>
                  </a:lnTo>
                  <a:lnTo>
                    <a:pt x="1899" y="493"/>
                  </a:lnTo>
                  <a:lnTo>
                    <a:pt x="1877" y="472"/>
                  </a:lnTo>
                  <a:lnTo>
                    <a:pt x="1863" y="460"/>
                  </a:lnTo>
                  <a:lnTo>
                    <a:pt x="1850" y="446"/>
                  </a:lnTo>
                  <a:lnTo>
                    <a:pt x="1833" y="432"/>
                  </a:lnTo>
                  <a:lnTo>
                    <a:pt x="1817" y="418"/>
                  </a:lnTo>
                  <a:lnTo>
                    <a:pt x="1800" y="403"/>
                  </a:lnTo>
                  <a:lnTo>
                    <a:pt x="1784" y="388"/>
                  </a:lnTo>
                  <a:lnTo>
                    <a:pt x="1764" y="373"/>
                  </a:lnTo>
                  <a:lnTo>
                    <a:pt x="1745" y="358"/>
                  </a:lnTo>
                  <a:lnTo>
                    <a:pt x="1726" y="341"/>
                  </a:lnTo>
                  <a:lnTo>
                    <a:pt x="1716" y="335"/>
                  </a:lnTo>
                  <a:lnTo>
                    <a:pt x="1705" y="326"/>
                  </a:lnTo>
                  <a:lnTo>
                    <a:pt x="1695" y="319"/>
                  </a:lnTo>
                  <a:lnTo>
                    <a:pt x="1684" y="313"/>
                  </a:lnTo>
                  <a:lnTo>
                    <a:pt x="1675" y="306"/>
                  </a:lnTo>
                  <a:lnTo>
                    <a:pt x="1664" y="297"/>
                  </a:lnTo>
                  <a:lnTo>
                    <a:pt x="1655" y="290"/>
                  </a:lnTo>
                  <a:lnTo>
                    <a:pt x="1646" y="284"/>
                  </a:lnTo>
                  <a:lnTo>
                    <a:pt x="1635" y="278"/>
                  </a:lnTo>
                  <a:lnTo>
                    <a:pt x="1625" y="271"/>
                  </a:lnTo>
                  <a:lnTo>
                    <a:pt x="1614" y="266"/>
                  </a:lnTo>
                  <a:lnTo>
                    <a:pt x="1604" y="259"/>
                  </a:lnTo>
                  <a:lnTo>
                    <a:pt x="1593" y="253"/>
                  </a:lnTo>
                  <a:lnTo>
                    <a:pt x="1584" y="249"/>
                  </a:lnTo>
                  <a:lnTo>
                    <a:pt x="1573" y="244"/>
                  </a:lnTo>
                  <a:lnTo>
                    <a:pt x="1563" y="240"/>
                  </a:lnTo>
                  <a:lnTo>
                    <a:pt x="1553" y="235"/>
                  </a:lnTo>
                  <a:lnTo>
                    <a:pt x="1544" y="231"/>
                  </a:lnTo>
                  <a:lnTo>
                    <a:pt x="1524" y="224"/>
                  </a:lnTo>
                  <a:lnTo>
                    <a:pt x="1505" y="219"/>
                  </a:lnTo>
                  <a:lnTo>
                    <a:pt x="1487" y="215"/>
                  </a:lnTo>
                  <a:lnTo>
                    <a:pt x="1471" y="213"/>
                  </a:lnTo>
                  <a:lnTo>
                    <a:pt x="1436" y="216"/>
                  </a:lnTo>
                  <a:lnTo>
                    <a:pt x="1407" y="226"/>
                  </a:lnTo>
                  <a:lnTo>
                    <a:pt x="1392" y="231"/>
                  </a:lnTo>
                  <a:lnTo>
                    <a:pt x="1377" y="237"/>
                  </a:lnTo>
                  <a:lnTo>
                    <a:pt x="1362" y="244"/>
                  </a:lnTo>
                  <a:lnTo>
                    <a:pt x="1348" y="252"/>
                  </a:lnTo>
                  <a:lnTo>
                    <a:pt x="1334" y="259"/>
                  </a:lnTo>
                  <a:lnTo>
                    <a:pt x="1321" y="267"/>
                  </a:lnTo>
                  <a:lnTo>
                    <a:pt x="1307" y="277"/>
                  </a:lnTo>
                  <a:lnTo>
                    <a:pt x="1300" y="282"/>
                  </a:lnTo>
                  <a:lnTo>
                    <a:pt x="1293" y="286"/>
                  </a:lnTo>
                  <a:lnTo>
                    <a:pt x="1286" y="290"/>
                  </a:lnTo>
                  <a:lnTo>
                    <a:pt x="1279" y="296"/>
                  </a:lnTo>
                  <a:lnTo>
                    <a:pt x="1272" y="299"/>
                  </a:lnTo>
                  <a:lnTo>
                    <a:pt x="1267" y="304"/>
                  </a:lnTo>
                  <a:lnTo>
                    <a:pt x="1260" y="308"/>
                  </a:lnTo>
                  <a:lnTo>
                    <a:pt x="1254" y="313"/>
                  </a:lnTo>
                  <a:lnTo>
                    <a:pt x="1247" y="318"/>
                  </a:lnTo>
                  <a:lnTo>
                    <a:pt x="1241" y="322"/>
                  </a:lnTo>
                  <a:lnTo>
                    <a:pt x="1234" y="328"/>
                  </a:lnTo>
                  <a:lnTo>
                    <a:pt x="1228" y="332"/>
                  </a:lnTo>
                  <a:lnTo>
                    <a:pt x="1223" y="336"/>
                  </a:lnTo>
                  <a:lnTo>
                    <a:pt x="1217" y="340"/>
                  </a:lnTo>
                  <a:lnTo>
                    <a:pt x="1212" y="344"/>
                  </a:lnTo>
                  <a:lnTo>
                    <a:pt x="1206" y="350"/>
                  </a:lnTo>
                  <a:lnTo>
                    <a:pt x="1194" y="358"/>
                  </a:lnTo>
                  <a:lnTo>
                    <a:pt x="1184" y="366"/>
                  </a:lnTo>
                  <a:lnTo>
                    <a:pt x="1173" y="373"/>
                  </a:lnTo>
                  <a:lnTo>
                    <a:pt x="1163" y="380"/>
                  </a:lnTo>
                  <a:lnTo>
                    <a:pt x="1154" y="385"/>
                  </a:lnTo>
                  <a:lnTo>
                    <a:pt x="1146" y="390"/>
                  </a:lnTo>
                  <a:lnTo>
                    <a:pt x="1137" y="395"/>
                  </a:lnTo>
                  <a:lnTo>
                    <a:pt x="1121" y="402"/>
                  </a:lnTo>
                  <a:lnTo>
                    <a:pt x="1107" y="405"/>
                  </a:lnTo>
                  <a:lnTo>
                    <a:pt x="1096" y="402"/>
                  </a:lnTo>
                  <a:lnTo>
                    <a:pt x="1086" y="395"/>
                  </a:lnTo>
                  <a:lnTo>
                    <a:pt x="1077" y="373"/>
                  </a:lnTo>
                  <a:lnTo>
                    <a:pt x="1072" y="351"/>
                  </a:lnTo>
                  <a:lnTo>
                    <a:pt x="1075" y="329"/>
                  </a:lnTo>
                  <a:lnTo>
                    <a:pt x="1082" y="311"/>
                  </a:lnTo>
                  <a:lnTo>
                    <a:pt x="1092" y="293"/>
                  </a:lnTo>
                  <a:lnTo>
                    <a:pt x="1099" y="281"/>
                  </a:lnTo>
                  <a:lnTo>
                    <a:pt x="1108" y="267"/>
                  </a:lnTo>
                  <a:lnTo>
                    <a:pt x="1112" y="165"/>
                  </a:lnTo>
                  <a:lnTo>
                    <a:pt x="1088" y="145"/>
                  </a:lnTo>
                  <a:lnTo>
                    <a:pt x="1078" y="138"/>
                  </a:lnTo>
                  <a:lnTo>
                    <a:pt x="1068" y="129"/>
                  </a:lnTo>
                  <a:lnTo>
                    <a:pt x="1061" y="124"/>
                  </a:lnTo>
                  <a:lnTo>
                    <a:pt x="1056" y="121"/>
                  </a:lnTo>
                  <a:lnTo>
                    <a:pt x="1050" y="117"/>
                  </a:lnTo>
                  <a:lnTo>
                    <a:pt x="1045" y="138"/>
                  </a:lnTo>
                  <a:lnTo>
                    <a:pt x="1035" y="158"/>
                  </a:lnTo>
                  <a:lnTo>
                    <a:pt x="1028" y="169"/>
                  </a:lnTo>
                  <a:lnTo>
                    <a:pt x="1019" y="182"/>
                  </a:lnTo>
                  <a:lnTo>
                    <a:pt x="1002" y="201"/>
                  </a:lnTo>
                  <a:lnTo>
                    <a:pt x="990" y="212"/>
                  </a:lnTo>
                  <a:lnTo>
                    <a:pt x="977" y="216"/>
                  </a:lnTo>
                  <a:lnTo>
                    <a:pt x="972" y="275"/>
                  </a:lnTo>
                  <a:lnTo>
                    <a:pt x="964" y="297"/>
                  </a:lnTo>
                  <a:lnTo>
                    <a:pt x="958" y="310"/>
                  </a:lnTo>
                  <a:lnTo>
                    <a:pt x="951" y="321"/>
                  </a:lnTo>
                  <a:lnTo>
                    <a:pt x="933" y="337"/>
                  </a:lnTo>
                  <a:lnTo>
                    <a:pt x="922" y="344"/>
                  </a:lnTo>
                  <a:lnTo>
                    <a:pt x="908" y="350"/>
                  </a:lnTo>
                  <a:lnTo>
                    <a:pt x="881" y="355"/>
                  </a:lnTo>
                  <a:lnTo>
                    <a:pt x="858" y="357"/>
                  </a:lnTo>
                  <a:lnTo>
                    <a:pt x="838" y="352"/>
                  </a:lnTo>
                  <a:lnTo>
                    <a:pt x="822" y="346"/>
                  </a:lnTo>
                  <a:lnTo>
                    <a:pt x="796" y="321"/>
                  </a:lnTo>
                  <a:lnTo>
                    <a:pt x="783" y="303"/>
                  </a:lnTo>
                  <a:lnTo>
                    <a:pt x="773" y="282"/>
                  </a:lnTo>
                  <a:lnTo>
                    <a:pt x="768" y="259"/>
                  </a:lnTo>
                  <a:lnTo>
                    <a:pt x="767" y="235"/>
                  </a:lnTo>
                  <a:lnTo>
                    <a:pt x="769" y="212"/>
                  </a:lnTo>
                  <a:lnTo>
                    <a:pt x="775" y="190"/>
                  </a:lnTo>
                  <a:lnTo>
                    <a:pt x="782" y="172"/>
                  </a:lnTo>
                  <a:lnTo>
                    <a:pt x="789" y="157"/>
                  </a:lnTo>
                  <a:lnTo>
                    <a:pt x="796" y="143"/>
                  </a:lnTo>
                  <a:lnTo>
                    <a:pt x="733" y="0"/>
                  </a:lnTo>
                  <a:lnTo>
                    <a:pt x="707" y="500"/>
                  </a:lnTo>
                  <a:lnTo>
                    <a:pt x="426" y="491"/>
                  </a:lnTo>
                  <a:lnTo>
                    <a:pt x="390" y="380"/>
                  </a:lnTo>
                  <a:lnTo>
                    <a:pt x="383" y="385"/>
                  </a:lnTo>
                  <a:lnTo>
                    <a:pt x="375" y="390"/>
                  </a:lnTo>
                  <a:lnTo>
                    <a:pt x="364" y="396"/>
                  </a:lnTo>
                  <a:lnTo>
                    <a:pt x="350" y="405"/>
                  </a:lnTo>
                  <a:lnTo>
                    <a:pt x="335" y="413"/>
                  </a:lnTo>
                  <a:lnTo>
                    <a:pt x="317" y="420"/>
                  </a:lnTo>
                  <a:lnTo>
                    <a:pt x="301" y="427"/>
                  </a:lnTo>
                  <a:lnTo>
                    <a:pt x="282" y="435"/>
                  </a:lnTo>
                  <a:lnTo>
                    <a:pt x="261" y="438"/>
                  </a:lnTo>
                  <a:lnTo>
                    <a:pt x="221" y="440"/>
                  </a:lnTo>
                  <a:lnTo>
                    <a:pt x="184" y="429"/>
                  </a:lnTo>
                  <a:lnTo>
                    <a:pt x="152" y="403"/>
                  </a:lnTo>
                  <a:lnTo>
                    <a:pt x="140" y="384"/>
                  </a:lnTo>
                  <a:lnTo>
                    <a:pt x="127" y="366"/>
                  </a:lnTo>
                  <a:lnTo>
                    <a:pt x="118" y="350"/>
                  </a:lnTo>
                  <a:lnTo>
                    <a:pt x="109" y="332"/>
                  </a:lnTo>
                  <a:lnTo>
                    <a:pt x="93" y="267"/>
                  </a:lnTo>
                  <a:lnTo>
                    <a:pt x="95" y="212"/>
                  </a:lnTo>
                  <a:lnTo>
                    <a:pt x="104" y="187"/>
                  </a:lnTo>
                  <a:lnTo>
                    <a:pt x="113" y="167"/>
                  </a:lnTo>
                  <a:lnTo>
                    <a:pt x="127" y="145"/>
                  </a:lnTo>
                  <a:lnTo>
                    <a:pt x="146" y="123"/>
                  </a:lnTo>
                  <a:lnTo>
                    <a:pt x="170" y="99"/>
                  </a:lnTo>
                  <a:lnTo>
                    <a:pt x="193" y="76"/>
                  </a:lnTo>
                  <a:lnTo>
                    <a:pt x="214" y="55"/>
                  </a:lnTo>
                  <a:lnTo>
                    <a:pt x="232" y="39"/>
                  </a:lnTo>
                  <a:lnTo>
                    <a:pt x="248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8" name="Freeform 6"/>
            <p:cNvSpPr>
              <a:spLocks/>
            </p:cNvSpPr>
            <p:nvPr/>
          </p:nvSpPr>
          <p:spPr bwMode="auto">
            <a:xfrm>
              <a:off x="1251" y="3104"/>
              <a:ext cx="389" cy="88"/>
            </a:xfrm>
            <a:custGeom>
              <a:avLst/>
              <a:gdLst>
                <a:gd name="T0" fmla="*/ 12 w 1169"/>
                <a:gd name="T1" fmla="*/ 5 h 264"/>
                <a:gd name="T2" fmla="*/ 3 w 1169"/>
                <a:gd name="T3" fmla="*/ 18 h 264"/>
                <a:gd name="T4" fmla="*/ 1 w 1169"/>
                <a:gd name="T5" fmla="*/ 41 h 264"/>
                <a:gd name="T6" fmla="*/ 5 w 1169"/>
                <a:gd name="T7" fmla="*/ 51 h 264"/>
                <a:gd name="T8" fmla="*/ 11 w 1169"/>
                <a:gd name="T9" fmla="*/ 57 h 264"/>
                <a:gd name="T10" fmla="*/ 18 w 1169"/>
                <a:gd name="T11" fmla="*/ 60 h 264"/>
                <a:gd name="T12" fmla="*/ 32 w 1169"/>
                <a:gd name="T13" fmla="*/ 65 h 264"/>
                <a:gd name="T14" fmla="*/ 51 w 1169"/>
                <a:gd name="T15" fmla="*/ 69 h 264"/>
                <a:gd name="T16" fmla="*/ 75 w 1169"/>
                <a:gd name="T17" fmla="*/ 73 h 264"/>
                <a:gd name="T18" fmla="*/ 101 w 1169"/>
                <a:gd name="T19" fmla="*/ 76 h 264"/>
                <a:gd name="T20" fmla="*/ 130 w 1169"/>
                <a:gd name="T21" fmla="*/ 79 h 264"/>
                <a:gd name="T22" fmla="*/ 161 w 1169"/>
                <a:gd name="T23" fmla="*/ 82 h 264"/>
                <a:gd name="T24" fmla="*/ 224 w 1169"/>
                <a:gd name="T25" fmla="*/ 86 h 264"/>
                <a:gd name="T26" fmla="*/ 309 w 1169"/>
                <a:gd name="T27" fmla="*/ 88 h 264"/>
                <a:gd name="T28" fmla="*/ 364 w 1169"/>
                <a:gd name="T29" fmla="*/ 85 h 264"/>
                <a:gd name="T30" fmla="*/ 382 w 1169"/>
                <a:gd name="T31" fmla="*/ 69 h 264"/>
                <a:gd name="T32" fmla="*/ 389 w 1169"/>
                <a:gd name="T33" fmla="*/ 32 h 264"/>
                <a:gd name="T34" fmla="*/ 383 w 1169"/>
                <a:gd name="T35" fmla="*/ 37 h 264"/>
                <a:gd name="T36" fmla="*/ 377 w 1169"/>
                <a:gd name="T37" fmla="*/ 41 h 264"/>
                <a:gd name="T38" fmla="*/ 368 w 1169"/>
                <a:gd name="T39" fmla="*/ 45 h 264"/>
                <a:gd name="T40" fmla="*/ 357 w 1169"/>
                <a:gd name="T41" fmla="*/ 49 h 264"/>
                <a:gd name="T42" fmla="*/ 343 w 1169"/>
                <a:gd name="T43" fmla="*/ 53 h 264"/>
                <a:gd name="T44" fmla="*/ 327 w 1169"/>
                <a:gd name="T45" fmla="*/ 56 h 264"/>
                <a:gd name="T46" fmla="*/ 291 w 1169"/>
                <a:gd name="T47" fmla="*/ 59 h 264"/>
                <a:gd name="T48" fmla="*/ 156 w 1169"/>
                <a:gd name="T49" fmla="*/ 56 h 264"/>
                <a:gd name="T50" fmla="*/ 86 w 1169"/>
                <a:gd name="T51" fmla="*/ 51 h 264"/>
                <a:gd name="T52" fmla="*/ 49 w 1169"/>
                <a:gd name="T53" fmla="*/ 47 h 264"/>
                <a:gd name="T54" fmla="*/ 25 w 1169"/>
                <a:gd name="T55" fmla="*/ 41 h 264"/>
                <a:gd name="T56" fmla="*/ 15 w 1169"/>
                <a:gd name="T57" fmla="*/ 30 h 264"/>
                <a:gd name="T58" fmla="*/ 15 w 1169"/>
                <a:gd name="T59" fmla="*/ 17 h 264"/>
                <a:gd name="T60" fmla="*/ 20 w 1169"/>
                <a:gd name="T61" fmla="*/ 7 h 264"/>
                <a:gd name="T62" fmla="*/ 27 w 1169"/>
                <a:gd name="T63" fmla="*/ 0 h 264"/>
                <a:gd name="T64" fmla="*/ 16 w 1169"/>
                <a:gd name="T65" fmla="*/ 0 h 26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69" h="264">
                  <a:moveTo>
                    <a:pt x="48" y="0"/>
                  </a:moveTo>
                  <a:lnTo>
                    <a:pt x="35" y="16"/>
                  </a:lnTo>
                  <a:lnTo>
                    <a:pt x="22" y="33"/>
                  </a:lnTo>
                  <a:lnTo>
                    <a:pt x="10" y="55"/>
                  </a:lnTo>
                  <a:lnTo>
                    <a:pt x="0" y="108"/>
                  </a:lnTo>
                  <a:lnTo>
                    <a:pt x="2" y="123"/>
                  </a:lnTo>
                  <a:lnTo>
                    <a:pt x="9" y="139"/>
                  </a:lnTo>
                  <a:lnTo>
                    <a:pt x="15" y="154"/>
                  </a:lnTo>
                  <a:lnTo>
                    <a:pt x="29" y="168"/>
                  </a:lnTo>
                  <a:lnTo>
                    <a:pt x="33" y="170"/>
                  </a:lnTo>
                  <a:lnTo>
                    <a:pt x="39" y="176"/>
                  </a:lnTo>
                  <a:lnTo>
                    <a:pt x="54" y="181"/>
                  </a:lnTo>
                  <a:lnTo>
                    <a:pt x="72" y="188"/>
                  </a:lnTo>
                  <a:lnTo>
                    <a:pt x="97" y="195"/>
                  </a:lnTo>
                  <a:lnTo>
                    <a:pt x="123" y="201"/>
                  </a:lnTo>
                  <a:lnTo>
                    <a:pt x="153" y="207"/>
                  </a:lnTo>
                  <a:lnTo>
                    <a:pt x="186" y="213"/>
                  </a:lnTo>
                  <a:lnTo>
                    <a:pt x="224" y="218"/>
                  </a:lnTo>
                  <a:lnTo>
                    <a:pt x="262" y="224"/>
                  </a:lnTo>
                  <a:lnTo>
                    <a:pt x="303" y="229"/>
                  </a:lnTo>
                  <a:lnTo>
                    <a:pt x="346" y="234"/>
                  </a:lnTo>
                  <a:lnTo>
                    <a:pt x="392" y="238"/>
                  </a:lnTo>
                  <a:lnTo>
                    <a:pt x="437" y="243"/>
                  </a:lnTo>
                  <a:lnTo>
                    <a:pt x="484" y="246"/>
                  </a:lnTo>
                  <a:lnTo>
                    <a:pt x="579" y="253"/>
                  </a:lnTo>
                  <a:lnTo>
                    <a:pt x="673" y="258"/>
                  </a:lnTo>
                  <a:lnTo>
                    <a:pt x="765" y="261"/>
                  </a:lnTo>
                  <a:lnTo>
                    <a:pt x="930" y="264"/>
                  </a:lnTo>
                  <a:lnTo>
                    <a:pt x="1054" y="261"/>
                  </a:lnTo>
                  <a:lnTo>
                    <a:pt x="1093" y="254"/>
                  </a:lnTo>
                  <a:lnTo>
                    <a:pt x="1114" y="247"/>
                  </a:lnTo>
                  <a:lnTo>
                    <a:pt x="1147" y="207"/>
                  </a:lnTo>
                  <a:lnTo>
                    <a:pt x="1163" y="155"/>
                  </a:lnTo>
                  <a:lnTo>
                    <a:pt x="1169" y="95"/>
                  </a:lnTo>
                  <a:lnTo>
                    <a:pt x="1156" y="104"/>
                  </a:lnTo>
                  <a:lnTo>
                    <a:pt x="1150" y="110"/>
                  </a:lnTo>
                  <a:lnTo>
                    <a:pt x="1143" y="115"/>
                  </a:lnTo>
                  <a:lnTo>
                    <a:pt x="1132" y="122"/>
                  </a:lnTo>
                  <a:lnTo>
                    <a:pt x="1121" y="128"/>
                  </a:lnTo>
                  <a:lnTo>
                    <a:pt x="1107" y="134"/>
                  </a:lnTo>
                  <a:lnTo>
                    <a:pt x="1090" y="141"/>
                  </a:lnTo>
                  <a:lnTo>
                    <a:pt x="1074" y="147"/>
                  </a:lnTo>
                  <a:lnTo>
                    <a:pt x="1054" y="154"/>
                  </a:lnTo>
                  <a:lnTo>
                    <a:pt x="1032" y="159"/>
                  </a:lnTo>
                  <a:lnTo>
                    <a:pt x="1009" y="163"/>
                  </a:lnTo>
                  <a:lnTo>
                    <a:pt x="983" y="169"/>
                  </a:lnTo>
                  <a:lnTo>
                    <a:pt x="955" y="172"/>
                  </a:lnTo>
                  <a:lnTo>
                    <a:pt x="875" y="176"/>
                  </a:lnTo>
                  <a:lnTo>
                    <a:pt x="758" y="177"/>
                  </a:lnTo>
                  <a:lnTo>
                    <a:pt x="469" y="169"/>
                  </a:lnTo>
                  <a:lnTo>
                    <a:pt x="325" y="161"/>
                  </a:lnTo>
                  <a:lnTo>
                    <a:pt x="259" y="154"/>
                  </a:lnTo>
                  <a:lnTo>
                    <a:pt x="199" y="147"/>
                  </a:lnTo>
                  <a:lnTo>
                    <a:pt x="148" y="140"/>
                  </a:lnTo>
                  <a:lnTo>
                    <a:pt x="106" y="132"/>
                  </a:lnTo>
                  <a:lnTo>
                    <a:pt x="76" y="122"/>
                  </a:lnTo>
                  <a:lnTo>
                    <a:pt x="60" y="111"/>
                  </a:lnTo>
                  <a:lnTo>
                    <a:pt x="46" y="89"/>
                  </a:lnTo>
                  <a:lnTo>
                    <a:pt x="43" y="70"/>
                  </a:lnTo>
                  <a:lnTo>
                    <a:pt x="44" y="51"/>
                  </a:lnTo>
                  <a:lnTo>
                    <a:pt x="51" y="34"/>
                  </a:lnTo>
                  <a:lnTo>
                    <a:pt x="61" y="20"/>
                  </a:lnTo>
                  <a:lnTo>
                    <a:pt x="69" y="9"/>
                  </a:lnTo>
                  <a:lnTo>
                    <a:pt x="80" y="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9" name="Freeform 7"/>
            <p:cNvSpPr>
              <a:spLocks/>
            </p:cNvSpPr>
            <p:nvPr/>
          </p:nvSpPr>
          <p:spPr bwMode="auto">
            <a:xfrm>
              <a:off x="1342" y="3170"/>
              <a:ext cx="166" cy="72"/>
            </a:xfrm>
            <a:custGeom>
              <a:avLst/>
              <a:gdLst>
                <a:gd name="T0" fmla="*/ 0 w 499"/>
                <a:gd name="T1" fmla="*/ 0 h 215"/>
                <a:gd name="T2" fmla="*/ 1 w 499"/>
                <a:gd name="T3" fmla="*/ 6 h 215"/>
                <a:gd name="T4" fmla="*/ 3 w 499"/>
                <a:gd name="T5" fmla="*/ 14 h 215"/>
                <a:gd name="T6" fmla="*/ 6 w 499"/>
                <a:gd name="T7" fmla="*/ 23 h 215"/>
                <a:gd name="T8" fmla="*/ 8 w 499"/>
                <a:gd name="T9" fmla="*/ 28 h 215"/>
                <a:gd name="T10" fmla="*/ 11 w 499"/>
                <a:gd name="T11" fmla="*/ 33 h 215"/>
                <a:gd name="T12" fmla="*/ 14 w 499"/>
                <a:gd name="T13" fmla="*/ 38 h 215"/>
                <a:gd name="T14" fmla="*/ 18 w 499"/>
                <a:gd name="T15" fmla="*/ 44 h 215"/>
                <a:gd name="T16" fmla="*/ 22 w 499"/>
                <a:gd name="T17" fmla="*/ 48 h 215"/>
                <a:gd name="T18" fmla="*/ 27 w 499"/>
                <a:gd name="T19" fmla="*/ 53 h 215"/>
                <a:gd name="T20" fmla="*/ 30 w 499"/>
                <a:gd name="T21" fmla="*/ 55 h 215"/>
                <a:gd name="T22" fmla="*/ 33 w 499"/>
                <a:gd name="T23" fmla="*/ 57 h 215"/>
                <a:gd name="T24" fmla="*/ 36 w 499"/>
                <a:gd name="T25" fmla="*/ 59 h 215"/>
                <a:gd name="T26" fmla="*/ 40 w 499"/>
                <a:gd name="T27" fmla="*/ 61 h 215"/>
                <a:gd name="T28" fmla="*/ 43 w 499"/>
                <a:gd name="T29" fmla="*/ 63 h 215"/>
                <a:gd name="T30" fmla="*/ 46 w 499"/>
                <a:gd name="T31" fmla="*/ 64 h 215"/>
                <a:gd name="T32" fmla="*/ 50 w 499"/>
                <a:gd name="T33" fmla="*/ 66 h 215"/>
                <a:gd name="T34" fmla="*/ 53 w 499"/>
                <a:gd name="T35" fmla="*/ 67 h 215"/>
                <a:gd name="T36" fmla="*/ 61 w 499"/>
                <a:gd name="T37" fmla="*/ 69 h 215"/>
                <a:gd name="T38" fmla="*/ 68 w 499"/>
                <a:gd name="T39" fmla="*/ 71 h 215"/>
                <a:gd name="T40" fmla="*/ 82 w 499"/>
                <a:gd name="T41" fmla="*/ 72 h 215"/>
                <a:gd name="T42" fmla="*/ 95 w 499"/>
                <a:gd name="T43" fmla="*/ 72 h 215"/>
                <a:gd name="T44" fmla="*/ 108 w 499"/>
                <a:gd name="T45" fmla="*/ 70 h 215"/>
                <a:gd name="T46" fmla="*/ 119 w 499"/>
                <a:gd name="T47" fmla="*/ 67 h 215"/>
                <a:gd name="T48" fmla="*/ 124 w 499"/>
                <a:gd name="T49" fmla="*/ 66 h 215"/>
                <a:gd name="T50" fmla="*/ 128 w 499"/>
                <a:gd name="T51" fmla="*/ 64 h 215"/>
                <a:gd name="T52" fmla="*/ 132 w 499"/>
                <a:gd name="T53" fmla="*/ 62 h 215"/>
                <a:gd name="T54" fmla="*/ 136 w 499"/>
                <a:gd name="T55" fmla="*/ 60 h 215"/>
                <a:gd name="T56" fmla="*/ 142 w 499"/>
                <a:gd name="T57" fmla="*/ 54 h 215"/>
                <a:gd name="T58" fmla="*/ 148 w 499"/>
                <a:gd name="T59" fmla="*/ 47 h 215"/>
                <a:gd name="T60" fmla="*/ 153 w 499"/>
                <a:gd name="T61" fmla="*/ 39 h 215"/>
                <a:gd name="T62" fmla="*/ 157 w 499"/>
                <a:gd name="T63" fmla="*/ 31 h 215"/>
                <a:gd name="T64" fmla="*/ 161 w 499"/>
                <a:gd name="T65" fmla="*/ 23 h 215"/>
                <a:gd name="T66" fmla="*/ 164 w 499"/>
                <a:gd name="T67" fmla="*/ 17 h 215"/>
                <a:gd name="T68" fmla="*/ 166 w 499"/>
                <a:gd name="T69" fmla="*/ 12 h 215"/>
                <a:gd name="T70" fmla="*/ 0 w 499"/>
                <a:gd name="T71" fmla="*/ 0 h 215"/>
                <a:gd name="T72" fmla="*/ 0 w 499"/>
                <a:gd name="T73" fmla="*/ 0 h 21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99" h="215">
                  <a:moveTo>
                    <a:pt x="0" y="0"/>
                  </a:moveTo>
                  <a:lnTo>
                    <a:pt x="4" y="19"/>
                  </a:lnTo>
                  <a:lnTo>
                    <a:pt x="8" y="41"/>
                  </a:lnTo>
                  <a:lnTo>
                    <a:pt x="18" y="69"/>
                  </a:lnTo>
                  <a:lnTo>
                    <a:pt x="25" y="84"/>
                  </a:lnTo>
                  <a:lnTo>
                    <a:pt x="33" y="99"/>
                  </a:lnTo>
                  <a:lnTo>
                    <a:pt x="41" y="114"/>
                  </a:lnTo>
                  <a:lnTo>
                    <a:pt x="54" y="130"/>
                  </a:lnTo>
                  <a:lnTo>
                    <a:pt x="66" y="143"/>
                  </a:lnTo>
                  <a:lnTo>
                    <a:pt x="81" y="157"/>
                  </a:lnTo>
                  <a:lnTo>
                    <a:pt x="90" y="164"/>
                  </a:lnTo>
                  <a:lnTo>
                    <a:pt x="99" y="169"/>
                  </a:lnTo>
                  <a:lnTo>
                    <a:pt x="108" y="176"/>
                  </a:lnTo>
                  <a:lnTo>
                    <a:pt x="119" y="182"/>
                  </a:lnTo>
                  <a:lnTo>
                    <a:pt x="128" y="187"/>
                  </a:lnTo>
                  <a:lnTo>
                    <a:pt x="139" y="191"/>
                  </a:lnTo>
                  <a:lnTo>
                    <a:pt x="149" y="196"/>
                  </a:lnTo>
                  <a:lnTo>
                    <a:pt x="160" y="200"/>
                  </a:lnTo>
                  <a:lnTo>
                    <a:pt x="182" y="207"/>
                  </a:lnTo>
                  <a:lnTo>
                    <a:pt x="203" y="211"/>
                  </a:lnTo>
                  <a:lnTo>
                    <a:pt x="245" y="215"/>
                  </a:lnTo>
                  <a:lnTo>
                    <a:pt x="285" y="215"/>
                  </a:lnTo>
                  <a:lnTo>
                    <a:pt x="324" y="209"/>
                  </a:lnTo>
                  <a:lnTo>
                    <a:pt x="357" y="201"/>
                  </a:lnTo>
                  <a:lnTo>
                    <a:pt x="372" y="197"/>
                  </a:lnTo>
                  <a:lnTo>
                    <a:pt x="386" y="191"/>
                  </a:lnTo>
                  <a:lnTo>
                    <a:pt x="397" y="185"/>
                  </a:lnTo>
                  <a:lnTo>
                    <a:pt x="408" y="178"/>
                  </a:lnTo>
                  <a:lnTo>
                    <a:pt x="426" y="161"/>
                  </a:lnTo>
                  <a:lnTo>
                    <a:pt x="444" y="141"/>
                  </a:lnTo>
                  <a:lnTo>
                    <a:pt x="459" y="117"/>
                  </a:lnTo>
                  <a:lnTo>
                    <a:pt x="471" y="92"/>
                  </a:lnTo>
                  <a:lnTo>
                    <a:pt x="484" y="70"/>
                  </a:lnTo>
                  <a:lnTo>
                    <a:pt x="492" y="52"/>
                  </a:lnTo>
                  <a:lnTo>
                    <a:pt x="49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0" name="Freeform 8"/>
            <p:cNvSpPr>
              <a:spLocks/>
            </p:cNvSpPr>
            <p:nvPr/>
          </p:nvSpPr>
          <p:spPr bwMode="auto">
            <a:xfrm>
              <a:off x="1495" y="2913"/>
              <a:ext cx="730" cy="192"/>
            </a:xfrm>
            <a:custGeom>
              <a:avLst/>
              <a:gdLst>
                <a:gd name="T0" fmla="*/ 14 w 2189"/>
                <a:gd name="T1" fmla="*/ 89 h 575"/>
                <a:gd name="T2" fmla="*/ 19 w 2189"/>
                <a:gd name="T3" fmla="*/ 84 h 575"/>
                <a:gd name="T4" fmla="*/ 24 w 2189"/>
                <a:gd name="T5" fmla="*/ 82 h 575"/>
                <a:gd name="T6" fmla="*/ 32 w 2189"/>
                <a:gd name="T7" fmla="*/ 79 h 575"/>
                <a:gd name="T8" fmla="*/ 45 w 2189"/>
                <a:gd name="T9" fmla="*/ 80 h 575"/>
                <a:gd name="T10" fmla="*/ 55 w 2189"/>
                <a:gd name="T11" fmla="*/ 84 h 575"/>
                <a:gd name="T12" fmla="*/ 69 w 2189"/>
                <a:gd name="T13" fmla="*/ 95 h 575"/>
                <a:gd name="T14" fmla="*/ 77 w 2189"/>
                <a:gd name="T15" fmla="*/ 112 h 575"/>
                <a:gd name="T16" fmla="*/ 81 w 2189"/>
                <a:gd name="T17" fmla="*/ 146 h 575"/>
                <a:gd name="T18" fmla="*/ 90 w 2189"/>
                <a:gd name="T19" fmla="*/ 136 h 575"/>
                <a:gd name="T20" fmla="*/ 95 w 2189"/>
                <a:gd name="T21" fmla="*/ 114 h 575"/>
                <a:gd name="T22" fmla="*/ 91 w 2189"/>
                <a:gd name="T23" fmla="*/ 103 h 575"/>
                <a:gd name="T24" fmla="*/ 86 w 2189"/>
                <a:gd name="T25" fmla="*/ 93 h 575"/>
                <a:gd name="T26" fmla="*/ 80 w 2189"/>
                <a:gd name="T27" fmla="*/ 84 h 575"/>
                <a:gd name="T28" fmla="*/ 70 w 2189"/>
                <a:gd name="T29" fmla="*/ 76 h 575"/>
                <a:gd name="T30" fmla="*/ 61 w 2189"/>
                <a:gd name="T31" fmla="*/ 73 h 575"/>
                <a:gd name="T32" fmla="*/ 49 w 2189"/>
                <a:gd name="T33" fmla="*/ 68 h 575"/>
                <a:gd name="T34" fmla="*/ 50 w 2189"/>
                <a:gd name="T35" fmla="*/ 67 h 575"/>
                <a:gd name="T36" fmla="*/ 74 w 2189"/>
                <a:gd name="T37" fmla="*/ 64 h 575"/>
                <a:gd name="T38" fmla="*/ 96 w 2189"/>
                <a:gd name="T39" fmla="*/ 69 h 575"/>
                <a:gd name="T40" fmla="*/ 106 w 2189"/>
                <a:gd name="T41" fmla="*/ 75 h 575"/>
                <a:gd name="T42" fmla="*/ 115 w 2189"/>
                <a:gd name="T43" fmla="*/ 83 h 575"/>
                <a:gd name="T44" fmla="*/ 119 w 2189"/>
                <a:gd name="T45" fmla="*/ 80 h 575"/>
                <a:gd name="T46" fmla="*/ 126 w 2189"/>
                <a:gd name="T47" fmla="*/ 76 h 575"/>
                <a:gd name="T48" fmla="*/ 133 w 2189"/>
                <a:gd name="T49" fmla="*/ 72 h 575"/>
                <a:gd name="T50" fmla="*/ 139 w 2189"/>
                <a:gd name="T51" fmla="*/ 68 h 575"/>
                <a:gd name="T52" fmla="*/ 146 w 2189"/>
                <a:gd name="T53" fmla="*/ 66 h 575"/>
                <a:gd name="T54" fmla="*/ 153 w 2189"/>
                <a:gd name="T55" fmla="*/ 63 h 575"/>
                <a:gd name="T56" fmla="*/ 164 w 2189"/>
                <a:gd name="T57" fmla="*/ 59 h 575"/>
                <a:gd name="T58" fmla="*/ 182 w 2189"/>
                <a:gd name="T59" fmla="*/ 56 h 575"/>
                <a:gd name="T60" fmla="*/ 210 w 2189"/>
                <a:gd name="T61" fmla="*/ 54 h 575"/>
                <a:gd name="T62" fmla="*/ 277 w 2189"/>
                <a:gd name="T63" fmla="*/ 62 h 575"/>
                <a:gd name="T64" fmla="*/ 289 w 2189"/>
                <a:gd name="T65" fmla="*/ 66 h 575"/>
                <a:gd name="T66" fmla="*/ 295 w 2189"/>
                <a:gd name="T67" fmla="*/ 69 h 575"/>
                <a:gd name="T68" fmla="*/ 301 w 2189"/>
                <a:gd name="T69" fmla="*/ 73 h 575"/>
                <a:gd name="T70" fmla="*/ 309 w 2189"/>
                <a:gd name="T71" fmla="*/ 77 h 575"/>
                <a:gd name="T72" fmla="*/ 318 w 2189"/>
                <a:gd name="T73" fmla="*/ 82 h 575"/>
                <a:gd name="T74" fmla="*/ 324 w 2189"/>
                <a:gd name="T75" fmla="*/ 87 h 575"/>
                <a:gd name="T76" fmla="*/ 335 w 2189"/>
                <a:gd name="T77" fmla="*/ 95 h 575"/>
                <a:gd name="T78" fmla="*/ 353 w 2189"/>
                <a:gd name="T79" fmla="*/ 112 h 575"/>
                <a:gd name="T80" fmla="*/ 362 w 2189"/>
                <a:gd name="T81" fmla="*/ 121 h 575"/>
                <a:gd name="T82" fmla="*/ 370 w 2189"/>
                <a:gd name="T83" fmla="*/ 130 h 575"/>
                <a:gd name="T84" fmla="*/ 378 w 2189"/>
                <a:gd name="T85" fmla="*/ 140 h 575"/>
                <a:gd name="T86" fmla="*/ 385 w 2189"/>
                <a:gd name="T87" fmla="*/ 149 h 575"/>
                <a:gd name="T88" fmla="*/ 392 w 2189"/>
                <a:gd name="T89" fmla="*/ 158 h 575"/>
                <a:gd name="T90" fmla="*/ 404 w 2189"/>
                <a:gd name="T91" fmla="*/ 173 h 575"/>
                <a:gd name="T92" fmla="*/ 412 w 2189"/>
                <a:gd name="T93" fmla="*/ 185 h 575"/>
                <a:gd name="T94" fmla="*/ 418 w 2189"/>
                <a:gd name="T95" fmla="*/ 192 h 575"/>
                <a:gd name="T96" fmla="*/ 610 w 2189"/>
                <a:gd name="T97" fmla="*/ 168 h 575"/>
                <a:gd name="T98" fmla="*/ 607 w 2189"/>
                <a:gd name="T99" fmla="*/ 128 h 575"/>
                <a:gd name="T100" fmla="*/ 613 w 2189"/>
                <a:gd name="T101" fmla="*/ 105 h 575"/>
                <a:gd name="T102" fmla="*/ 617 w 2189"/>
                <a:gd name="T103" fmla="*/ 97 h 575"/>
                <a:gd name="T104" fmla="*/ 622 w 2189"/>
                <a:gd name="T105" fmla="*/ 89 h 575"/>
                <a:gd name="T106" fmla="*/ 635 w 2189"/>
                <a:gd name="T107" fmla="*/ 74 h 575"/>
                <a:gd name="T108" fmla="*/ 645 w 2189"/>
                <a:gd name="T109" fmla="*/ 63 h 575"/>
                <a:gd name="T110" fmla="*/ 656 w 2189"/>
                <a:gd name="T111" fmla="*/ 51 h 575"/>
                <a:gd name="T112" fmla="*/ 667 w 2189"/>
                <a:gd name="T113" fmla="*/ 41 h 575"/>
                <a:gd name="T114" fmla="*/ 672 w 2189"/>
                <a:gd name="T115" fmla="*/ 39 h 575"/>
                <a:gd name="T116" fmla="*/ 688 w 2189"/>
                <a:gd name="T117" fmla="*/ 35 h 575"/>
                <a:gd name="T118" fmla="*/ 719 w 2189"/>
                <a:gd name="T119" fmla="*/ 33 h 575"/>
                <a:gd name="T120" fmla="*/ 696 w 2189"/>
                <a:gd name="T121" fmla="*/ 0 h 575"/>
                <a:gd name="T122" fmla="*/ 0 w 2189"/>
                <a:gd name="T123" fmla="*/ 31 h 575"/>
                <a:gd name="T124" fmla="*/ 11 w 2189"/>
                <a:gd name="T125" fmla="*/ 91 h 57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189" h="575">
                  <a:moveTo>
                    <a:pt x="33" y="273"/>
                  </a:moveTo>
                  <a:lnTo>
                    <a:pt x="42" y="266"/>
                  </a:lnTo>
                  <a:lnTo>
                    <a:pt x="51" y="258"/>
                  </a:lnTo>
                  <a:lnTo>
                    <a:pt x="57" y="252"/>
                  </a:lnTo>
                  <a:lnTo>
                    <a:pt x="64" y="249"/>
                  </a:lnTo>
                  <a:lnTo>
                    <a:pt x="71" y="245"/>
                  </a:lnTo>
                  <a:lnTo>
                    <a:pt x="79" y="242"/>
                  </a:lnTo>
                  <a:lnTo>
                    <a:pt x="95" y="237"/>
                  </a:lnTo>
                  <a:lnTo>
                    <a:pt x="115" y="235"/>
                  </a:lnTo>
                  <a:lnTo>
                    <a:pt x="135" y="240"/>
                  </a:lnTo>
                  <a:lnTo>
                    <a:pt x="155" y="248"/>
                  </a:lnTo>
                  <a:lnTo>
                    <a:pt x="166" y="253"/>
                  </a:lnTo>
                  <a:lnTo>
                    <a:pt x="174" y="259"/>
                  </a:lnTo>
                  <a:lnTo>
                    <a:pt x="206" y="284"/>
                  </a:lnTo>
                  <a:lnTo>
                    <a:pt x="225" y="311"/>
                  </a:lnTo>
                  <a:lnTo>
                    <a:pt x="232" y="335"/>
                  </a:lnTo>
                  <a:lnTo>
                    <a:pt x="237" y="396"/>
                  </a:lnTo>
                  <a:lnTo>
                    <a:pt x="244" y="438"/>
                  </a:lnTo>
                  <a:lnTo>
                    <a:pt x="251" y="430"/>
                  </a:lnTo>
                  <a:lnTo>
                    <a:pt x="269" y="406"/>
                  </a:lnTo>
                  <a:lnTo>
                    <a:pt x="281" y="374"/>
                  </a:lnTo>
                  <a:lnTo>
                    <a:pt x="284" y="341"/>
                  </a:lnTo>
                  <a:lnTo>
                    <a:pt x="280" y="324"/>
                  </a:lnTo>
                  <a:lnTo>
                    <a:pt x="273" y="307"/>
                  </a:lnTo>
                  <a:lnTo>
                    <a:pt x="266" y="292"/>
                  </a:lnTo>
                  <a:lnTo>
                    <a:pt x="257" y="278"/>
                  </a:lnTo>
                  <a:lnTo>
                    <a:pt x="248" y="264"/>
                  </a:lnTo>
                  <a:lnTo>
                    <a:pt x="239" y="252"/>
                  </a:lnTo>
                  <a:lnTo>
                    <a:pt x="221" y="235"/>
                  </a:lnTo>
                  <a:lnTo>
                    <a:pt x="210" y="229"/>
                  </a:lnTo>
                  <a:lnTo>
                    <a:pt x="197" y="223"/>
                  </a:lnTo>
                  <a:lnTo>
                    <a:pt x="184" y="218"/>
                  </a:lnTo>
                  <a:lnTo>
                    <a:pt x="170" y="212"/>
                  </a:lnTo>
                  <a:lnTo>
                    <a:pt x="146" y="205"/>
                  </a:lnTo>
                  <a:lnTo>
                    <a:pt x="137" y="204"/>
                  </a:lnTo>
                  <a:lnTo>
                    <a:pt x="149" y="200"/>
                  </a:lnTo>
                  <a:lnTo>
                    <a:pt x="179" y="194"/>
                  </a:lnTo>
                  <a:lnTo>
                    <a:pt x="221" y="193"/>
                  </a:lnTo>
                  <a:lnTo>
                    <a:pt x="266" y="200"/>
                  </a:lnTo>
                  <a:lnTo>
                    <a:pt x="287" y="208"/>
                  </a:lnTo>
                  <a:lnTo>
                    <a:pt x="304" y="216"/>
                  </a:lnTo>
                  <a:lnTo>
                    <a:pt x="317" y="224"/>
                  </a:lnTo>
                  <a:lnTo>
                    <a:pt x="328" y="231"/>
                  </a:lnTo>
                  <a:lnTo>
                    <a:pt x="345" y="249"/>
                  </a:lnTo>
                  <a:lnTo>
                    <a:pt x="350" y="245"/>
                  </a:lnTo>
                  <a:lnTo>
                    <a:pt x="357" y="241"/>
                  </a:lnTo>
                  <a:lnTo>
                    <a:pt x="367" y="234"/>
                  </a:lnTo>
                  <a:lnTo>
                    <a:pt x="378" y="227"/>
                  </a:lnTo>
                  <a:lnTo>
                    <a:pt x="393" y="219"/>
                  </a:lnTo>
                  <a:lnTo>
                    <a:pt x="400" y="215"/>
                  </a:lnTo>
                  <a:lnTo>
                    <a:pt x="410" y="211"/>
                  </a:lnTo>
                  <a:lnTo>
                    <a:pt x="418" y="205"/>
                  </a:lnTo>
                  <a:lnTo>
                    <a:pt x="428" y="202"/>
                  </a:lnTo>
                  <a:lnTo>
                    <a:pt x="437" y="197"/>
                  </a:lnTo>
                  <a:lnTo>
                    <a:pt x="447" y="193"/>
                  </a:lnTo>
                  <a:lnTo>
                    <a:pt x="458" y="190"/>
                  </a:lnTo>
                  <a:lnTo>
                    <a:pt x="470" y="185"/>
                  </a:lnTo>
                  <a:lnTo>
                    <a:pt x="492" y="178"/>
                  </a:lnTo>
                  <a:lnTo>
                    <a:pt x="518" y="172"/>
                  </a:lnTo>
                  <a:lnTo>
                    <a:pt x="545" y="167"/>
                  </a:lnTo>
                  <a:lnTo>
                    <a:pt x="572" y="164"/>
                  </a:lnTo>
                  <a:lnTo>
                    <a:pt x="630" y="163"/>
                  </a:lnTo>
                  <a:lnTo>
                    <a:pt x="800" y="175"/>
                  </a:lnTo>
                  <a:lnTo>
                    <a:pt x="831" y="185"/>
                  </a:lnTo>
                  <a:lnTo>
                    <a:pt x="848" y="190"/>
                  </a:lnTo>
                  <a:lnTo>
                    <a:pt x="866" y="198"/>
                  </a:lnTo>
                  <a:lnTo>
                    <a:pt x="875" y="202"/>
                  </a:lnTo>
                  <a:lnTo>
                    <a:pt x="884" y="208"/>
                  </a:lnTo>
                  <a:lnTo>
                    <a:pt x="895" y="212"/>
                  </a:lnTo>
                  <a:lnTo>
                    <a:pt x="904" y="219"/>
                  </a:lnTo>
                  <a:lnTo>
                    <a:pt x="917" y="224"/>
                  </a:lnTo>
                  <a:lnTo>
                    <a:pt x="926" y="231"/>
                  </a:lnTo>
                  <a:lnTo>
                    <a:pt x="940" y="238"/>
                  </a:lnTo>
                  <a:lnTo>
                    <a:pt x="953" y="246"/>
                  </a:lnTo>
                  <a:lnTo>
                    <a:pt x="966" y="256"/>
                  </a:lnTo>
                  <a:lnTo>
                    <a:pt x="973" y="260"/>
                  </a:lnTo>
                  <a:lnTo>
                    <a:pt x="980" y="266"/>
                  </a:lnTo>
                  <a:lnTo>
                    <a:pt x="1006" y="286"/>
                  </a:lnTo>
                  <a:lnTo>
                    <a:pt x="1032" y="311"/>
                  </a:lnTo>
                  <a:lnTo>
                    <a:pt x="1059" y="335"/>
                  </a:lnTo>
                  <a:lnTo>
                    <a:pt x="1072" y="350"/>
                  </a:lnTo>
                  <a:lnTo>
                    <a:pt x="1085" y="363"/>
                  </a:lnTo>
                  <a:lnTo>
                    <a:pt x="1097" y="376"/>
                  </a:lnTo>
                  <a:lnTo>
                    <a:pt x="1110" y="390"/>
                  </a:lnTo>
                  <a:lnTo>
                    <a:pt x="1122" y="403"/>
                  </a:lnTo>
                  <a:lnTo>
                    <a:pt x="1133" y="419"/>
                  </a:lnTo>
                  <a:lnTo>
                    <a:pt x="1144" y="432"/>
                  </a:lnTo>
                  <a:lnTo>
                    <a:pt x="1155" y="445"/>
                  </a:lnTo>
                  <a:lnTo>
                    <a:pt x="1166" y="458"/>
                  </a:lnTo>
                  <a:lnTo>
                    <a:pt x="1176" y="472"/>
                  </a:lnTo>
                  <a:lnTo>
                    <a:pt x="1195" y="496"/>
                  </a:lnTo>
                  <a:lnTo>
                    <a:pt x="1212" y="518"/>
                  </a:lnTo>
                  <a:lnTo>
                    <a:pt x="1225" y="538"/>
                  </a:lnTo>
                  <a:lnTo>
                    <a:pt x="1236" y="553"/>
                  </a:lnTo>
                  <a:lnTo>
                    <a:pt x="1246" y="566"/>
                  </a:lnTo>
                  <a:lnTo>
                    <a:pt x="1253" y="575"/>
                  </a:lnTo>
                  <a:lnTo>
                    <a:pt x="1839" y="533"/>
                  </a:lnTo>
                  <a:lnTo>
                    <a:pt x="1830" y="502"/>
                  </a:lnTo>
                  <a:lnTo>
                    <a:pt x="1818" y="431"/>
                  </a:lnTo>
                  <a:lnTo>
                    <a:pt x="1819" y="384"/>
                  </a:lnTo>
                  <a:lnTo>
                    <a:pt x="1829" y="336"/>
                  </a:lnTo>
                  <a:lnTo>
                    <a:pt x="1837" y="313"/>
                  </a:lnTo>
                  <a:lnTo>
                    <a:pt x="1843" y="300"/>
                  </a:lnTo>
                  <a:lnTo>
                    <a:pt x="1850" y="289"/>
                  </a:lnTo>
                  <a:lnTo>
                    <a:pt x="1857" y="277"/>
                  </a:lnTo>
                  <a:lnTo>
                    <a:pt x="1865" y="266"/>
                  </a:lnTo>
                  <a:lnTo>
                    <a:pt x="1884" y="244"/>
                  </a:lnTo>
                  <a:lnTo>
                    <a:pt x="1903" y="222"/>
                  </a:lnTo>
                  <a:lnTo>
                    <a:pt x="1920" y="205"/>
                  </a:lnTo>
                  <a:lnTo>
                    <a:pt x="1935" y="189"/>
                  </a:lnTo>
                  <a:lnTo>
                    <a:pt x="1947" y="175"/>
                  </a:lnTo>
                  <a:lnTo>
                    <a:pt x="1968" y="152"/>
                  </a:lnTo>
                  <a:lnTo>
                    <a:pt x="1986" y="135"/>
                  </a:lnTo>
                  <a:lnTo>
                    <a:pt x="2000" y="124"/>
                  </a:lnTo>
                  <a:lnTo>
                    <a:pt x="2008" y="120"/>
                  </a:lnTo>
                  <a:lnTo>
                    <a:pt x="2016" y="116"/>
                  </a:lnTo>
                  <a:lnTo>
                    <a:pt x="2036" y="110"/>
                  </a:lnTo>
                  <a:lnTo>
                    <a:pt x="2062" y="106"/>
                  </a:lnTo>
                  <a:lnTo>
                    <a:pt x="2116" y="102"/>
                  </a:lnTo>
                  <a:lnTo>
                    <a:pt x="2156" y="99"/>
                  </a:lnTo>
                  <a:lnTo>
                    <a:pt x="2189" y="99"/>
                  </a:lnTo>
                  <a:lnTo>
                    <a:pt x="2088" y="0"/>
                  </a:lnTo>
                  <a:lnTo>
                    <a:pt x="1232" y="17"/>
                  </a:lnTo>
                  <a:lnTo>
                    <a:pt x="0" y="94"/>
                  </a:lnTo>
                  <a:lnTo>
                    <a:pt x="33" y="273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1" name="Freeform 9"/>
            <p:cNvSpPr>
              <a:spLocks/>
            </p:cNvSpPr>
            <p:nvPr/>
          </p:nvSpPr>
          <p:spPr bwMode="auto">
            <a:xfrm>
              <a:off x="1303" y="2984"/>
              <a:ext cx="80" cy="85"/>
            </a:xfrm>
            <a:custGeom>
              <a:avLst/>
              <a:gdLst>
                <a:gd name="T0" fmla="*/ 14 w 240"/>
                <a:gd name="T1" fmla="*/ 79 h 255"/>
                <a:gd name="T2" fmla="*/ 12 w 240"/>
                <a:gd name="T3" fmla="*/ 76 h 255"/>
                <a:gd name="T4" fmla="*/ 7 w 240"/>
                <a:gd name="T5" fmla="*/ 68 h 255"/>
                <a:gd name="T6" fmla="*/ 2 w 240"/>
                <a:gd name="T7" fmla="*/ 56 h 255"/>
                <a:gd name="T8" fmla="*/ 0 w 240"/>
                <a:gd name="T9" fmla="*/ 40 h 255"/>
                <a:gd name="T10" fmla="*/ 1 w 240"/>
                <a:gd name="T11" fmla="*/ 32 h 255"/>
                <a:gd name="T12" fmla="*/ 4 w 240"/>
                <a:gd name="T13" fmla="*/ 24 h 255"/>
                <a:gd name="T14" fmla="*/ 7 w 240"/>
                <a:gd name="T15" fmla="*/ 21 h 255"/>
                <a:gd name="T16" fmla="*/ 8 w 240"/>
                <a:gd name="T17" fmla="*/ 17 h 255"/>
                <a:gd name="T18" fmla="*/ 13 w 240"/>
                <a:gd name="T19" fmla="*/ 11 h 255"/>
                <a:gd name="T20" fmla="*/ 20 w 240"/>
                <a:gd name="T21" fmla="*/ 6 h 255"/>
                <a:gd name="T22" fmla="*/ 24 w 240"/>
                <a:gd name="T23" fmla="*/ 4 h 255"/>
                <a:gd name="T24" fmla="*/ 27 w 240"/>
                <a:gd name="T25" fmla="*/ 3 h 255"/>
                <a:gd name="T26" fmla="*/ 31 w 240"/>
                <a:gd name="T27" fmla="*/ 1 h 255"/>
                <a:gd name="T28" fmla="*/ 35 w 240"/>
                <a:gd name="T29" fmla="*/ 0 h 255"/>
                <a:gd name="T30" fmla="*/ 43 w 240"/>
                <a:gd name="T31" fmla="*/ 0 h 255"/>
                <a:gd name="T32" fmla="*/ 58 w 240"/>
                <a:gd name="T33" fmla="*/ 3 h 255"/>
                <a:gd name="T34" fmla="*/ 64 w 240"/>
                <a:gd name="T35" fmla="*/ 6 h 255"/>
                <a:gd name="T36" fmla="*/ 67 w 240"/>
                <a:gd name="T37" fmla="*/ 8 h 255"/>
                <a:gd name="T38" fmla="*/ 69 w 240"/>
                <a:gd name="T39" fmla="*/ 10 h 255"/>
                <a:gd name="T40" fmla="*/ 77 w 240"/>
                <a:gd name="T41" fmla="*/ 18 h 255"/>
                <a:gd name="T42" fmla="*/ 80 w 240"/>
                <a:gd name="T43" fmla="*/ 26 h 255"/>
                <a:gd name="T44" fmla="*/ 80 w 240"/>
                <a:gd name="T45" fmla="*/ 50 h 255"/>
                <a:gd name="T46" fmla="*/ 80 w 240"/>
                <a:gd name="T47" fmla="*/ 66 h 255"/>
                <a:gd name="T48" fmla="*/ 77 w 240"/>
                <a:gd name="T49" fmla="*/ 69 h 255"/>
                <a:gd name="T50" fmla="*/ 69 w 240"/>
                <a:gd name="T51" fmla="*/ 75 h 255"/>
                <a:gd name="T52" fmla="*/ 66 w 240"/>
                <a:gd name="T53" fmla="*/ 77 h 255"/>
                <a:gd name="T54" fmla="*/ 64 w 240"/>
                <a:gd name="T55" fmla="*/ 78 h 255"/>
                <a:gd name="T56" fmla="*/ 61 w 240"/>
                <a:gd name="T57" fmla="*/ 80 h 255"/>
                <a:gd name="T58" fmla="*/ 58 w 240"/>
                <a:gd name="T59" fmla="*/ 82 h 255"/>
                <a:gd name="T60" fmla="*/ 54 w 240"/>
                <a:gd name="T61" fmla="*/ 84 h 255"/>
                <a:gd name="T62" fmla="*/ 50 w 240"/>
                <a:gd name="T63" fmla="*/ 85 h 255"/>
                <a:gd name="T64" fmla="*/ 34 w 240"/>
                <a:gd name="T65" fmla="*/ 84 h 255"/>
                <a:gd name="T66" fmla="*/ 26 w 240"/>
                <a:gd name="T67" fmla="*/ 83 h 255"/>
                <a:gd name="T68" fmla="*/ 27 w 240"/>
                <a:gd name="T69" fmla="*/ 75 h 255"/>
                <a:gd name="T70" fmla="*/ 55 w 240"/>
                <a:gd name="T71" fmla="*/ 55 h 255"/>
                <a:gd name="T72" fmla="*/ 58 w 240"/>
                <a:gd name="T73" fmla="*/ 41 h 255"/>
                <a:gd name="T74" fmla="*/ 58 w 240"/>
                <a:gd name="T75" fmla="*/ 28 h 255"/>
                <a:gd name="T76" fmla="*/ 56 w 240"/>
                <a:gd name="T77" fmla="*/ 23 h 255"/>
                <a:gd name="T78" fmla="*/ 53 w 240"/>
                <a:gd name="T79" fmla="*/ 19 h 255"/>
                <a:gd name="T80" fmla="*/ 51 w 240"/>
                <a:gd name="T81" fmla="*/ 18 h 255"/>
                <a:gd name="T82" fmla="*/ 49 w 240"/>
                <a:gd name="T83" fmla="*/ 17 h 255"/>
                <a:gd name="T84" fmla="*/ 44 w 240"/>
                <a:gd name="T85" fmla="*/ 15 h 255"/>
                <a:gd name="T86" fmla="*/ 34 w 240"/>
                <a:gd name="T87" fmla="*/ 14 h 255"/>
                <a:gd name="T88" fmla="*/ 25 w 240"/>
                <a:gd name="T89" fmla="*/ 16 h 255"/>
                <a:gd name="T90" fmla="*/ 18 w 240"/>
                <a:gd name="T91" fmla="*/ 21 h 255"/>
                <a:gd name="T92" fmla="*/ 12 w 240"/>
                <a:gd name="T93" fmla="*/ 28 h 255"/>
                <a:gd name="T94" fmla="*/ 11 w 240"/>
                <a:gd name="T95" fmla="*/ 39 h 255"/>
                <a:gd name="T96" fmla="*/ 12 w 240"/>
                <a:gd name="T97" fmla="*/ 45 h 255"/>
                <a:gd name="T98" fmla="*/ 14 w 240"/>
                <a:gd name="T99" fmla="*/ 51 h 255"/>
                <a:gd name="T100" fmla="*/ 16 w 240"/>
                <a:gd name="T101" fmla="*/ 56 h 255"/>
                <a:gd name="T102" fmla="*/ 18 w 240"/>
                <a:gd name="T103" fmla="*/ 61 h 255"/>
                <a:gd name="T104" fmla="*/ 20 w 240"/>
                <a:gd name="T105" fmla="*/ 64 h 255"/>
                <a:gd name="T106" fmla="*/ 14 w 240"/>
                <a:gd name="T107" fmla="*/ 79 h 255"/>
                <a:gd name="T108" fmla="*/ 14 w 240"/>
                <a:gd name="T109" fmla="*/ 79 h 25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40" h="255">
                  <a:moveTo>
                    <a:pt x="43" y="237"/>
                  </a:moveTo>
                  <a:lnTo>
                    <a:pt x="36" y="229"/>
                  </a:lnTo>
                  <a:lnTo>
                    <a:pt x="21" y="204"/>
                  </a:lnTo>
                  <a:lnTo>
                    <a:pt x="7" y="168"/>
                  </a:lnTo>
                  <a:lnTo>
                    <a:pt x="0" y="121"/>
                  </a:lnTo>
                  <a:lnTo>
                    <a:pt x="4" y="96"/>
                  </a:lnTo>
                  <a:lnTo>
                    <a:pt x="13" y="73"/>
                  </a:lnTo>
                  <a:lnTo>
                    <a:pt x="20" y="62"/>
                  </a:lnTo>
                  <a:lnTo>
                    <a:pt x="25" y="52"/>
                  </a:lnTo>
                  <a:lnTo>
                    <a:pt x="40" y="33"/>
                  </a:lnTo>
                  <a:lnTo>
                    <a:pt x="61" y="18"/>
                  </a:lnTo>
                  <a:lnTo>
                    <a:pt x="71" y="12"/>
                  </a:lnTo>
                  <a:lnTo>
                    <a:pt x="82" y="8"/>
                  </a:lnTo>
                  <a:lnTo>
                    <a:pt x="93" y="3"/>
                  </a:lnTo>
                  <a:lnTo>
                    <a:pt x="105" y="0"/>
                  </a:lnTo>
                  <a:lnTo>
                    <a:pt x="129" y="0"/>
                  </a:lnTo>
                  <a:lnTo>
                    <a:pt x="175" y="8"/>
                  </a:lnTo>
                  <a:lnTo>
                    <a:pt x="193" y="18"/>
                  </a:lnTo>
                  <a:lnTo>
                    <a:pt x="202" y="23"/>
                  </a:lnTo>
                  <a:lnTo>
                    <a:pt x="208" y="29"/>
                  </a:lnTo>
                  <a:lnTo>
                    <a:pt x="230" y="54"/>
                  </a:lnTo>
                  <a:lnTo>
                    <a:pt x="239" y="77"/>
                  </a:lnTo>
                  <a:lnTo>
                    <a:pt x="240" y="149"/>
                  </a:lnTo>
                  <a:lnTo>
                    <a:pt x="239" y="198"/>
                  </a:lnTo>
                  <a:lnTo>
                    <a:pt x="230" y="207"/>
                  </a:lnTo>
                  <a:lnTo>
                    <a:pt x="206" y="224"/>
                  </a:lnTo>
                  <a:lnTo>
                    <a:pt x="197" y="230"/>
                  </a:lnTo>
                  <a:lnTo>
                    <a:pt x="191" y="235"/>
                  </a:lnTo>
                  <a:lnTo>
                    <a:pt x="182" y="240"/>
                  </a:lnTo>
                  <a:lnTo>
                    <a:pt x="175" y="245"/>
                  </a:lnTo>
                  <a:lnTo>
                    <a:pt x="163" y="252"/>
                  </a:lnTo>
                  <a:lnTo>
                    <a:pt x="149" y="255"/>
                  </a:lnTo>
                  <a:lnTo>
                    <a:pt x="102" y="253"/>
                  </a:lnTo>
                  <a:lnTo>
                    <a:pt x="79" y="249"/>
                  </a:lnTo>
                  <a:lnTo>
                    <a:pt x="82" y="224"/>
                  </a:lnTo>
                  <a:lnTo>
                    <a:pt x="166" y="165"/>
                  </a:lnTo>
                  <a:lnTo>
                    <a:pt x="175" y="123"/>
                  </a:lnTo>
                  <a:lnTo>
                    <a:pt x="174" y="84"/>
                  </a:lnTo>
                  <a:lnTo>
                    <a:pt x="168" y="70"/>
                  </a:lnTo>
                  <a:lnTo>
                    <a:pt x="159" y="58"/>
                  </a:lnTo>
                  <a:lnTo>
                    <a:pt x="153" y="54"/>
                  </a:lnTo>
                  <a:lnTo>
                    <a:pt x="148" y="50"/>
                  </a:lnTo>
                  <a:lnTo>
                    <a:pt x="133" y="46"/>
                  </a:lnTo>
                  <a:lnTo>
                    <a:pt x="101" y="43"/>
                  </a:lnTo>
                  <a:lnTo>
                    <a:pt x="75" y="47"/>
                  </a:lnTo>
                  <a:lnTo>
                    <a:pt x="53" y="62"/>
                  </a:lnTo>
                  <a:lnTo>
                    <a:pt x="36" y="84"/>
                  </a:lnTo>
                  <a:lnTo>
                    <a:pt x="33" y="117"/>
                  </a:lnTo>
                  <a:lnTo>
                    <a:pt x="36" y="135"/>
                  </a:lnTo>
                  <a:lnTo>
                    <a:pt x="42" y="153"/>
                  </a:lnTo>
                  <a:lnTo>
                    <a:pt x="49" y="168"/>
                  </a:lnTo>
                  <a:lnTo>
                    <a:pt x="55" y="182"/>
                  </a:lnTo>
                  <a:lnTo>
                    <a:pt x="61" y="193"/>
                  </a:lnTo>
                  <a:lnTo>
                    <a:pt x="43" y="237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2" name="Freeform 10"/>
            <p:cNvSpPr>
              <a:spLocks/>
            </p:cNvSpPr>
            <p:nvPr/>
          </p:nvSpPr>
          <p:spPr bwMode="auto">
            <a:xfrm>
              <a:off x="1314" y="3044"/>
              <a:ext cx="28" cy="26"/>
            </a:xfrm>
            <a:custGeom>
              <a:avLst/>
              <a:gdLst>
                <a:gd name="T0" fmla="*/ 2 w 84"/>
                <a:gd name="T1" fmla="*/ 0 h 79"/>
                <a:gd name="T2" fmla="*/ 28 w 84"/>
                <a:gd name="T3" fmla="*/ 16 h 79"/>
                <a:gd name="T4" fmla="*/ 21 w 84"/>
                <a:gd name="T5" fmla="*/ 26 h 79"/>
                <a:gd name="T6" fmla="*/ 0 w 84"/>
                <a:gd name="T7" fmla="*/ 16 h 79"/>
                <a:gd name="T8" fmla="*/ 2 w 84"/>
                <a:gd name="T9" fmla="*/ 0 h 79"/>
                <a:gd name="T10" fmla="*/ 2 w 84"/>
                <a:gd name="T11" fmla="*/ 0 h 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4" h="79">
                  <a:moveTo>
                    <a:pt x="5" y="0"/>
                  </a:moveTo>
                  <a:lnTo>
                    <a:pt x="84" y="49"/>
                  </a:lnTo>
                  <a:lnTo>
                    <a:pt x="62" y="79"/>
                  </a:lnTo>
                  <a:lnTo>
                    <a:pt x="0" y="4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3" name="Freeform 11"/>
            <p:cNvSpPr>
              <a:spLocks/>
            </p:cNvSpPr>
            <p:nvPr/>
          </p:nvSpPr>
          <p:spPr bwMode="auto">
            <a:xfrm>
              <a:off x="1662" y="2786"/>
              <a:ext cx="247" cy="117"/>
            </a:xfrm>
            <a:custGeom>
              <a:avLst/>
              <a:gdLst>
                <a:gd name="T0" fmla="*/ 0 w 742"/>
                <a:gd name="T1" fmla="*/ 83 h 352"/>
                <a:gd name="T2" fmla="*/ 25 w 742"/>
                <a:gd name="T3" fmla="*/ 0 h 352"/>
                <a:gd name="T4" fmla="*/ 225 w 742"/>
                <a:gd name="T5" fmla="*/ 11 h 352"/>
                <a:gd name="T6" fmla="*/ 229 w 742"/>
                <a:gd name="T7" fmla="*/ 16 h 352"/>
                <a:gd name="T8" fmla="*/ 234 w 742"/>
                <a:gd name="T9" fmla="*/ 22 h 352"/>
                <a:gd name="T10" fmla="*/ 238 w 742"/>
                <a:gd name="T11" fmla="*/ 29 h 352"/>
                <a:gd name="T12" fmla="*/ 246 w 742"/>
                <a:gd name="T13" fmla="*/ 49 h 352"/>
                <a:gd name="T14" fmla="*/ 247 w 742"/>
                <a:gd name="T15" fmla="*/ 60 h 352"/>
                <a:gd name="T16" fmla="*/ 247 w 742"/>
                <a:gd name="T17" fmla="*/ 71 h 352"/>
                <a:gd name="T18" fmla="*/ 244 w 742"/>
                <a:gd name="T19" fmla="*/ 83 h 352"/>
                <a:gd name="T20" fmla="*/ 240 w 742"/>
                <a:gd name="T21" fmla="*/ 92 h 352"/>
                <a:gd name="T22" fmla="*/ 238 w 742"/>
                <a:gd name="T23" fmla="*/ 96 h 352"/>
                <a:gd name="T24" fmla="*/ 237 w 742"/>
                <a:gd name="T25" fmla="*/ 100 h 352"/>
                <a:gd name="T26" fmla="*/ 232 w 742"/>
                <a:gd name="T27" fmla="*/ 106 h 352"/>
                <a:gd name="T28" fmla="*/ 228 w 742"/>
                <a:gd name="T29" fmla="*/ 111 h 352"/>
                <a:gd name="T30" fmla="*/ 226 w 742"/>
                <a:gd name="T31" fmla="*/ 113 h 352"/>
                <a:gd name="T32" fmla="*/ 223 w 742"/>
                <a:gd name="T33" fmla="*/ 115 h 352"/>
                <a:gd name="T34" fmla="*/ 219 w 742"/>
                <a:gd name="T35" fmla="*/ 117 h 352"/>
                <a:gd name="T36" fmla="*/ 214 w 742"/>
                <a:gd name="T37" fmla="*/ 117 h 352"/>
                <a:gd name="T38" fmla="*/ 207 w 742"/>
                <a:gd name="T39" fmla="*/ 116 h 352"/>
                <a:gd name="T40" fmla="*/ 202 w 742"/>
                <a:gd name="T41" fmla="*/ 114 h 352"/>
                <a:gd name="T42" fmla="*/ 197 w 742"/>
                <a:gd name="T43" fmla="*/ 113 h 352"/>
                <a:gd name="T44" fmla="*/ 190 w 742"/>
                <a:gd name="T45" fmla="*/ 111 h 352"/>
                <a:gd name="T46" fmla="*/ 183 w 742"/>
                <a:gd name="T47" fmla="*/ 108 h 352"/>
                <a:gd name="T48" fmla="*/ 176 w 742"/>
                <a:gd name="T49" fmla="*/ 106 h 352"/>
                <a:gd name="T50" fmla="*/ 169 w 742"/>
                <a:gd name="T51" fmla="*/ 103 h 352"/>
                <a:gd name="T52" fmla="*/ 161 w 742"/>
                <a:gd name="T53" fmla="*/ 101 h 352"/>
                <a:gd name="T54" fmla="*/ 152 w 742"/>
                <a:gd name="T55" fmla="*/ 98 h 352"/>
                <a:gd name="T56" fmla="*/ 145 w 742"/>
                <a:gd name="T57" fmla="*/ 96 h 352"/>
                <a:gd name="T58" fmla="*/ 137 w 742"/>
                <a:gd name="T59" fmla="*/ 94 h 352"/>
                <a:gd name="T60" fmla="*/ 129 w 742"/>
                <a:gd name="T61" fmla="*/ 92 h 352"/>
                <a:gd name="T62" fmla="*/ 122 w 742"/>
                <a:gd name="T63" fmla="*/ 90 h 352"/>
                <a:gd name="T64" fmla="*/ 109 w 742"/>
                <a:gd name="T65" fmla="*/ 89 h 352"/>
                <a:gd name="T66" fmla="*/ 78 w 742"/>
                <a:gd name="T67" fmla="*/ 88 h 352"/>
                <a:gd name="T68" fmla="*/ 42 w 742"/>
                <a:gd name="T69" fmla="*/ 85 h 352"/>
                <a:gd name="T70" fmla="*/ 13 w 742"/>
                <a:gd name="T71" fmla="*/ 84 h 352"/>
                <a:gd name="T72" fmla="*/ 0 w 742"/>
                <a:gd name="T73" fmla="*/ 83 h 352"/>
                <a:gd name="T74" fmla="*/ 0 w 742"/>
                <a:gd name="T75" fmla="*/ 83 h 35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42" h="352">
                  <a:moveTo>
                    <a:pt x="0" y="250"/>
                  </a:moveTo>
                  <a:lnTo>
                    <a:pt x="75" y="0"/>
                  </a:lnTo>
                  <a:lnTo>
                    <a:pt x="676" y="32"/>
                  </a:lnTo>
                  <a:lnTo>
                    <a:pt x="689" y="47"/>
                  </a:lnTo>
                  <a:lnTo>
                    <a:pt x="702" y="66"/>
                  </a:lnTo>
                  <a:lnTo>
                    <a:pt x="716" y="88"/>
                  </a:lnTo>
                  <a:lnTo>
                    <a:pt x="738" y="147"/>
                  </a:lnTo>
                  <a:lnTo>
                    <a:pt x="742" y="182"/>
                  </a:lnTo>
                  <a:lnTo>
                    <a:pt x="741" y="215"/>
                  </a:lnTo>
                  <a:lnTo>
                    <a:pt x="733" y="249"/>
                  </a:lnTo>
                  <a:lnTo>
                    <a:pt x="722" y="277"/>
                  </a:lnTo>
                  <a:lnTo>
                    <a:pt x="716" y="289"/>
                  </a:lnTo>
                  <a:lnTo>
                    <a:pt x="711" y="300"/>
                  </a:lnTo>
                  <a:lnTo>
                    <a:pt x="698" y="319"/>
                  </a:lnTo>
                  <a:lnTo>
                    <a:pt x="684" y="334"/>
                  </a:lnTo>
                  <a:lnTo>
                    <a:pt x="678" y="341"/>
                  </a:lnTo>
                  <a:lnTo>
                    <a:pt x="671" y="345"/>
                  </a:lnTo>
                  <a:lnTo>
                    <a:pt x="657" y="351"/>
                  </a:lnTo>
                  <a:lnTo>
                    <a:pt x="642" y="352"/>
                  </a:lnTo>
                  <a:lnTo>
                    <a:pt x="621" y="350"/>
                  </a:lnTo>
                  <a:lnTo>
                    <a:pt x="607" y="344"/>
                  </a:lnTo>
                  <a:lnTo>
                    <a:pt x="591" y="340"/>
                  </a:lnTo>
                  <a:lnTo>
                    <a:pt x="571" y="333"/>
                  </a:lnTo>
                  <a:lnTo>
                    <a:pt x="551" y="326"/>
                  </a:lnTo>
                  <a:lnTo>
                    <a:pt x="529" y="319"/>
                  </a:lnTo>
                  <a:lnTo>
                    <a:pt x="507" y="311"/>
                  </a:lnTo>
                  <a:lnTo>
                    <a:pt x="483" y="304"/>
                  </a:lnTo>
                  <a:lnTo>
                    <a:pt x="458" y="296"/>
                  </a:lnTo>
                  <a:lnTo>
                    <a:pt x="435" y="289"/>
                  </a:lnTo>
                  <a:lnTo>
                    <a:pt x="413" y="282"/>
                  </a:lnTo>
                  <a:lnTo>
                    <a:pt x="388" y="277"/>
                  </a:lnTo>
                  <a:lnTo>
                    <a:pt x="367" y="272"/>
                  </a:lnTo>
                  <a:lnTo>
                    <a:pt x="328" y="268"/>
                  </a:lnTo>
                  <a:lnTo>
                    <a:pt x="235" y="264"/>
                  </a:lnTo>
                  <a:lnTo>
                    <a:pt x="126" y="257"/>
                  </a:lnTo>
                  <a:lnTo>
                    <a:pt x="38" y="252"/>
                  </a:lnTo>
                  <a:lnTo>
                    <a:pt x="0" y="25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4" name="Freeform 12"/>
            <p:cNvSpPr>
              <a:spLocks/>
            </p:cNvSpPr>
            <p:nvPr/>
          </p:nvSpPr>
          <p:spPr bwMode="auto">
            <a:xfrm>
              <a:off x="1628" y="2736"/>
              <a:ext cx="596" cy="210"/>
            </a:xfrm>
            <a:custGeom>
              <a:avLst/>
              <a:gdLst>
                <a:gd name="T0" fmla="*/ 16 w 1788"/>
                <a:gd name="T1" fmla="*/ 122 h 629"/>
                <a:gd name="T2" fmla="*/ 24 w 1788"/>
                <a:gd name="T3" fmla="*/ 103 h 629"/>
                <a:gd name="T4" fmla="*/ 30 w 1788"/>
                <a:gd name="T5" fmla="*/ 90 h 629"/>
                <a:gd name="T6" fmla="*/ 36 w 1788"/>
                <a:gd name="T7" fmla="*/ 77 h 629"/>
                <a:gd name="T8" fmla="*/ 42 w 1788"/>
                <a:gd name="T9" fmla="*/ 64 h 629"/>
                <a:gd name="T10" fmla="*/ 52 w 1788"/>
                <a:gd name="T11" fmla="*/ 44 h 629"/>
                <a:gd name="T12" fmla="*/ 60 w 1788"/>
                <a:gd name="T13" fmla="*/ 35 h 629"/>
                <a:gd name="T14" fmla="*/ 74 w 1788"/>
                <a:gd name="T15" fmla="*/ 31 h 629"/>
                <a:gd name="T16" fmla="*/ 114 w 1788"/>
                <a:gd name="T17" fmla="*/ 25 h 629"/>
                <a:gd name="T18" fmla="*/ 509 w 1788"/>
                <a:gd name="T19" fmla="*/ 34 h 629"/>
                <a:gd name="T20" fmla="*/ 526 w 1788"/>
                <a:gd name="T21" fmla="*/ 41 h 629"/>
                <a:gd name="T22" fmla="*/ 535 w 1788"/>
                <a:gd name="T23" fmla="*/ 47 h 629"/>
                <a:gd name="T24" fmla="*/ 556 w 1788"/>
                <a:gd name="T25" fmla="*/ 66 h 629"/>
                <a:gd name="T26" fmla="*/ 567 w 1788"/>
                <a:gd name="T27" fmla="*/ 81 h 629"/>
                <a:gd name="T28" fmla="*/ 574 w 1788"/>
                <a:gd name="T29" fmla="*/ 112 h 629"/>
                <a:gd name="T30" fmla="*/ 568 w 1788"/>
                <a:gd name="T31" fmla="*/ 127 h 629"/>
                <a:gd name="T32" fmla="*/ 563 w 1788"/>
                <a:gd name="T33" fmla="*/ 115 h 629"/>
                <a:gd name="T34" fmla="*/ 553 w 1788"/>
                <a:gd name="T35" fmla="*/ 101 h 629"/>
                <a:gd name="T36" fmla="*/ 540 w 1788"/>
                <a:gd name="T37" fmla="*/ 86 h 629"/>
                <a:gd name="T38" fmla="*/ 525 w 1788"/>
                <a:gd name="T39" fmla="*/ 74 h 629"/>
                <a:gd name="T40" fmla="*/ 515 w 1788"/>
                <a:gd name="T41" fmla="*/ 68 h 629"/>
                <a:gd name="T42" fmla="*/ 499 w 1788"/>
                <a:gd name="T43" fmla="*/ 62 h 629"/>
                <a:gd name="T44" fmla="*/ 469 w 1788"/>
                <a:gd name="T45" fmla="*/ 57 h 629"/>
                <a:gd name="T46" fmla="*/ 426 w 1788"/>
                <a:gd name="T47" fmla="*/ 52 h 629"/>
                <a:gd name="T48" fmla="*/ 354 w 1788"/>
                <a:gd name="T49" fmla="*/ 52 h 629"/>
                <a:gd name="T50" fmla="*/ 325 w 1788"/>
                <a:gd name="T51" fmla="*/ 58 h 629"/>
                <a:gd name="T52" fmla="*/ 300 w 1788"/>
                <a:gd name="T53" fmla="*/ 63 h 629"/>
                <a:gd name="T54" fmla="*/ 325 w 1788"/>
                <a:gd name="T55" fmla="*/ 82 h 629"/>
                <a:gd name="T56" fmla="*/ 370 w 1788"/>
                <a:gd name="T57" fmla="*/ 78 h 629"/>
                <a:gd name="T58" fmla="*/ 455 w 1788"/>
                <a:gd name="T59" fmla="*/ 77 h 629"/>
                <a:gd name="T60" fmla="*/ 493 w 1788"/>
                <a:gd name="T61" fmla="*/ 85 h 629"/>
                <a:gd name="T62" fmla="*/ 503 w 1788"/>
                <a:gd name="T63" fmla="*/ 91 h 629"/>
                <a:gd name="T64" fmla="*/ 518 w 1788"/>
                <a:gd name="T65" fmla="*/ 103 h 629"/>
                <a:gd name="T66" fmla="*/ 535 w 1788"/>
                <a:gd name="T67" fmla="*/ 131 h 629"/>
                <a:gd name="T68" fmla="*/ 531 w 1788"/>
                <a:gd name="T69" fmla="*/ 193 h 629"/>
                <a:gd name="T70" fmla="*/ 596 w 1788"/>
                <a:gd name="T71" fmla="*/ 126 h 629"/>
                <a:gd name="T72" fmla="*/ 588 w 1788"/>
                <a:gd name="T73" fmla="*/ 89 h 629"/>
                <a:gd name="T74" fmla="*/ 578 w 1788"/>
                <a:gd name="T75" fmla="*/ 71 h 629"/>
                <a:gd name="T76" fmla="*/ 563 w 1788"/>
                <a:gd name="T77" fmla="*/ 56 h 629"/>
                <a:gd name="T78" fmla="*/ 549 w 1788"/>
                <a:gd name="T79" fmla="*/ 44 h 629"/>
                <a:gd name="T80" fmla="*/ 540 w 1788"/>
                <a:gd name="T81" fmla="*/ 38 h 629"/>
                <a:gd name="T82" fmla="*/ 531 w 1788"/>
                <a:gd name="T83" fmla="*/ 33 h 629"/>
                <a:gd name="T84" fmla="*/ 523 w 1788"/>
                <a:gd name="T85" fmla="*/ 29 h 629"/>
                <a:gd name="T86" fmla="*/ 506 w 1788"/>
                <a:gd name="T87" fmla="*/ 22 h 629"/>
                <a:gd name="T88" fmla="*/ 470 w 1788"/>
                <a:gd name="T89" fmla="*/ 17 h 629"/>
                <a:gd name="T90" fmla="*/ 418 w 1788"/>
                <a:gd name="T91" fmla="*/ 11 h 629"/>
                <a:gd name="T92" fmla="*/ 359 w 1788"/>
                <a:gd name="T93" fmla="*/ 5 h 629"/>
                <a:gd name="T94" fmla="*/ 286 w 1788"/>
                <a:gd name="T95" fmla="*/ 0 h 629"/>
                <a:gd name="T96" fmla="*/ 152 w 1788"/>
                <a:gd name="T97" fmla="*/ 6 h 629"/>
                <a:gd name="T98" fmla="*/ 83 w 1788"/>
                <a:gd name="T99" fmla="*/ 12 h 629"/>
                <a:gd name="T100" fmla="*/ 59 w 1788"/>
                <a:gd name="T101" fmla="*/ 19 h 629"/>
                <a:gd name="T102" fmla="*/ 42 w 1788"/>
                <a:gd name="T103" fmla="*/ 30 h 629"/>
                <a:gd name="T104" fmla="*/ 28 w 1788"/>
                <a:gd name="T105" fmla="*/ 47 h 629"/>
                <a:gd name="T106" fmla="*/ 10 w 1788"/>
                <a:gd name="T107" fmla="*/ 136 h 62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788" h="629">
                  <a:moveTo>
                    <a:pt x="31" y="407"/>
                  </a:moveTo>
                  <a:lnTo>
                    <a:pt x="35" y="396"/>
                  </a:lnTo>
                  <a:lnTo>
                    <a:pt x="48" y="366"/>
                  </a:lnTo>
                  <a:lnTo>
                    <a:pt x="57" y="345"/>
                  </a:lnTo>
                  <a:lnTo>
                    <a:pt x="67" y="322"/>
                  </a:lnTo>
                  <a:lnTo>
                    <a:pt x="73" y="308"/>
                  </a:lnTo>
                  <a:lnTo>
                    <a:pt x="78" y="296"/>
                  </a:lnTo>
                  <a:lnTo>
                    <a:pt x="84" y="283"/>
                  </a:lnTo>
                  <a:lnTo>
                    <a:pt x="89" y="270"/>
                  </a:lnTo>
                  <a:lnTo>
                    <a:pt x="96" y="256"/>
                  </a:lnTo>
                  <a:lnTo>
                    <a:pt x="102" y="242"/>
                  </a:lnTo>
                  <a:lnTo>
                    <a:pt x="107" y="230"/>
                  </a:lnTo>
                  <a:lnTo>
                    <a:pt x="113" y="217"/>
                  </a:lnTo>
                  <a:lnTo>
                    <a:pt x="119" y="204"/>
                  </a:lnTo>
                  <a:lnTo>
                    <a:pt x="126" y="191"/>
                  </a:lnTo>
                  <a:lnTo>
                    <a:pt x="137" y="169"/>
                  </a:lnTo>
                  <a:lnTo>
                    <a:pt x="147" y="149"/>
                  </a:lnTo>
                  <a:lnTo>
                    <a:pt x="157" y="131"/>
                  </a:lnTo>
                  <a:lnTo>
                    <a:pt x="166" y="118"/>
                  </a:lnTo>
                  <a:lnTo>
                    <a:pt x="173" y="110"/>
                  </a:lnTo>
                  <a:lnTo>
                    <a:pt x="180" y="105"/>
                  </a:lnTo>
                  <a:lnTo>
                    <a:pt x="193" y="100"/>
                  </a:lnTo>
                  <a:lnTo>
                    <a:pt x="206" y="95"/>
                  </a:lnTo>
                  <a:lnTo>
                    <a:pt x="223" y="92"/>
                  </a:lnTo>
                  <a:lnTo>
                    <a:pt x="261" y="85"/>
                  </a:lnTo>
                  <a:lnTo>
                    <a:pt x="301" y="80"/>
                  </a:lnTo>
                  <a:lnTo>
                    <a:pt x="343" y="74"/>
                  </a:lnTo>
                  <a:lnTo>
                    <a:pt x="376" y="72"/>
                  </a:lnTo>
                  <a:lnTo>
                    <a:pt x="409" y="69"/>
                  </a:lnTo>
                  <a:lnTo>
                    <a:pt x="1526" y="102"/>
                  </a:lnTo>
                  <a:lnTo>
                    <a:pt x="1547" y="109"/>
                  </a:lnTo>
                  <a:lnTo>
                    <a:pt x="1566" y="118"/>
                  </a:lnTo>
                  <a:lnTo>
                    <a:pt x="1577" y="122"/>
                  </a:lnTo>
                  <a:lnTo>
                    <a:pt x="1587" y="128"/>
                  </a:lnTo>
                  <a:lnTo>
                    <a:pt x="1595" y="133"/>
                  </a:lnTo>
                  <a:lnTo>
                    <a:pt x="1604" y="140"/>
                  </a:lnTo>
                  <a:lnTo>
                    <a:pt x="1638" y="168"/>
                  </a:lnTo>
                  <a:lnTo>
                    <a:pt x="1653" y="183"/>
                  </a:lnTo>
                  <a:lnTo>
                    <a:pt x="1667" y="198"/>
                  </a:lnTo>
                  <a:lnTo>
                    <a:pt x="1679" y="213"/>
                  </a:lnTo>
                  <a:lnTo>
                    <a:pt x="1690" y="228"/>
                  </a:lnTo>
                  <a:lnTo>
                    <a:pt x="1701" y="244"/>
                  </a:lnTo>
                  <a:lnTo>
                    <a:pt x="1708" y="259"/>
                  </a:lnTo>
                  <a:lnTo>
                    <a:pt x="1725" y="304"/>
                  </a:lnTo>
                  <a:lnTo>
                    <a:pt x="1722" y="334"/>
                  </a:lnTo>
                  <a:lnTo>
                    <a:pt x="1715" y="359"/>
                  </a:lnTo>
                  <a:lnTo>
                    <a:pt x="1707" y="374"/>
                  </a:lnTo>
                  <a:lnTo>
                    <a:pt x="1703" y="380"/>
                  </a:lnTo>
                  <a:lnTo>
                    <a:pt x="1701" y="373"/>
                  </a:lnTo>
                  <a:lnTo>
                    <a:pt x="1693" y="356"/>
                  </a:lnTo>
                  <a:lnTo>
                    <a:pt x="1688" y="345"/>
                  </a:lnTo>
                  <a:lnTo>
                    <a:pt x="1679" y="332"/>
                  </a:lnTo>
                  <a:lnTo>
                    <a:pt x="1670" y="318"/>
                  </a:lnTo>
                  <a:lnTo>
                    <a:pt x="1660" y="303"/>
                  </a:lnTo>
                  <a:lnTo>
                    <a:pt x="1648" y="288"/>
                  </a:lnTo>
                  <a:lnTo>
                    <a:pt x="1634" y="272"/>
                  </a:lnTo>
                  <a:lnTo>
                    <a:pt x="1620" y="257"/>
                  </a:lnTo>
                  <a:lnTo>
                    <a:pt x="1602" y="242"/>
                  </a:lnTo>
                  <a:lnTo>
                    <a:pt x="1586" y="228"/>
                  </a:lnTo>
                  <a:lnTo>
                    <a:pt x="1575" y="223"/>
                  </a:lnTo>
                  <a:lnTo>
                    <a:pt x="1565" y="216"/>
                  </a:lnTo>
                  <a:lnTo>
                    <a:pt x="1554" y="209"/>
                  </a:lnTo>
                  <a:lnTo>
                    <a:pt x="1544" y="205"/>
                  </a:lnTo>
                  <a:lnTo>
                    <a:pt x="1533" y="201"/>
                  </a:lnTo>
                  <a:lnTo>
                    <a:pt x="1521" y="195"/>
                  </a:lnTo>
                  <a:lnTo>
                    <a:pt x="1496" y="187"/>
                  </a:lnTo>
                  <a:lnTo>
                    <a:pt x="1469" y="182"/>
                  </a:lnTo>
                  <a:lnTo>
                    <a:pt x="1438" y="175"/>
                  </a:lnTo>
                  <a:lnTo>
                    <a:pt x="1408" y="171"/>
                  </a:lnTo>
                  <a:lnTo>
                    <a:pt x="1378" y="165"/>
                  </a:lnTo>
                  <a:lnTo>
                    <a:pt x="1345" y="161"/>
                  </a:lnTo>
                  <a:lnTo>
                    <a:pt x="1277" y="155"/>
                  </a:lnTo>
                  <a:lnTo>
                    <a:pt x="1214" y="151"/>
                  </a:lnTo>
                  <a:lnTo>
                    <a:pt x="1156" y="150"/>
                  </a:lnTo>
                  <a:lnTo>
                    <a:pt x="1063" y="155"/>
                  </a:lnTo>
                  <a:lnTo>
                    <a:pt x="1032" y="162"/>
                  </a:lnTo>
                  <a:lnTo>
                    <a:pt x="1001" y="168"/>
                  </a:lnTo>
                  <a:lnTo>
                    <a:pt x="974" y="173"/>
                  </a:lnTo>
                  <a:lnTo>
                    <a:pt x="949" y="179"/>
                  </a:lnTo>
                  <a:lnTo>
                    <a:pt x="915" y="187"/>
                  </a:lnTo>
                  <a:lnTo>
                    <a:pt x="901" y="190"/>
                  </a:lnTo>
                  <a:lnTo>
                    <a:pt x="884" y="590"/>
                  </a:lnTo>
                  <a:lnTo>
                    <a:pt x="970" y="578"/>
                  </a:lnTo>
                  <a:lnTo>
                    <a:pt x="975" y="246"/>
                  </a:lnTo>
                  <a:lnTo>
                    <a:pt x="993" y="244"/>
                  </a:lnTo>
                  <a:lnTo>
                    <a:pt x="1040" y="238"/>
                  </a:lnTo>
                  <a:lnTo>
                    <a:pt x="1110" y="233"/>
                  </a:lnTo>
                  <a:lnTo>
                    <a:pt x="1193" y="227"/>
                  </a:lnTo>
                  <a:lnTo>
                    <a:pt x="1280" y="226"/>
                  </a:lnTo>
                  <a:lnTo>
                    <a:pt x="1364" y="230"/>
                  </a:lnTo>
                  <a:lnTo>
                    <a:pt x="1437" y="241"/>
                  </a:lnTo>
                  <a:lnTo>
                    <a:pt x="1466" y="249"/>
                  </a:lnTo>
                  <a:lnTo>
                    <a:pt x="1480" y="255"/>
                  </a:lnTo>
                  <a:lnTo>
                    <a:pt x="1491" y="263"/>
                  </a:lnTo>
                  <a:lnTo>
                    <a:pt x="1499" y="268"/>
                  </a:lnTo>
                  <a:lnTo>
                    <a:pt x="1508" y="274"/>
                  </a:lnTo>
                  <a:lnTo>
                    <a:pt x="1518" y="281"/>
                  </a:lnTo>
                  <a:lnTo>
                    <a:pt x="1526" y="286"/>
                  </a:lnTo>
                  <a:lnTo>
                    <a:pt x="1554" y="308"/>
                  </a:lnTo>
                  <a:lnTo>
                    <a:pt x="1575" y="330"/>
                  </a:lnTo>
                  <a:lnTo>
                    <a:pt x="1588" y="350"/>
                  </a:lnTo>
                  <a:lnTo>
                    <a:pt x="1604" y="391"/>
                  </a:lnTo>
                  <a:lnTo>
                    <a:pt x="1606" y="439"/>
                  </a:lnTo>
                  <a:lnTo>
                    <a:pt x="1599" y="534"/>
                  </a:lnTo>
                  <a:lnTo>
                    <a:pt x="1594" y="577"/>
                  </a:lnTo>
                  <a:lnTo>
                    <a:pt x="1780" y="629"/>
                  </a:lnTo>
                  <a:lnTo>
                    <a:pt x="1788" y="491"/>
                  </a:lnTo>
                  <a:lnTo>
                    <a:pt x="1787" y="377"/>
                  </a:lnTo>
                  <a:lnTo>
                    <a:pt x="1781" y="325"/>
                  </a:lnTo>
                  <a:lnTo>
                    <a:pt x="1772" y="283"/>
                  </a:lnTo>
                  <a:lnTo>
                    <a:pt x="1765" y="266"/>
                  </a:lnTo>
                  <a:lnTo>
                    <a:pt x="1757" y="248"/>
                  </a:lnTo>
                  <a:lnTo>
                    <a:pt x="1746" y="231"/>
                  </a:lnTo>
                  <a:lnTo>
                    <a:pt x="1733" y="213"/>
                  </a:lnTo>
                  <a:lnTo>
                    <a:pt x="1719" y="197"/>
                  </a:lnTo>
                  <a:lnTo>
                    <a:pt x="1704" y="182"/>
                  </a:lnTo>
                  <a:lnTo>
                    <a:pt x="1689" y="167"/>
                  </a:lnTo>
                  <a:lnTo>
                    <a:pt x="1671" y="153"/>
                  </a:lnTo>
                  <a:lnTo>
                    <a:pt x="1655" y="139"/>
                  </a:lnTo>
                  <a:lnTo>
                    <a:pt x="1646" y="133"/>
                  </a:lnTo>
                  <a:lnTo>
                    <a:pt x="1637" y="125"/>
                  </a:lnTo>
                  <a:lnTo>
                    <a:pt x="1628" y="120"/>
                  </a:lnTo>
                  <a:lnTo>
                    <a:pt x="1620" y="114"/>
                  </a:lnTo>
                  <a:lnTo>
                    <a:pt x="1610" y="110"/>
                  </a:lnTo>
                  <a:lnTo>
                    <a:pt x="1601" y="103"/>
                  </a:lnTo>
                  <a:lnTo>
                    <a:pt x="1594" y="99"/>
                  </a:lnTo>
                  <a:lnTo>
                    <a:pt x="1584" y="95"/>
                  </a:lnTo>
                  <a:lnTo>
                    <a:pt x="1576" y="89"/>
                  </a:lnTo>
                  <a:lnTo>
                    <a:pt x="1568" y="87"/>
                  </a:lnTo>
                  <a:lnTo>
                    <a:pt x="1553" y="80"/>
                  </a:lnTo>
                  <a:lnTo>
                    <a:pt x="1536" y="73"/>
                  </a:lnTo>
                  <a:lnTo>
                    <a:pt x="1517" y="67"/>
                  </a:lnTo>
                  <a:lnTo>
                    <a:pt x="1489" y="62"/>
                  </a:lnTo>
                  <a:lnTo>
                    <a:pt x="1452" y="56"/>
                  </a:lnTo>
                  <a:lnTo>
                    <a:pt x="1411" y="50"/>
                  </a:lnTo>
                  <a:lnTo>
                    <a:pt x="1362" y="43"/>
                  </a:lnTo>
                  <a:lnTo>
                    <a:pt x="1310" y="37"/>
                  </a:lnTo>
                  <a:lnTo>
                    <a:pt x="1255" y="32"/>
                  </a:lnTo>
                  <a:lnTo>
                    <a:pt x="1196" y="25"/>
                  </a:lnTo>
                  <a:lnTo>
                    <a:pt x="1136" y="19"/>
                  </a:lnTo>
                  <a:lnTo>
                    <a:pt x="1077" y="14"/>
                  </a:lnTo>
                  <a:lnTo>
                    <a:pt x="1019" y="10"/>
                  </a:lnTo>
                  <a:lnTo>
                    <a:pt x="961" y="6"/>
                  </a:lnTo>
                  <a:lnTo>
                    <a:pt x="858" y="1"/>
                  </a:lnTo>
                  <a:lnTo>
                    <a:pt x="775" y="0"/>
                  </a:lnTo>
                  <a:lnTo>
                    <a:pt x="621" y="6"/>
                  </a:lnTo>
                  <a:lnTo>
                    <a:pt x="456" y="17"/>
                  </a:lnTo>
                  <a:lnTo>
                    <a:pt x="377" y="22"/>
                  </a:lnTo>
                  <a:lnTo>
                    <a:pt x="308" y="29"/>
                  </a:lnTo>
                  <a:lnTo>
                    <a:pt x="250" y="37"/>
                  </a:lnTo>
                  <a:lnTo>
                    <a:pt x="208" y="47"/>
                  </a:lnTo>
                  <a:lnTo>
                    <a:pt x="193" y="51"/>
                  </a:lnTo>
                  <a:lnTo>
                    <a:pt x="177" y="58"/>
                  </a:lnTo>
                  <a:lnTo>
                    <a:pt x="164" y="65"/>
                  </a:lnTo>
                  <a:lnTo>
                    <a:pt x="150" y="73"/>
                  </a:lnTo>
                  <a:lnTo>
                    <a:pt x="126" y="91"/>
                  </a:lnTo>
                  <a:lnTo>
                    <a:pt x="108" y="110"/>
                  </a:lnTo>
                  <a:lnTo>
                    <a:pt x="93" y="125"/>
                  </a:lnTo>
                  <a:lnTo>
                    <a:pt x="84" y="140"/>
                  </a:lnTo>
                  <a:lnTo>
                    <a:pt x="75" y="154"/>
                  </a:lnTo>
                  <a:lnTo>
                    <a:pt x="0" y="416"/>
                  </a:lnTo>
                  <a:lnTo>
                    <a:pt x="31" y="407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5" name="Freeform 13"/>
            <p:cNvSpPr>
              <a:spLocks/>
            </p:cNvSpPr>
            <p:nvPr/>
          </p:nvSpPr>
          <p:spPr bwMode="auto">
            <a:xfrm>
              <a:off x="2029" y="2790"/>
              <a:ext cx="33" cy="137"/>
            </a:xfrm>
            <a:custGeom>
              <a:avLst/>
              <a:gdLst>
                <a:gd name="T0" fmla="*/ 0 w 99"/>
                <a:gd name="T1" fmla="*/ 2 h 410"/>
                <a:gd name="T2" fmla="*/ 11 w 99"/>
                <a:gd name="T3" fmla="*/ 136 h 410"/>
                <a:gd name="T4" fmla="*/ 33 w 99"/>
                <a:gd name="T5" fmla="*/ 137 h 410"/>
                <a:gd name="T6" fmla="*/ 25 w 99"/>
                <a:gd name="T7" fmla="*/ 0 h 410"/>
                <a:gd name="T8" fmla="*/ 0 w 99"/>
                <a:gd name="T9" fmla="*/ 2 h 410"/>
                <a:gd name="T10" fmla="*/ 0 w 99"/>
                <a:gd name="T11" fmla="*/ 2 h 4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9" h="410">
                  <a:moveTo>
                    <a:pt x="0" y="7"/>
                  </a:moveTo>
                  <a:lnTo>
                    <a:pt x="34" y="406"/>
                  </a:lnTo>
                  <a:lnTo>
                    <a:pt x="99" y="410"/>
                  </a:lnTo>
                  <a:lnTo>
                    <a:pt x="75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6" name="Freeform 14"/>
            <p:cNvSpPr>
              <a:spLocks/>
            </p:cNvSpPr>
            <p:nvPr/>
          </p:nvSpPr>
          <p:spPr bwMode="auto">
            <a:xfrm>
              <a:off x="2117" y="2979"/>
              <a:ext cx="235" cy="157"/>
            </a:xfrm>
            <a:custGeom>
              <a:avLst/>
              <a:gdLst>
                <a:gd name="T0" fmla="*/ 10 w 707"/>
                <a:gd name="T1" fmla="*/ 124 h 472"/>
                <a:gd name="T2" fmla="*/ 14 w 707"/>
                <a:gd name="T3" fmla="*/ 86 h 472"/>
                <a:gd name="T4" fmla="*/ 18 w 707"/>
                <a:gd name="T5" fmla="*/ 64 h 472"/>
                <a:gd name="T6" fmla="*/ 24 w 707"/>
                <a:gd name="T7" fmla="*/ 44 h 472"/>
                <a:gd name="T8" fmla="*/ 28 w 707"/>
                <a:gd name="T9" fmla="*/ 35 h 472"/>
                <a:gd name="T10" fmla="*/ 33 w 707"/>
                <a:gd name="T11" fmla="*/ 27 h 472"/>
                <a:gd name="T12" fmla="*/ 44 w 707"/>
                <a:gd name="T13" fmla="*/ 16 h 472"/>
                <a:gd name="T14" fmla="*/ 51 w 707"/>
                <a:gd name="T15" fmla="*/ 11 h 472"/>
                <a:gd name="T16" fmla="*/ 58 w 707"/>
                <a:gd name="T17" fmla="*/ 8 h 472"/>
                <a:gd name="T18" fmla="*/ 65 w 707"/>
                <a:gd name="T19" fmla="*/ 5 h 472"/>
                <a:gd name="T20" fmla="*/ 80 w 707"/>
                <a:gd name="T21" fmla="*/ 2 h 472"/>
                <a:gd name="T22" fmla="*/ 103 w 707"/>
                <a:gd name="T23" fmla="*/ 0 h 472"/>
                <a:gd name="T24" fmla="*/ 132 w 707"/>
                <a:gd name="T25" fmla="*/ 6 h 472"/>
                <a:gd name="T26" fmla="*/ 142 w 707"/>
                <a:gd name="T27" fmla="*/ 11 h 472"/>
                <a:gd name="T28" fmla="*/ 156 w 707"/>
                <a:gd name="T29" fmla="*/ 21 h 472"/>
                <a:gd name="T30" fmla="*/ 166 w 707"/>
                <a:gd name="T31" fmla="*/ 32 h 472"/>
                <a:gd name="T32" fmla="*/ 176 w 707"/>
                <a:gd name="T33" fmla="*/ 44 h 472"/>
                <a:gd name="T34" fmla="*/ 186 w 707"/>
                <a:gd name="T35" fmla="*/ 56 h 472"/>
                <a:gd name="T36" fmla="*/ 194 w 707"/>
                <a:gd name="T37" fmla="*/ 68 h 472"/>
                <a:gd name="T38" fmla="*/ 202 w 707"/>
                <a:gd name="T39" fmla="*/ 78 h 472"/>
                <a:gd name="T40" fmla="*/ 213 w 707"/>
                <a:gd name="T41" fmla="*/ 94 h 472"/>
                <a:gd name="T42" fmla="*/ 235 w 707"/>
                <a:gd name="T43" fmla="*/ 125 h 472"/>
                <a:gd name="T44" fmla="*/ 158 w 707"/>
                <a:gd name="T45" fmla="*/ 133 h 472"/>
                <a:gd name="T46" fmla="*/ 153 w 707"/>
                <a:gd name="T47" fmla="*/ 105 h 472"/>
                <a:gd name="T48" fmla="*/ 147 w 707"/>
                <a:gd name="T49" fmla="*/ 90 h 472"/>
                <a:gd name="T50" fmla="*/ 141 w 707"/>
                <a:gd name="T51" fmla="*/ 76 h 472"/>
                <a:gd name="T52" fmla="*/ 131 w 707"/>
                <a:gd name="T53" fmla="*/ 64 h 472"/>
                <a:gd name="T54" fmla="*/ 125 w 707"/>
                <a:gd name="T55" fmla="*/ 61 h 472"/>
                <a:gd name="T56" fmla="*/ 119 w 707"/>
                <a:gd name="T57" fmla="*/ 58 h 472"/>
                <a:gd name="T58" fmla="*/ 105 w 707"/>
                <a:gd name="T59" fmla="*/ 56 h 472"/>
                <a:gd name="T60" fmla="*/ 86 w 707"/>
                <a:gd name="T61" fmla="*/ 62 h 472"/>
                <a:gd name="T62" fmla="*/ 80 w 707"/>
                <a:gd name="T63" fmla="*/ 66 h 472"/>
                <a:gd name="T64" fmla="*/ 75 w 707"/>
                <a:gd name="T65" fmla="*/ 69 h 472"/>
                <a:gd name="T66" fmla="*/ 61 w 707"/>
                <a:gd name="T67" fmla="*/ 82 h 472"/>
                <a:gd name="T68" fmla="*/ 54 w 707"/>
                <a:gd name="T69" fmla="*/ 92 h 472"/>
                <a:gd name="T70" fmla="*/ 45 w 707"/>
                <a:gd name="T71" fmla="*/ 109 h 472"/>
                <a:gd name="T72" fmla="*/ 43 w 707"/>
                <a:gd name="T73" fmla="*/ 139 h 472"/>
                <a:gd name="T74" fmla="*/ 0 w 707"/>
                <a:gd name="T75" fmla="*/ 154 h 472"/>
                <a:gd name="T76" fmla="*/ 10 w 707"/>
                <a:gd name="T77" fmla="*/ 141 h 47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707" h="472">
                  <a:moveTo>
                    <a:pt x="30" y="424"/>
                  </a:moveTo>
                  <a:lnTo>
                    <a:pt x="31" y="373"/>
                  </a:lnTo>
                  <a:lnTo>
                    <a:pt x="34" y="321"/>
                  </a:lnTo>
                  <a:lnTo>
                    <a:pt x="41" y="260"/>
                  </a:lnTo>
                  <a:lnTo>
                    <a:pt x="47" y="227"/>
                  </a:lnTo>
                  <a:lnTo>
                    <a:pt x="54" y="193"/>
                  </a:lnTo>
                  <a:lnTo>
                    <a:pt x="60" y="161"/>
                  </a:lnTo>
                  <a:lnTo>
                    <a:pt x="71" y="131"/>
                  </a:lnTo>
                  <a:lnTo>
                    <a:pt x="77" y="118"/>
                  </a:lnTo>
                  <a:lnTo>
                    <a:pt x="84" y="105"/>
                  </a:lnTo>
                  <a:lnTo>
                    <a:pt x="91" y="92"/>
                  </a:lnTo>
                  <a:lnTo>
                    <a:pt x="98" y="80"/>
                  </a:lnTo>
                  <a:lnTo>
                    <a:pt x="114" y="61"/>
                  </a:lnTo>
                  <a:lnTo>
                    <a:pt x="133" y="47"/>
                  </a:lnTo>
                  <a:lnTo>
                    <a:pt x="143" y="40"/>
                  </a:lnTo>
                  <a:lnTo>
                    <a:pt x="154" y="34"/>
                  </a:lnTo>
                  <a:lnTo>
                    <a:pt x="165" y="30"/>
                  </a:lnTo>
                  <a:lnTo>
                    <a:pt x="175" y="25"/>
                  </a:lnTo>
                  <a:lnTo>
                    <a:pt x="187" y="22"/>
                  </a:lnTo>
                  <a:lnTo>
                    <a:pt x="197" y="16"/>
                  </a:lnTo>
                  <a:lnTo>
                    <a:pt x="220" y="11"/>
                  </a:lnTo>
                  <a:lnTo>
                    <a:pt x="242" y="7"/>
                  </a:lnTo>
                  <a:lnTo>
                    <a:pt x="266" y="3"/>
                  </a:lnTo>
                  <a:lnTo>
                    <a:pt x="311" y="0"/>
                  </a:lnTo>
                  <a:lnTo>
                    <a:pt x="357" y="7"/>
                  </a:lnTo>
                  <a:lnTo>
                    <a:pt x="398" y="18"/>
                  </a:lnTo>
                  <a:lnTo>
                    <a:pt x="419" y="26"/>
                  </a:lnTo>
                  <a:lnTo>
                    <a:pt x="427" y="32"/>
                  </a:lnTo>
                  <a:lnTo>
                    <a:pt x="437" y="37"/>
                  </a:lnTo>
                  <a:lnTo>
                    <a:pt x="470" y="63"/>
                  </a:lnTo>
                  <a:lnTo>
                    <a:pt x="485" y="78"/>
                  </a:lnTo>
                  <a:lnTo>
                    <a:pt x="500" y="95"/>
                  </a:lnTo>
                  <a:lnTo>
                    <a:pt x="515" y="114"/>
                  </a:lnTo>
                  <a:lnTo>
                    <a:pt x="530" y="131"/>
                  </a:lnTo>
                  <a:lnTo>
                    <a:pt x="545" y="150"/>
                  </a:lnTo>
                  <a:lnTo>
                    <a:pt x="561" y="168"/>
                  </a:lnTo>
                  <a:lnTo>
                    <a:pt x="573" y="186"/>
                  </a:lnTo>
                  <a:lnTo>
                    <a:pt x="585" y="204"/>
                  </a:lnTo>
                  <a:lnTo>
                    <a:pt x="596" y="220"/>
                  </a:lnTo>
                  <a:lnTo>
                    <a:pt x="607" y="235"/>
                  </a:lnTo>
                  <a:lnTo>
                    <a:pt x="625" y="260"/>
                  </a:lnTo>
                  <a:lnTo>
                    <a:pt x="641" y="283"/>
                  </a:lnTo>
                  <a:lnTo>
                    <a:pt x="704" y="305"/>
                  </a:lnTo>
                  <a:lnTo>
                    <a:pt x="707" y="377"/>
                  </a:lnTo>
                  <a:lnTo>
                    <a:pt x="479" y="439"/>
                  </a:lnTo>
                  <a:lnTo>
                    <a:pt x="475" y="400"/>
                  </a:lnTo>
                  <a:lnTo>
                    <a:pt x="470" y="363"/>
                  </a:lnTo>
                  <a:lnTo>
                    <a:pt x="459" y="316"/>
                  </a:lnTo>
                  <a:lnTo>
                    <a:pt x="452" y="293"/>
                  </a:lnTo>
                  <a:lnTo>
                    <a:pt x="443" y="270"/>
                  </a:lnTo>
                  <a:lnTo>
                    <a:pt x="434" y="248"/>
                  </a:lnTo>
                  <a:lnTo>
                    <a:pt x="423" y="227"/>
                  </a:lnTo>
                  <a:lnTo>
                    <a:pt x="409" y="208"/>
                  </a:lnTo>
                  <a:lnTo>
                    <a:pt x="393" y="193"/>
                  </a:lnTo>
                  <a:lnTo>
                    <a:pt x="384" y="187"/>
                  </a:lnTo>
                  <a:lnTo>
                    <a:pt x="376" y="182"/>
                  </a:lnTo>
                  <a:lnTo>
                    <a:pt x="366" y="176"/>
                  </a:lnTo>
                  <a:lnTo>
                    <a:pt x="357" y="173"/>
                  </a:lnTo>
                  <a:lnTo>
                    <a:pt x="337" y="171"/>
                  </a:lnTo>
                  <a:lnTo>
                    <a:pt x="317" y="169"/>
                  </a:lnTo>
                  <a:lnTo>
                    <a:pt x="278" y="177"/>
                  </a:lnTo>
                  <a:lnTo>
                    <a:pt x="260" y="186"/>
                  </a:lnTo>
                  <a:lnTo>
                    <a:pt x="252" y="191"/>
                  </a:lnTo>
                  <a:lnTo>
                    <a:pt x="242" y="197"/>
                  </a:lnTo>
                  <a:lnTo>
                    <a:pt x="235" y="201"/>
                  </a:lnTo>
                  <a:lnTo>
                    <a:pt x="227" y="206"/>
                  </a:lnTo>
                  <a:lnTo>
                    <a:pt x="212" y="220"/>
                  </a:lnTo>
                  <a:lnTo>
                    <a:pt x="184" y="248"/>
                  </a:lnTo>
                  <a:lnTo>
                    <a:pt x="172" y="263"/>
                  </a:lnTo>
                  <a:lnTo>
                    <a:pt x="162" y="277"/>
                  </a:lnTo>
                  <a:lnTo>
                    <a:pt x="146" y="304"/>
                  </a:lnTo>
                  <a:lnTo>
                    <a:pt x="136" y="327"/>
                  </a:lnTo>
                  <a:lnTo>
                    <a:pt x="129" y="370"/>
                  </a:lnTo>
                  <a:lnTo>
                    <a:pt x="128" y="418"/>
                  </a:lnTo>
                  <a:lnTo>
                    <a:pt x="128" y="472"/>
                  </a:lnTo>
                  <a:lnTo>
                    <a:pt x="0" y="464"/>
                  </a:lnTo>
                  <a:lnTo>
                    <a:pt x="30" y="424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7" name="Freeform 15"/>
            <p:cNvSpPr>
              <a:spLocks/>
            </p:cNvSpPr>
            <p:nvPr/>
          </p:nvSpPr>
          <p:spPr bwMode="auto">
            <a:xfrm>
              <a:off x="2194" y="2941"/>
              <a:ext cx="206" cy="160"/>
            </a:xfrm>
            <a:custGeom>
              <a:avLst/>
              <a:gdLst>
                <a:gd name="T0" fmla="*/ 37 w 617"/>
                <a:gd name="T1" fmla="*/ 3 h 480"/>
                <a:gd name="T2" fmla="*/ 45 w 617"/>
                <a:gd name="T3" fmla="*/ 7 h 480"/>
                <a:gd name="T4" fmla="*/ 55 w 617"/>
                <a:gd name="T5" fmla="*/ 12 h 480"/>
                <a:gd name="T6" fmla="*/ 61 w 617"/>
                <a:gd name="T7" fmla="*/ 15 h 480"/>
                <a:gd name="T8" fmla="*/ 67 w 617"/>
                <a:gd name="T9" fmla="*/ 18 h 480"/>
                <a:gd name="T10" fmla="*/ 73 w 617"/>
                <a:gd name="T11" fmla="*/ 22 h 480"/>
                <a:gd name="T12" fmla="*/ 79 w 617"/>
                <a:gd name="T13" fmla="*/ 27 h 480"/>
                <a:gd name="T14" fmla="*/ 85 w 617"/>
                <a:gd name="T15" fmla="*/ 31 h 480"/>
                <a:gd name="T16" fmla="*/ 98 w 617"/>
                <a:gd name="T17" fmla="*/ 42 h 480"/>
                <a:gd name="T18" fmla="*/ 109 w 617"/>
                <a:gd name="T19" fmla="*/ 54 h 480"/>
                <a:gd name="T20" fmla="*/ 118 w 617"/>
                <a:gd name="T21" fmla="*/ 65 h 480"/>
                <a:gd name="T22" fmla="*/ 126 w 617"/>
                <a:gd name="T23" fmla="*/ 74 h 480"/>
                <a:gd name="T24" fmla="*/ 135 w 617"/>
                <a:gd name="T25" fmla="*/ 86 h 480"/>
                <a:gd name="T26" fmla="*/ 142 w 617"/>
                <a:gd name="T27" fmla="*/ 95 h 480"/>
                <a:gd name="T28" fmla="*/ 150 w 617"/>
                <a:gd name="T29" fmla="*/ 98 h 480"/>
                <a:gd name="T30" fmla="*/ 183 w 617"/>
                <a:gd name="T31" fmla="*/ 100 h 480"/>
                <a:gd name="T32" fmla="*/ 202 w 617"/>
                <a:gd name="T33" fmla="*/ 120 h 480"/>
                <a:gd name="T34" fmla="*/ 206 w 617"/>
                <a:gd name="T35" fmla="*/ 139 h 480"/>
                <a:gd name="T36" fmla="*/ 203 w 617"/>
                <a:gd name="T37" fmla="*/ 148 h 480"/>
                <a:gd name="T38" fmla="*/ 197 w 617"/>
                <a:gd name="T39" fmla="*/ 153 h 480"/>
                <a:gd name="T40" fmla="*/ 189 w 617"/>
                <a:gd name="T41" fmla="*/ 156 h 480"/>
                <a:gd name="T42" fmla="*/ 169 w 617"/>
                <a:gd name="T43" fmla="*/ 159 h 480"/>
                <a:gd name="T44" fmla="*/ 154 w 617"/>
                <a:gd name="T45" fmla="*/ 152 h 480"/>
                <a:gd name="T46" fmla="*/ 169 w 617"/>
                <a:gd name="T47" fmla="*/ 154 h 480"/>
                <a:gd name="T48" fmla="*/ 188 w 617"/>
                <a:gd name="T49" fmla="*/ 145 h 480"/>
                <a:gd name="T50" fmla="*/ 187 w 617"/>
                <a:gd name="T51" fmla="*/ 129 h 480"/>
                <a:gd name="T52" fmla="*/ 181 w 617"/>
                <a:gd name="T53" fmla="*/ 120 h 480"/>
                <a:gd name="T54" fmla="*/ 176 w 617"/>
                <a:gd name="T55" fmla="*/ 116 h 480"/>
                <a:gd name="T56" fmla="*/ 165 w 617"/>
                <a:gd name="T57" fmla="*/ 115 h 480"/>
                <a:gd name="T58" fmla="*/ 150 w 617"/>
                <a:gd name="T59" fmla="*/ 121 h 480"/>
                <a:gd name="T60" fmla="*/ 138 w 617"/>
                <a:gd name="T61" fmla="*/ 130 h 480"/>
                <a:gd name="T62" fmla="*/ 133 w 617"/>
                <a:gd name="T63" fmla="*/ 115 h 480"/>
                <a:gd name="T64" fmla="*/ 128 w 617"/>
                <a:gd name="T65" fmla="*/ 104 h 480"/>
                <a:gd name="T66" fmla="*/ 123 w 617"/>
                <a:gd name="T67" fmla="*/ 94 h 480"/>
                <a:gd name="T68" fmla="*/ 116 w 617"/>
                <a:gd name="T69" fmla="*/ 84 h 480"/>
                <a:gd name="T70" fmla="*/ 109 w 617"/>
                <a:gd name="T71" fmla="*/ 74 h 480"/>
                <a:gd name="T72" fmla="*/ 100 w 617"/>
                <a:gd name="T73" fmla="*/ 64 h 480"/>
                <a:gd name="T74" fmla="*/ 92 w 617"/>
                <a:gd name="T75" fmla="*/ 54 h 480"/>
                <a:gd name="T76" fmla="*/ 81 w 617"/>
                <a:gd name="T77" fmla="*/ 42 h 480"/>
                <a:gd name="T78" fmla="*/ 66 w 617"/>
                <a:gd name="T79" fmla="*/ 28 h 480"/>
                <a:gd name="T80" fmla="*/ 59 w 617"/>
                <a:gd name="T81" fmla="*/ 23 h 480"/>
                <a:gd name="T82" fmla="*/ 51 w 617"/>
                <a:gd name="T83" fmla="*/ 20 h 480"/>
                <a:gd name="T84" fmla="*/ 44 w 617"/>
                <a:gd name="T85" fmla="*/ 16 h 480"/>
                <a:gd name="T86" fmla="*/ 35 w 617"/>
                <a:gd name="T87" fmla="*/ 13 h 480"/>
                <a:gd name="T88" fmla="*/ 27 w 617"/>
                <a:gd name="T89" fmla="*/ 10 h 480"/>
                <a:gd name="T90" fmla="*/ 11 w 617"/>
                <a:gd name="T91" fmla="*/ 6 h 480"/>
                <a:gd name="T92" fmla="*/ 0 w 617"/>
                <a:gd name="T93" fmla="*/ 3 h 480"/>
                <a:gd name="T94" fmla="*/ 29 w 617"/>
                <a:gd name="T95" fmla="*/ 0 h 48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617" h="480">
                  <a:moveTo>
                    <a:pt x="86" y="0"/>
                  </a:moveTo>
                  <a:lnTo>
                    <a:pt x="110" y="8"/>
                  </a:lnTo>
                  <a:lnTo>
                    <a:pt x="121" y="15"/>
                  </a:lnTo>
                  <a:lnTo>
                    <a:pt x="135" y="20"/>
                  </a:lnTo>
                  <a:lnTo>
                    <a:pt x="150" y="27"/>
                  </a:lnTo>
                  <a:lnTo>
                    <a:pt x="165" y="36"/>
                  </a:lnTo>
                  <a:lnTo>
                    <a:pt x="173" y="40"/>
                  </a:lnTo>
                  <a:lnTo>
                    <a:pt x="183" y="45"/>
                  </a:lnTo>
                  <a:lnTo>
                    <a:pt x="193" y="49"/>
                  </a:lnTo>
                  <a:lnTo>
                    <a:pt x="201" y="55"/>
                  </a:lnTo>
                  <a:lnTo>
                    <a:pt x="210" y="60"/>
                  </a:lnTo>
                  <a:lnTo>
                    <a:pt x="219" y="67"/>
                  </a:lnTo>
                  <a:lnTo>
                    <a:pt x="228" y="73"/>
                  </a:lnTo>
                  <a:lnTo>
                    <a:pt x="238" y="80"/>
                  </a:lnTo>
                  <a:lnTo>
                    <a:pt x="248" y="86"/>
                  </a:lnTo>
                  <a:lnTo>
                    <a:pt x="256" y="93"/>
                  </a:lnTo>
                  <a:lnTo>
                    <a:pt x="275" y="110"/>
                  </a:lnTo>
                  <a:lnTo>
                    <a:pt x="293" y="126"/>
                  </a:lnTo>
                  <a:lnTo>
                    <a:pt x="310" y="144"/>
                  </a:lnTo>
                  <a:lnTo>
                    <a:pt x="326" y="161"/>
                  </a:lnTo>
                  <a:lnTo>
                    <a:pt x="340" y="179"/>
                  </a:lnTo>
                  <a:lnTo>
                    <a:pt x="354" y="194"/>
                  </a:lnTo>
                  <a:lnTo>
                    <a:pt x="368" y="209"/>
                  </a:lnTo>
                  <a:lnTo>
                    <a:pt x="377" y="223"/>
                  </a:lnTo>
                  <a:lnTo>
                    <a:pt x="388" y="235"/>
                  </a:lnTo>
                  <a:lnTo>
                    <a:pt x="405" y="257"/>
                  </a:lnTo>
                  <a:lnTo>
                    <a:pt x="417" y="275"/>
                  </a:lnTo>
                  <a:lnTo>
                    <a:pt x="425" y="286"/>
                  </a:lnTo>
                  <a:lnTo>
                    <a:pt x="432" y="297"/>
                  </a:lnTo>
                  <a:lnTo>
                    <a:pt x="450" y="293"/>
                  </a:lnTo>
                  <a:lnTo>
                    <a:pt x="496" y="290"/>
                  </a:lnTo>
                  <a:lnTo>
                    <a:pt x="547" y="301"/>
                  </a:lnTo>
                  <a:lnTo>
                    <a:pt x="591" y="336"/>
                  </a:lnTo>
                  <a:lnTo>
                    <a:pt x="605" y="359"/>
                  </a:lnTo>
                  <a:lnTo>
                    <a:pt x="613" y="380"/>
                  </a:lnTo>
                  <a:lnTo>
                    <a:pt x="617" y="417"/>
                  </a:lnTo>
                  <a:lnTo>
                    <a:pt x="614" y="432"/>
                  </a:lnTo>
                  <a:lnTo>
                    <a:pt x="607" y="444"/>
                  </a:lnTo>
                  <a:lnTo>
                    <a:pt x="596" y="455"/>
                  </a:lnTo>
                  <a:lnTo>
                    <a:pt x="591" y="459"/>
                  </a:lnTo>
                  <a:lnTo>
                    <a:pt x="583" y="463"/>
                  </a:lnTo>
                  <a:lnTo>
                    <a:pt x="565" y="468"/>
                  </a:lnTo>
                  <a:lnTo>
                    <a:pt x="545" y="473"/>
                  </a:lnTo>
                  <a:lnTo>
                    <a:pt x="505" y="477"/>
                  </a:lnTo>
                  <a:lnTo>
                    <a:pt x="461" y="480"/>
                  </a:lnTo>
                  <a:lnTo>
                    <a:pt x="461" y="455"/>
                  </a:lnTo>
                  <a:lnTo>
                    <a:pt x="475" y="458"/>
                  </a:lnTo>
                  <a:lnTo>
                    <a:pt x="507" y="461"/>
                  </a:lnTo>
                  <a:lnTo>
                    <a:pt x="541" y="457"/>
                  </a:lnTo>
                  <a:lnTo>
                    <a:pt x="563" y="435"/>
                  </a:lnTo>
                  <a:lnTo>
                    <a:pt x="565" y="403"/>
                  </a:lnTo>
                  <a:lnTo>
                    <a:pt x="561" y="386"/>
                  </a:lnTo>
                  <a:lnTo>
                    <a:pt x="551" y="371"/>
                  </a:lnTo>
                  <a:lnTo>
                    <a:pt x="541" y="359"/>
                  </a:lnTo>
                  <a:lnTo>
                    <a:pt x="534" y="352"/>
                  </a:lnTo>
                  <a:lnTo>
                    <a:pt x="527" y="349"/>
                  </a:lnTo>
                  <a:lnTo>
                    <a:pt x="511" y="344"/>
                  </a:lnTo>
                  <a:lnTo>
                    <a:pt x="494" y="344"/>
                  </a:lnTo>
                  <a:lnTo>
                    <a:pt x="463" y="353"/>
                  </a:lnTo>
                  <a:lnTo>
                    <a:pt x="449" y="362"/>
                  </a:lnTo>
                  <a:lnTo>
                    <a:pt x="435" y="370"/>
                  </a:lnTo>
                  <a:lnTo>
                    <a:pt x="413" y="389"/>
                  </a:lnTo>
                  <a:lnTo>
                    <a:pt x="410" y="378"/>
                  </a:lnTo>
                  <a:lnTo>
                    <a:pt x="399" y="345"/>
                  </a:lnTo>
                  <a:lnTo>
                    <a:pt x="390" y="323"/>
                  </a:lnTo>
                  <a:lnTo>
                    <a:pt x="384" y="311"/>
                  </a:lnTo>
                  <a:lnTo>
                    <a:pt x="376" y="297"/>
                  </a:lnTo>
                  <a:lnTo>
                    <a:pt x="368" y="283"/>
                  </a:lnTo>
                  <a:lnTo>
                    <a:pt x="359" y="268"/>
                  </a:lnTo>
                  <a:lnTo>
                    <a:pt x="348" y="252"/>
                  </a:lnTo>
                  <a:lnTo>
                    <a:pt x="337" y="236"/>
                  </a:lnTo>
                  <a:lnTo>
                    <a:pt x="325" y="221"/>
                  </a:lnTo>
                  <a:lnTo>
                    <a:pt x="312" y="206"/>
                  </a:lnTo>
                  <a:lnTo>
                    <a:pt x="300" y="191"/>
                  </a:lnTo>
                  <a:lnTo>
                    <a:pt x="289" y="176"/>
                  </a:lnTo>
                  <a:lnTo>
                    <a:pt x="277" y="162"/>
                  </a:lnTo>
                  <a:lnTo>
                    <a:pt x="266" y="148"/>
                  </a:lnTo>
                  <a:lnTo>
                    <a:pt x="242" y="125"/>
                  </a:lnTo>
                  <a:lnTo>
                    <a:pt x="220" y="103"/>
                  </a:lnTo>
                  <a:lnTo>
                    <a:pt x="198" y="85"/>
                  </a:lnTo>
                  <a:lnTo>
                    <a:pt x="187" y="77"/>
                  </a:lnTo>
                  <a:lnTo>
                    <a:pt x="176" y="70"/>
                  </a:lnTo>
                  <a:lnTo>
                    <a:pt x="165" y="63"/>
                  </a:lnTo>
                  <a:lnTo>
                    <a:pt x="154" y="59"/>
                  </a:lnTo>
                  <a:lnTo>
                    <a:pt x="143" y="53"/>
                  </a:lnTo>
                  <a:lnTo>
                    <a:pt x="132" y="49"/>
                  </a:lnTo>
                  <a:lnTo>
                    <a:pt x="118" y="45"/>
                  </a:lnTo>
                  <a:lnTo>
                    <a:pt x="106" y="40"/>
                  </a:lnTo>
                  <a:lnTo>
                    <a:pt x="92" y="36"/>
                  </a:lnTo>
                  <a:lnTo>
                    <a:pt x="80" y="31"/>
                  </a:lnTo>
                  <a:lnTo>
                    <a:pt x="55" y="23"/>
                  </a:lnTo>
                  <a:lnTo>
                    <a:pt x="33" y="18"/>
                  </a:lnTo>
                  <a:lnTo>
                    <a:pt x="16" y="14"/>
                  </a:lnTo>
                  <a:lnTo>
                    <a:pt x="0" y="9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8" name="Freeform 16"/>
            <p:cNvSpPr>
              <a:spLocks/>
            </p:cNvSpPr>
            <p:nvPr/>
          </p:nvSpPr>
          <p:spPr bwMode="auto">
            <a:xfrm>
              <a:off x="2130" y="3075"/>
              <a:ext cx="232" cy="132"/>
            </a:xfrm>
            <a:custGeom>
              <a:avLst/>
              <a:gdLst>
                <a:gd name="T0" fmla="*/ 0 w 696"/>
                <a:gd name="T1" fmla="*/ 68 h 395"/>
                <a:gd name="T2" fmla="*/ 5 w 696"/>
                <a:gd name="T3" fmla="*/ 86 h 395"/>
                <a:gd name="T4" fmla="*/ 11 w 696"/>
                <a:gd name="T5" fmla="*/ 98 h 395"/>
                <a:gd name="T6" fmla="*/ 20 w 696"/>
                <a:gd name="T7" fmla="*/ 110 h 395"/>
                <a:gd name="T8" fmla="*/ 29 w 696"/>
                <a:gd name="T9" fmla="*/ 118 h 395"/>
                <a:gd name="T10" fmla="*/ 36 w 696"/>
                <a:gd name="T11" fmla="*/ 122 h 395"/>
                <a:gd name="T12" fmla="*/ 43 w 696"/>
                <a:gd name="T13" fmla="*/ 125 h 395"/>
                <a:gd name="T14" fmla="*/ 53 w 696"/>
                <a:gd name="T15" fmla="*/ 129 h 395"/>
                <a:gd name="T16" fmla="*/ 67 w 696"/>
                <a:gd name="T17" fmla="*/ 132 h 395"/>
                <a:gd name="T18" fmla="*/ 94 w 696"/>
                <a:gd name="T19" fmla="*/ 131 h 395"/>
                <a:gd name="T20" fmla="*/ 110 w 696"/>
                <a:gd name="T21" fmla="*/ 127 h 395"/>
                <a:gd name="T22" fmla="*/ 119 w 696"/>
                <a:gd name="T23" fmla="*/ 122 h 395"/>
                <a:gd name="T24" fmla="*/ 125 w 696"/>
                <a:gd name="T25" fmla="*/ 118 h 395"/>
                <a:gd name="T26" fmla="*/ 133 w 696"/>
                <a:gd name="T27" fmla="*/ 111 h 395"/>
                <a:gd name="T28" fmla="*/ 144 w 696"/>
                <a:gd name="T29" fmla="*/ 103 h 395"/>
                <a:gd name="T30" fmla="*/ 154 w 696"/>
                <a:gd name="T31" fmla="*/ 94 h 395"/>
                <a:gd name="T32" fmla="*/ 164 w 696"/>
                <a:gd name="T33" fmla="*/ 96 h 395"/>
                <a:gd name="T34" fmla="*/ 188 w 696"/>
                <a:gd name="T35" fmla="*/ 99 h 395"/>
                <a:gd name="T36" fmla="*/ 211 w 696"/>
                <a:gd name="T37" fmla="*/ 93 h 395"/>
                <a:gd name="T38" fmla="*/ 217 w 696"/>
                <a:gd name="T39" fmla="*/ 88 h 395"/>
                <a:gd name="T40" fmla="*/ 231 w 696"/>
                <a:gd name="T41" fmla="*/ 70 h 395"/>
                <a:gd name="T42" fmla="*/ 157 w 696"/>
                <a:gd name="T43" fmla="*/ 63 h 395"/>
                <a:gd name="T44" fmla="*/ 140 w 696"/>
                <a:gd name="T45" fmla="*/ 0 h 395"/>
                <a:gd name="T46" fmla="*/ 137 w 696"/>
                <a:gd name="T47" fmla="*/ 53 h 395"/>
                <a:gd name="T48" fmla="*/ 131 w 696"/>
                <a:gd name="T49" fmla="*/ 75 h 395"/>
                <a:gd name="T50" fmla="*/ 126 w 696"/>
                <a:gd name="T51" fmla="*/ 87 h 395"/>
                <a:gd name="T52" fmla="*/ 118 w 696"/>
                <a:gd name="T53" fmla="*/ 95 h 395"/>
                <a:gd name="T54" fmla="*/ 111 w 696"/>
                <a:gd name="T55" fmla="*/ 101 h 395"/>
                <a:gd name="T56" fmla="*/ 106 w 696"/>
                <a:gd name="T57" fmla="*/ 104 h 395"/>
                <a:gd name="T58" fmla="*/ 101 w 696"/>
                <a:gd name="T59" fmla="*/ 107 h 395"/>
                <a:gd name="T60" fmla="*/ 93 w 696"/>
                <a:gd name="T61" fmla="*/ 111 h 395"/>
                <a:gd name="T62" fmla="*/ 83 w 696"/>
                <a:gd name="T63" fmla="*/ 113 h 395"/>
                <a:gd name="T64" fmla="*/ 63 w 696"/>
                <a:gd name="T65" fmla="*/ 112 h 395"/>
                <a:gd name="T66" fmla="*/ 54 w 696"/>
                <a:gd name="T67" fmla="*/ 107 h 395"/>
                <a:gd name="T68" fmla="*/ 45 w 696"/>
                <a:gd name="T69" fmla="*/ 94 h 395"/>
                <a:gd name="T70" fmla="*/ 40 w 696"/>
                <a:gd name="T71" fmla="*/ 83 h 395"/>
                <a:gd name="T72" fmla="*/ 35 w 696"/>
                <a:gd name="T73" fmla="*/ 74 h 395"/>
                <a:gd name="T74" fmla="*/ 30 w 696"/>
                <a:gd name="T75" fmla="*/ 62 h 395"/>
                <a:gd name="T76" fmla="*/ 23 w 696"/>
                <a:gd name="T77" fmla="*/ 47 h 395"/>
                <a:gd name="T78" fmla="*/ 0 w 696"/>
                <a:gd name="T79" fmla="*/ 41 h 39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696" h="395">
                  <a:moveTo>
                    <a:pt x="1" y="124"/>
                  </a:moveTo>
                  <a:lnTo>
                    <a:pt x="0" y="204"/>
                  </a:lnTo>
                  <a:lnTo>
                    <a:pt x="7" y="240"/>
                  </a:lnTo>
                  <a:lnTo>
                    <a:pt x="14" y="258"/>
                  </a:lnTo>
                  <a:lnTo>
                    <a:pt x="22" y="277"/>
                  </a:lnTo>
                  <a:lnTo>
                    <a:pt x="33" y="293"/>
                  </a:lnTo>
                  <a:lnTo>
                    <a:pt x="44" y="313"/>
                  </a:lnTo>
                  <a:lnTo>
                    <a:pt x="59" y="329"/>
                  </a:lnTo>
                  <a:lnTo>
                    <a:pt x="79" y="346"/>
                  </a:lnTo>
                  <a:lnTo>
                    <a:pt x="87" y="353"/>
                  </a:lnTo>
                  <a:lnTo>
                    <a:pt x="98" y="359"/>
                  </a:lnTo>
                  <a:lnTo>
                    <a:pt x="108" y="365"/>
                  </a:lnTo>
                  <a:lnTo>
                    <a:pt x="119" y="370"/>
                  </a:lnTo>
                  <a:lnTo>
                    <a:pt x="128" y="375"/>
                  </a:lnTo>
                  <a:lnTo>
                    <a:pt x="139" y="379"/>
                  </a:lnTo>
                  <a:lnTo>
                    <a:pt x="160" y="386"/>
                  </a:lnTo>
                  <a:lnTo>
                    <a:pt x="182" y="391"/>
                  </a:lnTo>
                  <a:lnTo>
                    <a:pt x="201" y="394"/>
                  </a:lnTo>
                  <a:lnTo>
                    <a:pt x="243" y="395"/>
                  </a:lnTo>
                  <a:lnTo>
                    <a:pt x="281" y="393"/>
                  </a:lnTo>
                  <a:lnTo>
                    <a:pt x="316" y="384"/>
                  </a:lnTo>
                  <a:lnTo>
                    <a:pt x="329" y="379"/>
                  </a:lnTo>
                  <a:lnTo>
                    <a:pt x="343" y="373"/>
                  </a:lnTo>
                  <a:lnTo>
                    <a:pt x="356" y="366"/>
                  </a:lnTo>
                  <a:lnTo>
                    <a:pt x="365" y="361"/>
                  </a:lnTo>
                  <a:lnTo>
                    <a:pt x="375" y="354"/>
                  </a:lnTo>
                  <a:lnTo>
                    <a:pt x="383" y="347"/>
                  </a:lnTo>
                  <a:lnTo>
                    <a:pt x="400" y="333"/>
                  </a:lnTo>
                  <a:lnTo>
                    <a:pt x="416" y="320"/>
                  </a:lnTo>
                  <a:lnTo>
                    <a:pt x="431" y="307"/>
                  </a:lnTo>
                  <a:lnTo>
                    <a:pt x="452" y="288"/>
                  </a:lnTo>
                  <a:lnTo>
                    <a:pt x="462" y="280"/>
                  </a:lnTo>
                  <a:lnTo>
                    <a:pt x="477" y="285"/>
                  </a:lnTo>
                  <a:lnTo>
                    <a:pt x="493" y="288"/>
                  </a:lnTo>
                  <a:lnTo>
                    <a:pt x="515" y="292"/>
                  </a:lnTo>
                  <a:lnTo>
                    <a:pt x="565" y="295"/>
                  </a:lnTo>
                  <a:lnTo>
                    <a:pt x="613" y="287"/>
                  </a:lnTo>
                  <a:lnTo>
                    <a:pt x="633" y="278"/>
                  </a:lnTo>
                  <a:lnTo>
                    <a:pt x="641" y="270"/>
                  </a:lnTo>
                  <a:lnTo>
                    <a:pt x="651" y="263"/>
                  </a:lnTo>
                  <a:lnTo>
                    <a:pt x="675" y="233"/>
                  </a:lnTo>
                  <a:lnTo>
                    <a:pt x="692" y="208"/>
                  </a:lnTo>
                  <a:lnTo>
                    <a:pt x="696" y="196"/>
                  </a:lnTo>
                  <a:lnTo>
                    <a:pt x="470" y="189"/>
                  </a:lnTo>
                  <a:lnTo>
                    <a:pt x="487" y="93"/>
                  </a:lnTo>
                  <a:lnTo>
                    <a:pt x="419" y="0"/>
                  </a:lnTo>
                  <a:lnTo>
                    <a:pt x="416" y="113"/>
                  </a:lnTo>
                  <a:lnTo>
                    <a:pt x="411" y="160"/>
                  </a:lnTo>
                  <a:lnTo>
                    <a:pt x="401" y="204"/>
                  </a:lnTo>
                  <a:lnTo>
                    <a:pt x="394" y="225"/>
                  </a:lnTo>
                  <a:lnTo>
                    <a:pt x="386" y="244"/>
                  </a:lnTo>
                  <a:lnTo>
                    <a:pt x="378" y="260"/>
                  </a:lnTo>
                  <a:lnTo>
                    <a:pt x="367" y="273"/>
                  </a:lnTo>
                  <a:lnTo>
                    <a:pt x="354" y="285"/>
                  </a:lnTo>
                  <a:lnTo>
                    <a:pt x="340" y="296"/>
                  </a:lnTo>
                  <a:lnTo>
                    <a:pt x="334" y="302"/>
                  </a:lnTo>
                  <a:lnTo>
                    <a:pt x="327" y="306"/>
                  </a:lnTo>
                  <a:lnTo>
                    <a:pt x="318" y="311"/>
                  </a:lnTo>
                  <a:lnTo>
                    <a:pt x="312" y="315"/>
                  </a:lnTo>
                  <a:lnTo>
                    <a:pt x="303" y="320"/>
                  </a:lnTo>
                  <a:lnTo>
                    <a:pt x="296" y="324"/>
                  </a:lnTo>
                  <a:lnTo>
                    <a:pt x="280" y="331"/>
                  </a:lnTo>
                  <a:lnTo>
                    <a:pt x="263" y="335"/>
                  </a:lnTo>
                  <a:lnTo>
                    <a:pt x="248" y="339"/>
                  </a:lnTo>
                  <a:lnTo>
                    <a:pt x="216" y="342"/>
                  </a:lnTo>
                  <a:lnTo>
                    <a:pt x="188" y="336"/>
                  </a:lnTo>
                  <a:lnTo>
                    <a:pt x="175" y="329"/>
                  </a:lnTo>
                  <a:lnTo>
                    <a:pt x="161" y="321"/>
                  </a:lnTo>
                  <a:lnTo>
                    <a:pt x="141" y="295"/>
                  </a:lnTo>
                  <a:lnTo>
                    <a:pt x="134" y="280"/>
                  </a:lnTo>
                  <a:lnTo>
                    <a:pt x="126" y="265"/>
                  </a:lnTo>
                  <a:lnTo>
                    <a:pt x="119" y="249"/>
                  </a:lnTo>
                  <a:lnTo>
                    <a:pt x="112" y="236"/>
                  </a:lnTo>
                  <a:lnTo>
                    <a:pt x="105" y="222"/>
                  </a:lnTo>
                  <a:lnTo>
                    <a:pt x="99" y="209"/>
                  </a:lnTo>
                  <a:lnTo>
                    <a:pt x="90" y="186"/>
                  </a:lnTo>
                  <a:lnTo>
                    <a:pt x="76" y="153"/>
                  </a:lnTo>
                  <a:lnTo>
                    <a:pt x="70" y="141"/>
                  </a:lnTo>
                  <a:lnTo>
                    <a:pt x="1" y="124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49" name="Freeform 17"/>
            <p:cNvSpPr>
              <a:spLocks/>
            </p:cNvSpPr>
            <p:nvPr/>
          </p:nvSpPr>
          <p:spPr bwMode="auto">
            <a:xfrm>
              <a:off x="2197" y="3078"/>
              <a:ext cx="48" cy="72"/>
            </a:xfrm>
            <a:custGeom>
              <a:avLst/>
              <a:gdLst>
                <a:gd name="T0" fmla="*/ 14 w 145"/>
                <a:gd name="T1" fmla="*/ 3 h 218"/>
                <a:gd name="T2" fmla="*/ 0 w 145"/>
                <a:gd name="T3" fmla="*/ 20 h 218"/>
                <a:gd name="T4" fmla="*/ 0 w 145"/>
                <a:gd name="T5" fmla="*/ 49 h 218"/>
                <a:gd name="T6" fmla="*/ 13 w 145"/>
                <a:gd name="T7" fmla="*/ 72 h 218"/>
                <a:gd name="T8" fmla="*/ 32 w 145"/>
                <a:gd name="T9" fmla="*/ 70 h 218"/>
                <a:gd name="T10" fmla="*/ 43 w 145"/>
                <a:gd name="T11" fmla="*/ 54 h 218"/>
                <a:gd name="T12" fmla="*/ 48 w 145"/>
                <a:gd name="T13" fmla="*/ 30 h 218"/>
                <a:gd name="T14" fmla="*/ 41 w 145"/>
                <a:gd name="T15" fmla="*/ 12 h 218"/>
                <a:gd name="T16" fmla="*/ 29 w 145"/>
                <a:gd name="T17" fmla="*/ 0 h 218"/>
                <a:gd name="T18" fmla="*/ 14 w 145"/>
                <a:gd name="T19" fmla="*/ 3 h 218"/>
                <a:gd name="T20" fmla="*/ 14 w 145"/>
                <a:gd name="T21" fmla="*/ 3 h 2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5" h="218">
                  <a:moveTo>
                    <a:pt x="41" y="8"/>
                  </a:moveTo>
                  <a:lnTo>
                    <a:pt x="0" y="61"/>
                  </a:lnTo>
                  <a:lnTo>
                    <a:pt x="1" y="147"/>
                  </a:lnTo>
                  <a:lnTo>
                    <a:pt x="40" y="218"/>
                  </a:lnTo>
                  <a:lnTo>
                    <a:pt x="96" y="211"/>
                  </a:lnTo>
                  <a:lnTo>
                    <a:pt x="131" y="164"/>
                  </a:lnTo>
                  <a:lnTo>
                    <a:pt x="145" y="92"/>
                  </a:lnTo>
                  <a:lnTo>
                    <a:pt x="123" y="35"/>
                  </a:lnTo>
                  <a:lnTo>
                    <a:pt x="88" y="0"/>
                  </a:lnTo>
                  <a:lnTo>
                    <a:pt x="41" y="8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0" name="Freeform 18"/>
            <p:cNvSpPr>
              <a:spLocks/>
            </p:cNvSpPr>
            <p:nvPr/>
          </p:nvSpPr>
          <p:spPr bwMode="auto">
            <a:xfrm>
              <a:off x="1615" y="3081"/>
              <a:ext cx="534" cy="194"/>
            </a:xfrm>
            <a:custGeom>
              <a:avLst/>
              <a:gdLst>
                <a:gd name="T0" fmla="*/ 1 w 1602"/>
                <a:gd name="T1" fmla="*/ 101 h 581"/>
                <a:gd name="T2" fmla="*/ 4 w 1602"/>
                <a:gd name="T3" fmla="*/ 123 h 581"/>
                <a:gd name="T4" fmla="*/ 9 w 1602"/>
                <a:gd name="T5" fmla="*/ 137 h 581"/>
                <a:gd name="T6" fmla="*/ 17 w 1602"/>
                <a:gd name="T7" fmla="*/ 151 h 581"/>
                <a:gd name="T8" fmla="*/ 28 w 1602"/>
                <a:gd name="T9" fmla="*/ 164 h 581"/>
                <a:gd name="T10" fmla="*/ 37 w 1602"/>
                <a:gd name="T11" fmla="*/ 170 h 581"/>
                <a:gd name="T12" fmla="*/ 43 w 1602"/>
                <a:gd name="T13" fmla="*/ 174 h 581"/>
                <a:gd name="T14" fmla="*/ 52 w 1602"/>
                <a:gd name="T15" fmla="*/ 179 h 581"/>
                <a:gd name="T16" fmla="*/ 61 w 1602"/>
                <a:gd name="T17" fmla="*/ 182 h 581"/>
                <a:gd name="T18" fmla="*/ 69 w 1602"/>
                <a:gd name="T19" fmla="*/ 186 h 581"/>
                <a:gd name="T20" fmla="*/ 77 w 1602"/>
                <a:gd name="T21" fmla="*/ 189 h 581"/>
                <a:gd name="T22" fmla="*/ 92 w 1602"/>
                <a:gd name="T23" fmla="*/ 192 h 581"/>
                <a:gd name="T24" fmla="*/ 118 w 1602"/>
                <a:gd name="T25" fmla="*/ 194 h 581"/>
                <a:gd name="T26" fmla="*/ 141 w 1602"/>
                <a:gd name="T27" fmla="*/ 189 h 581"/>
                <a:gd name="T28" fmla="*/ 151 w 1602"/>
                <a:gd name="T29" fmla="*/ 185 h 581"/>
                <a:gd name="T30" fmla="*/ 160 w 1602"/>
                <a:gd name="T31" fmla="*/ 180 h 581"/>
                <a:gd name="T32" fmla="*/ 167 w 1602"/>
                <a:gd name="T33" fmla="*/ 176 h 581"/>
                <a:gd name="T34" fmla="*/ 177 w 1602"/>
                <a:gd name="T35" fmla="*/ 168 h 581"/>
                <a:gd name="T36" fmla="*/ 189 w 1602"/>
                <a:gd name="T37" fmla="*/ 155 h 581"/>
                <a:gd name="T38" fmla="*/ 197 w 1602"/>
                <a:gd name="T39" fmla="*/ 146 h 581"/>
                <a:gd name="T40" fmla="*/ 534 w 1602"/>
                <a:gd name="T41" fmla="*/ 93 h 581"/>
                <a:gd name="T42" fmla="*/ 204 w 1602"/>
                <a:gd name="T43" fmla="*/ 98 h 581"/>
                <a:gd name="T44" fmla="*/ 193 w 1602"/>
                <a:gd name="T45" fmla="*/ 30 h 581"/>
                <a:gd name="T46" fmla="*/ 192 w 1602"/>
                <a:gd name="T47" fmla="*/ 94 h 581"/>
                <a:gd name="T48" fmla="*/ 187 w 1602"/>
                <a:gd name="T49" fmla="*/ 120 h 581"/>
                <a:gd name="T50" fmla="*/ 182 w 1602"/>
                <a:gd name="T51" fmla="*/ 136 h 581"/>
                <a:gd name="T52" fmla="*/ 174 w 1602"/>
                <a:gd name="T53" fmla="*/ 147 h 581"/>
                <a:gd name="T54" fmla="*/ 165 w 1602"/>
                <a:gd name="T55" fmla="*/ 156 h 581"/>
                <a:gd name="T56" fmla="*/ 158 w 1602"/>
                <a:gd name="T57" fmla="*/ 161 h 581"/>
                <a:gd name="T58" fmla="*/ 153 w 1602"/>
                <a:gd name="T59" fmla="*/ 164 h 581"/>
                <a:gd name="T60" fmla="*/ 145 w 1602"/>
                <a:gd name="T61" fmla="*/ 169 h 581"/>
                <a:gd name="T62" fmla="*/ 134 w 1602"/>
                <a:gd name="T63" fmla="*/ 171 h 581"/>
                <a:gd name="T64" fmla="*/ 118 w 1602"/>
                <a:gd name="T65" fmla="*/ 173 h 581"/>
                <a:gd name="T66" fmla="*/ 98 w 1602"/>
                <a:gd name="T67" fmla="*/ 167 h 581"/>
                <a:gd name="T68" fmla="*/ 88 w 1602"/>
                <a:gd name="T69" fmla="*/ 163 h 581"/>
                <a:gd name="T70" fmla="*/ 81 w 1602"/>
                <a:gd name="T71" fmla="*/ 159 h 581"/>
                <a:gd name="T72" fmla="*/ 68 w 1602"/>
                <a:gd name="T73" fmla="*/ 153 h 581"/>
                <a:gd name="T74" fmla="*/ 52 w 1602"/>
                <a:gd name="T75" fmla="*/ 126 h 581"/>
                <a:gd name="T76" fmla="*/ 47 w 1602"/>
                <a:gd name="T77" fmla="*/ 101 h 581"/>
                <a:gd name="T78" fmla="*/ 43 w 1602"/>
                <a:gd name="T79" fmla="*/ 56 h 581"/>
                <a:gd name="T80" fmla="*/ 50 w 1602"/>
                <a:gd name="T81" fmla="*/ 27 h 581"/>
                <a:gd name="T82" fmla="*/ 57 w 1602"/>
                <a:gd name="T83" fmla="*/ 0 h 581"/>
                <a:gd name="T84" fmla="*/ 0 w 1602"/>
                <a:gd name="T85" fmla="*/ 92 h 58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602" h="581">
                  <a:moveTo>
                    <a:pt x="0" y="275"/>
                  </a:moveTo>
                  <a:lnTo>
                    <a:pt x="2" y="303"/>
                  </a:lnTo>
                  <a:lnTo>
                    <a:pt x="5" y="333"/>
                  </a:lnTo>
                  <a:lnTo>
                    <a:pt x="13" y="369"/>
                  </a:lnTo>
                  <a:lnTo>
                    <a:pt x="20" y="389"/>
                  </a:lnTo>
                  <a:lnTo>
                    <a:pt x="28" y="410"/>
                  </a:lnTo>
                  <a:lnTo>
                    <a:pt x="38" y="431"/>
                  </a:lnTo>
                  <a:lnTo>
                    <a:pt x="51" y="451"/>
                  </a:lnTo>
                  <a:lnTo>
                    <a:pt x="67" y="470"/>
                  </a:lnTo>
                  <a:lnTo>
                    <a:pt x="84" y="490"/>
                  </a:lnTo>
                  <a:lnTo>
                    <a:pt x="106" y="506"/>
                  </a:lnTo>
                  <a:lnTo>
                    <a:pt x="112" y="510"/>
                  </a:lnTo>
                  <a:lnTo>
                    <a:pt x="118" y="514"/>
                  </a:lnTo>
                  <a:lnTo>
                    <a:pt x="130" y="521"/>
                  </a:lnTo>
                  <a:lnTo>
                    <a:pt x="144" y="528"/>
                  </a:lnTo>
                  <a:lnTo>
                    <a:pt x="157" y="537"/>
                  </a:lnTo>
                  <a:lnTo>
                    <a:pt x="170" y="542"/>
                  </a:lnTo>
                  <a:lnTo>
                    <a:pt x="182" y="546"/>
                  </a:lnTo>
                  <a:lnTo>
                    <a:pt x="195" y="552"/>
                  </a:lnTo>
                  <a:lnTo>
                    <a:pt x="206" y="557"/>
                  </a:lnTo>
                  <a:lnTo>
                    <a:pt x="218" y="560"/>
                  </a:lnTo>
                  <a:lnTo>
                    <a:pt x="231" y="565"/>
                  </a:lnTo>
                  <a:lnTo>
                    <a:pt x="253" y="571"/>
                  </a:lnTo>
                  <a:lnTo>
                    <a:pt x="275" y="575"/>
                  </a:lnTo>
                  <a:lnTo>
                    <a:pt x="317" y="581"/>
                  </a:lnTo>
                  <a:lnTo>
                    <a:pt x="355" y="581"/>
                  </a:lnTo>
                  <a:lnTo>
                    <a:pt x="392" y="575"/>
                  </a:lnTo>
                  <a:lnTo>
                    <a:pt x="423" y="567"/>
                  </a:lnTo>
                  <a:lnTo>
                    <a:pt x="440" y="561"/>
                  </a:lnTo>
                  <a:lnTo>
                    <a:pt x="454" y="554"/>
                  </a:lnTo>
                  <a:lnTo>
                    <a:pt x="468" y="548"/>
                  </a:lnTo>
                  <a:lnTo>
                    <a:pt x="481" y="539"/>
                  </a:lnTo>
                  <a:lnTo>
                    <a:pt x="495" y="530"/>
                  </a:lnTo>
                  <a:lnTo>
                    <a:pt x="502" y="526"/>
                  </a:lnTo>
                  <a:lnTo>
                    <a:pt x="507" y="521"/>
                  </a:lnTo>
                  <a:lnTo>
                    <a:pt x="531" y="502"/>
                  </a:lnTo>
                  <a:lnTo>
                    <a:pt x="552" y="483"/>
                  </a:lnTo>
                  <a:lnTo>
                    <a:pt x="568" y="465"/>
                  </a:lnTo>
                  <a:lnTo>
                    <a:pt x="581" y="451"/>
                  </a:lnTo>
                  <a:lnTo>
                    <a:pt x="592" y="437"/>
                  </a:lnTo>
                  <a:lnTo>
                    <a:pt x="1180" y="307"/>
                  </a:lnTo>
                  <a:lnTo>
                    <a:pt x="1602" y="279"/>
                  </a:lnTo>
                  <a:lnTo>
                    <a:pt x="1595" y="192"/>
                  </a:lnTo>
                  <a:lnTo>
                    <a:pt x="612" y="294"/>
                  </a:lnTo>
                  <a:lnTo>
                    <a:pt x="619" y="165"/>
                  </a:lnTo>
                  <a:lnTo>
                    <a:pt x="579" y="91"/>
                  </a:lnTo>
                  <a:lnTo>
                    <a:pt x="579" y="224"/>
                  </a:lnTo>
                  <a:lnTo>
                    <a:pt x="575" y="281"/>
                  </a:lnTo>
                  <a:lnTo>
                    <a:pt x="567" y="336"/>
                  </a:lnTo>
                  <a:lnTo>
                    <a:pt x="561" y="360"/>
                  </a:lnTo>
                  <a:lnTo>
                    <a:pt x="554" y="385"/>
                  </a:lnTo>
                  <a:lnTo>
                    <a:pt x="545" y="406"/>
                  </a:lnTo>
                  <a:lnTo>
                    <a:pt x="534" y="424"/>
                  </a:lnTo>
                  <a:lnTo>
                    <a:pt x="521" y="440"/>
                  </a:lnTo>
                  <a:lnTo>
                    <a:pt x="509" y="454"/>
                  </a:lnTo>
                  <a:lnTo>
                    <a:pt x="495" y="468"/>
                  </a:lnTo>
                  <a:lnTo>
                    <a:pt x="481" y="479"/>
                  </a:lnTo>
                  <a:lnTo>
                    <a:pt x="473" y="483"/>
                  </a:lnTo>
                  <a:lnTo>
                    <a:pt x="466" y="488"/>
                  </a:lnTo>
                  <a:lnTo>
                    <a:pt x="458" y="492"/>
                  </a:lnTo>
                  <a:lnTo>
                    <a:pt x="450" y="497"/>
                  </a:lnTo>
                  <a:lnTo>
                    <a:pt x="434" y="505"/>
                  </a:lnTo>
                  <a:lnTo>
                    <a:pt x="418" y="510"/>
                  </a:lnTo>
                  <a:lnTo>
                    <a:pt x="401" y="513"/>
                  </a:lnTo>
                  <a:lnTo>
                    <a:pt x="386" y="516"/>
                  </a:lnTo>
                  <a:lnTo>
                    <a:pt x="353" y="517"/>
                  </a:lnTo>
                  <a:lnTo>
                    <a:pt x="321" y="512"/>
                  </a:lnTo>
                  <a:lnTo>
                    <a:pt x="293" y="499"/>
                  </a:lnTo>
                  <a:lnTo>
                    <a:pt x="277" y="494"/>
                  </a:lnTo>
                  <a:lnTo>
                    <a:pt x="265" y="487"/>
                  </a:lnTo>
                  <a:lnTo>
                    <a:pt x="251" y="483"/>
                  </a:lnTo>
                  <a:lnTo>
                    <a:pt x="242" y="477"/>
                  </a:lnTo>
                  <a:lnTo>
                    <a:pt x="221" y="468"/>
                  </a:lnTo>
                  <a:lnTo>
                    <a:pt x="204" y="459"/>
                  </a:lnTo>
                  <a:lnTo>
                    <a:pt x="178" y="429"/>
                  </a:lnTo>
                  <a:lnTo>
                    <a:pt x="157" y="376"/>
                  </a:lnTo>
                  <a:lnTo>
                    <a:pt x="149" y="340"/>
                  </a:lnTo>
                  <a:lnTo>
                    <a:pt x="142" y="303"/>
                  </a:lnTo>
                  <a:lnTo>
                    <a:pt x="133" y="231"/>
                  </a:lnTo>
                  <a:lnTo>
                    <a:pt x="130" y="169"/>
                  </a:lnTo>
                  <a:lnTo>
                    <a:pt x="137" y="121"/>
                  </a:lnTo>
                  <a:lnTo>
                    <a:pt x="149" y="80"/>
                  </a:lnTo>
                  <a:lnTo>
                    <a:pt x="160" y="41"/>
                  </a:lnTo>
                  <a:lnTo>
                    <a:pt x="171" y="0"/>
                  </a:lnTo>
                  <a:lnTo>
                    <a:pt x="69" y="117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1" name="Freeform 19"/>
            <p:cNvSpPr>
              <a:spLocks/>
            </p:cNvSpPr>
            <p:nvPr/>
          </p:nvSpPr>
          <p:spPr bwMode="auto">
            <a:xfrm>
              <a:off x="1697" y="3110"/>
              <a:ext cx="83" cy="113"/>
            </a:xfrm>
            <a:custGeom>
              <a:avLst/>
              <a:gdLst>
                <a:gd name="T0" fmla="*/ 1 w 249"/>
                <a:gd name="T1" fmla="*/ 42 h 337"/>
                <a:gd name="T2" fmla="*/ 12 w 249"/>
                <a:gd name="T3" fmla="*/ 13 h 337"/>
                <a:gd name="T4" fmla="*/ 33 w 249"/>
                <a:gd name="T5" fmla="*/ 0 h 337"/>
                <a:gd name="T6" fmla="*/ 61 w 249"/>
                <a:gd name="T7" fmla="*/ 0 h 337"/>
                <a:gd name="T8" fmla="*/ 78 w 249"/>
                <a:gd name="T9" fmla="*/ 20 h 337"/>
                <a:gd name="T10" fmla="*/ 83 w 249"/>
                <a:gd name="T11" fmla="*/ 45 h 337"/>
                <a:gd name="T12" fmla="*/ 79 w 249"/>
                <a:gd name="T13" fmla="*/ 78 h 337"/>
                <a:gd name="T14" fmla="*/ 63 w 249"/>
                <a:gd name="T15" fmla="*/ 102 h 337"/>
                <a:gd name="T16" fmla="*/ 42 w 249"/>
                <a:gd name="T17" fmla="*/ 113 h 337"/>
                <a:gd name="T18" fmla="*/ 21 w 249"/>
                <a:gd name="T19" fmla="*/ 107 h 337"/>
                <a:gd name="T20" fmla="*/ 6 w 249"/>
                <a:gd name="T21" fmla="*/ 89 h 337"/>
                <a:gd name="T22" fmla="*/ 0 w 249"/>
                <a:gd name="T23" fmla="*/ 60 h 337"/>
                <a:gd name="T24" fmla="*/ 1 w 249"/>
                <a:gd name="T25" fmla="*/ 42 h 337"/>
                <a:gd name="T26" fmla="*/ 1 w 249"/>
                <a:gd name="T27" fmla="*/ 42 h 33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9" h="337">
                  <a:moveTo>
                    <a:pt x="4" y="124"/>
                  </a:moveTo>
                  <a:lnTo>
                    <a:pt x="36" y="40"/>
                  </a:lnTo>
                  <a:lnTo>
                    <a:pt x="100" y="0"/>
                  </a:lnTo>
                  <a:lnTo>
                    <a:pt x="183" y="1"/>
                  </a:lnTo>
                  <a:lnTo>
                    <a:pt x="233" y="59"/>
                  </a:lnTo>
                  <a:lnTo>
                    <a:pt x="249" y="135"/>
                  </a:lnTo>
                  <a:lnTo>
                    <a:pt x="238" y="234"/>
                  </a:lnTo>
                  <a:lnTo>
                    <a:pt x="188" y="305"/>
                  </a:lnTo>
                  <a:lnTo>
                    <a:pt x="126" y="337"/>
                  </a:lnTo>
                  <a:lnTo>
                    <a:pt x="62" y="318"/>
                  </a:lnTo>
                  <a:lnTo>
                    <a:pt x="19" y="264"/>
                  </a:lnTo>
                  <a:lnTo>
                    <a:pt x="0" y="180"/>
                  </a:lnTo>
                  <a:lnTo>
                    <a:pt x="4" y="124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52" name="Freeform 20"/>
            <p:cNvSpPr>
              <a:spLocks/>
            </p:cNvSpPr>
            <p:nvPr/>
          </p:nvSpPr>
          <p:spPr bwMode="auto">
            <a:xfrm>
              <a:off x="1248" y="3208"/>
              <a:ext cx="443" cy="100"/>
            </a:xfrm>
            <a:custGeom>
              <a:avLst/>
              <a:gdLst>
                <a:gd name="T0" fmla="*/ 380 w 1330"/>
                <a:gd name="T1" fmla="*/ 0 h 299"/>
                <a:gd name="T2" fmla="*/ 202 w 1330"/>
                <a:gd name="T3" fmla="*/ 16 h 299"/>
                <a:gd name="T4" fmla="*/ 0 w 1330"/>
                <a:gd name="T5" fmla="*/ 65 h 299"/>
                <a:gd name="T6" fmla="*/ 144 w 1330"/>
                <a:gd name="T7" fmla="*/ 52 h 299"/>
                <a:gd name="T8" fmla="*/ 45 w 1330"/>
                <a:gd name="T9" fmla="*/ 90 h 299"/>
                <a:gd name="T10" fmla="*/ 239 w 1330"/>
                <a:gd name="T11" fmla="*/ 59 h 299"/>
                <a:gd name="T12" fmla="*/ 148 w 1330"/>
                <a:gd name="T13" fmla="*/ 100 h 299"/>
                <a:gd name="T14" fmla="*/ 315 w 1330"/>
                <a:gd name="T15" fmla="*/ 67 h 299"/>
                <a:gd name="T16" fmla="*/ 270 w 1330"/>
                <a:gd name="T17" fmla="*/ 93 h 299"/>
                <a:gd name="T18" fmla="*/ 443 w 1330"/>
                <a:gd name="T19" fmla="*/ 54 h 299"/>
                <a:gd name="T20" fmla="*/ 380 w 1330"/>
                <a:gd name="T21" fmla="*/ 0 h 299"/>
                <a:gd name="T22" fmla="*/ 380 w 1330"/>
                <a:gd name="T23" fmla="*/ 0 h 2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330" h="299">
                  <a:moveTo>
                    <a:pt x="1141" y="0"/>
                  </a:moveTo>
                  <a:lnTo>
                    <a:pt x="606" y="49"/>
                  </a:lnTo>
                  <a:lnTo>
                    <a:pt x="0" y="193"/>
                  </a:lnTo>
                  <a:lnTo>
                    <a:pt x="433" y="155"/>
                  </a:lnTo>
                  <a:lnTo>
                    <a:pt x="134" y="270"/>
                  </a:lnTo>
                  <a:lnTo>
                    <a:pt x="718" y="175"/>
                  </a:lnTo>
                  <a:lnTo>
                    <a:pt x="444" y="299"/>
                  </a:lnTo>
                  <a:lnTo>
                    <a:pt x="945" y="199"/>
                  </a:lnTo>
                  <a:lnTo>
                    <a:pt x="810" y="278"/>
                  </a:lnTo>
                  <a:lnTo>
                    <a:pt x="1330" y="160"/>
                  </a:lnTo>
                  <a:lnTo>
                    <a:pt x="1141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0" name="Group 21"/>
          <p:cNvGrpSpPr>
            <a:grpSpLocks/>
          </p:cNvGrpSpPr>
          <p:nvPr/>
        </p:nvGrpSpPr>
        <p:grpSpPr bwMode="auto">
          <a:xfrm>
            <a:off x="3429000" y="3962400"/>
            <a:ext cx="1828800" cy="908050"/>
            <a:chOff x="2448" y="2496"/>
            <a:chExt cx="1152" cy="572"/>
          </a:xfrm>
        </p:grpSpPr>
        <p:sp>
          <p:nvSpPr>
            <p:cNvPr id="4119" name="Freeform 22"/>
            <p:cNvSpPr>
              <a:spLocks/>
            </p:cNvSpPr>
            <p:nvPr/>
          </p:nvSpPr>
          <p:spPr bwMode="auto">
            <a:xfrm>
              <a:off x="2578" y="2617"/>
              <a:ext cx="349" cy="259"/>
            </a:xfrm>
            <a:custGeom>
              <a:avLst/>
              <a:gdLst>
                <a:gd name="T0" fmla="*/ 317 w 1047"/>
                <a:gd name="T1" fmla="*/ 0 h 776"/>
                <a:gd name="T2" fmla="*/ 65 w 1047"/>
                <a:gd name="T3" fmla="*/ 23 h 776"/>
                <a:gd name="T4" fmla="*/ 0 w 1047"/>
                <a:gd name="T5" fmla="*/ 82 h 776"/>
                <a:gd name="T6" fmla="*/ 2 w 1047"/>
                <a:gd name="T7" fmla="*/ 259 h 776"/>
                <a:gd name="T8" fmla="*/ 43 w 1047"/>
                <a:gd name="T9" fmla="*/ 258 h 776"/>
                <a:gd name="T10" fmla="*/ 49 w 1047"/>
                <a:gd name="T11" fmla="*/ 83 h 776"/>
                <a:gd name="T12" fmla="*/ 120 w 1047"/>
                <a:gd name="T13" fmla="*/ 94 h 776"/>
                <a:gd name="T14" fmla="*/ 75 w 1047"/>
                <a:gd name="T15" fmla="*/ 40 h 776"/>
                <a:gd name="T16" fmla="*/ 349 w 1047"/>
                <a:gd name="T17" fmla="*/ 12 h 776"/>
                <a:gd name="T18" fmla="*/ 317 w 1047"/>
                <a:gd name="T19" fmla="*/ 0 h 776"/>
                <a:gd name="T20" fmla="*/ 317 w 1047"/>
                <a:gd name="T21" fmla="*/ 0 h 7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7" h="776">
                  <a:moveTo>
                    <a:pt x="952" y="0"/>
                  </a:moveTo>
                  <a:lnTo>
                    <a:pt x="195" y="70"/>
                  </a:lnTo>
                  <a:lnTo>
                    <a:pt x="0" y="247"/>
                  </a:lnTo>
                  <a:lnTo>
                    <a:pt x="5" y="776"/>
                  </a:lnTo>
                  <a:lnTo>
                    <a:pt x="129" y="774"/>
                  </a:lnTo>
                  <a:lnTo>
                    <a:pt x="148" y="249"/>
                  </a:lnTo>
                  <a:lnTo>
                    <a:pt x="359" y="282"/>
                  </a:lnTo>
                  <a:lnTo>
                    <a:pt x="226" y="121"/>
                  </a:lnTo>
                  <a:lnTo>
                    <a:pt x="1047" y="37"/>
                  </a:lnTo>
                  <a:lnTo>
                    <a:pt x="95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Freeform 23"/>
            <p:cNvSpPr>
              <a:spLocks/>
            </p:cNvSpPr>
            <p:nvPr/>
          </p:nvSpPr>
          <p:spPr bwMode="auto">
            <a:xfrm>
              <a:off x="2452" y="2708"/>
              <a:ext cx="878" cy="217"/>
            </a:xfrm>
            <a:custGeom>
              <a:avLst/>
              <a:gdLst>
                <a:gd name="T0" fmla="*/ 71 w 2634"/>
                <a:gd name="T1" fmla="*/ 13 h 651"/>
                <a:gd name="T2" fmla="*/ 56 w 2634"/>
                <a:gd name="T3" fmla="*/ 22 h 651"/>
                <a:gd name="T4" fmla="*/ 45 w 2634"/>
                <a:gd name="T5" fmla="*/ 29 h 651"/>
                <a:gd name="T6" fmla="*/ 24 w 2634"/>
                <a:gd name="T7" fmla="*/ 51 h 651"/>
                <a:gd name="T8" fmla="*/ 8 w 2634"/>
                <a:gd name="T9" fmla="*/ 78 h 651"/>
                <a:gd name="T10" fmla="*/ 3 w 2634"/>
                <a:gd name="T11" fmla="*/ 137 h 651"/>
                <a:gd name="T12" fmla="*/ 12 w 2634"/>
                <a:gd name="T13" fmla="*/ 159 h 651"/>
                <a:gd name="T14" fmla="*/ 29 w 2634"/>
                <a:gd name="T15" fmla="*/ 173 h 651"/>
                <a:gd name="T16" fmla="*/ 49 w 2634"/>
                <a:gd name="T17" fmla="*/ 179 h 651"/>
                <a:gd name="T18" fmla="*/ 374 w 2634"/>
                <a:gd name="T19" fmla="*/ 206 h 651"/>
                <a:gd name="T20" fmla="*/ 413 w 2634"/>
                <a:gd name="T21" fmla="*/ 167 h 651"/>
                <a:gd name="T22" fmla="*/ 427 w 2634"/>
                <a:gd name="T23" fmla="*/ 143 h 651"/>
                <a:gd name="T24" fmla="*/ 444 w 2634"/>
                <a:gd name="T25" fmla="*/ 128 h 651"/>
                <a:gd name="T26" fmla="*/ 458 w 2634"/>
                <a:gd name="T27" fmla="*/ 121 h 651"/>
                <a:gd name="T28" fmla="*/ 509 w 2634"/>
                <a:gd name="T29" fmla="*/ 123 h 651"/>
                <a:gd name="T30" fmla="*/ 531 w 2634"/>
                <a:gd name="T31" fmla="*/ 133 h 651"/>
                <a:gd name="T32" fmla="*/ 554 w 2634"/>
                <a:gd name="T33" fmla="*/ 162 h 651"/>
                <a:gd name="T34" fmla="*/ 567 w 2634"/>
                <a:gd name="T35" fmla="*/ 217 h 651"/>
                <a:gd name="T36" fmla="*/ 639 w 2634"/>
                <a:gd name="T37" fmla="*/ 170 h 651"/>
                <a:gd name="T38" fmla="*/ 617 w 2634"/>
                <a:gd name="T39" fmla="*/ 149 h 651"/>
                <a:gd name="T40" fmla="*/ 595 w 2634"/>
                <a:gd name="T41" fmla="*/ 129 h 651"/>
                <a:gd name="T42" fmla="*/ 572 w 2634"/>
                <a:gd name="T43" fmla="*/ 112 h 651"/>
                <a:gd name="T44" fmla="*/ 558 w 2634"/>
                <a:gd name="T45" fmla="*/ 102 h 651"/>
                <a:gd name="T46" fmla="*/ 545 w 2634"/>
                <a:gd name="T47" fmla="*/ 93 h 651"/>
                <a:gd name="T48" fmla="*/ 531 w 2634"/>
                <a:gd name="T49" fmla="*/ 84 h 651"/>
                <a:gd name="T50" fmla="*/ 518 w 2634"/>
                <a:gd name="T51" fmla="*/ 78 h 651"/>
                <a:gd name="T52" fmla="*/ 496 w 2634"/>
                <a:gd name="T53" fmla="*/ 72 h 651"/>
                <a:gd name="T54" fmla="*/ 464 w 2634"/>
                <a:gd name="T55" fmla="*/ 77 h 651"/>
                <a:gd name="T56" fmla="*/ 445 w 2634"/>
                <a:gd name="T57" fmla="*/ 86 h 651"/>
                <a:gd name="T58" fmla="*/ 431 w 2634"/>
                <a:gd name="T59" fmla="*/ 95 h 651"/>
                <a:gd name="T60" fmla="*/ 422 w 2634"/>
                <a:gd name="T61" fmla="*/ 101 h 651"/>
                <a:gd name="T62" fmla="*/ 414 w 2634"/>
                <a:gd name="T63" fmla="*/ 107 h 651"/>
                <a:gd name="T64" fmla="*/ 406 w 2634"/>
                <a:gd name="T65" fmla="*/ 113 h 651"/>
                <a:gd name="T66" fmla="*/ 395 w 2634"/>
                <a:gd name="T67" fmla="*/ 122 h 651"/>
                <a:gd name="T68" fmla="*/ 382 w 2634"/>
                <a:gd name="T69" fmla="*/ 130 h 651"/>
                <a:gd name="T70" fmla="*/ 365 w 2634"/>
                <a:gd name="T71" fmla="*/ 134 h 651"/>
                <a:gd name="T72" fmla="*/ 358 w 2634"/>
                <a:gd name="T73" fmla="*/ 110 h 651"/>
                <a:gd name="T74" fmla="*/ 369 w 2634"/>
                <a:gd name="T75" fmla="*/ 89 h 651"/>
                <a:gd name="T76" fmla="*/ 356 w 2634"/>
                <a:gd name="T77" fmla="*/ 43 h 651"/>
                <a:gd name="T78" fmla="*/ 348 w 2634"/>
                <a:gd name="T79" fmla="*/ 46 h 651"/>
                <a:gd name="T80" fmla="*/ 334 w 2634"/>
                <a:gd name="T81" fmla="*/ 67 h 651"/>
                <a:gd name="T82" fmla="*/ 321 w 2634"/>
                <a:gd name="T83" fmla="*/ 99 h 651"/>
                <a:gd name="T84" fmla="*/ 307 w 2634"/>
                <a:gd name="T85" fmla="*/ 115 h 651"/>
                <a:gd name="T86" fmla="*/ 279 w 2634"/>
                <a:gd name="T87" fmla="*/ 117 h 651"/>
                <a:gd name="T88" fmla="*/ 258 w 2634"/>
                <a:gd name="T89" fmla="*/ 94 h 651"/>
                <a:gd name="T90" fmla="*/ 258 w 2634"/>
                <a:gd name="T91" fmla="*/ 63 h 651"/>
                <a:gd name="T92" fmla="*/ 244 w 2634"/>
                <a:gd name="T93" fmla="*/ 0 h 651"/>
                <a:gd name="T94" fmla="*/ 128 w 2634"/>
                <a:gd name="T95" fmla="*/ 128 h 651"/>
                <a:gd name="T96" fmla="*/ 112 w 2634"/>
                <a:gd name="T97" fmla="*/ 138 h 651"/>
                <a:gd name="T98" fmla="*/ 87 w 2634"/>
                <a:gd name="T99" fmla="*/ 146 h 651"/>
                <a:gd name="T100" fmla="*/ 47 w 2634"/>
                <a:gd name="T101" fmla="*/ 128 h 651"/>
                <a:gd name="T102" fmla="*/ 31 w 2634"/>
                <a:gd name="T103" fmla="*/ 89 h 651"/>
                <a:gd name="T104" fmla="*/ 42 w 2634"/>
                <a:gd name="T105" fmla="*/ 48 h 651"/>
                <a:gd name="T106" fmla="*/ 71 w 2634"/>
                <a:gd name="T107" fmla="*/ 18 h 65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634" h="651">
                  <a:moveTo>
                    <a:pt x="248" y="24"/>
                  </a:moveTo>
                  <a:lnTo>
                    <a:pt x="242" y="28"/>
                  </a:lnTo>
                  <a:lnTo>
                    <a:pt x="225" y="35"/>
                  </a:lnTo>
                  <a:lnTo>
                    <a:pt x="214" y="40"/>
                  </a:lnTo>
                  <a:lnTo>
                    <a:pt x="200" y="47"/>
                  </a:lnTo>
                  <a:lnTo>
                    <a:pt x="185" y="55"/>
                  </a:lnTo>
                  <a:lnTo>
                    <a:pt x="177" y="61"/>
                  </a:lnTo>
                  <a:lnTo>
                    <a:pt x="169" y="65"/>
                  </a:lnTo>
                  <a:lnTo>
                    <a:pt x="160" y="69"/>
                  </a:lnTo>
                  <a:lnTo>
                    <a:pt x="153" y="76"/>
                  </a:lnTo>
                  <a:lnTo>
                    <a:pt x="144" y="83"/>
                  </a:lnTo>
                  <a:lnTo>
                    <a:pt x="135" y="88"/>
                  </a:lnTo>
                  <a:lnTo>
                    <a:pt x="119" y="102"/>
                  </a:lnTo>
                  <a:lnTo>
                    <a:pt x="101" y="117"/>
                  </a:lnTo>
                  <a:lnTo>
                    <a:pt x="86" y="134"/>
                  </a:lnTo>
                  <a:lnTo>
                    <a:pt x="71" y="152"/>
                  </a:lnTo>
                  <a:lnTo>
                    <a:pt x="57" y="171"/>
                  </a:lnTo>
                  <a:lnTo>
                    <a:pt x="44" y="191"/>
                  </a:lnTo>
                  <a:lnTo>
                    <a:pt x="33" y="213"/>
                  </a:lnTo>
                  <a:lnTo>
                    <a:pt x="25" y="235"/>
                  </a:lnTo>
                  <a:lnTo>
                    <a:pt x="11" y="274"/>
                  </a:lnTo>
                  <a:lnTo>
                    <a:pt x="0" y="348"/>
                  </a:lnTo>
                  <a:lnTo>
                    <a:pt x="2" y="381"/>
                  </a:lnTo>
                  <a:lnTo>
                    <a:pt x="9" y="412"/>
                  </a:lnTo>
                  <a:lnTo>
                    <a:pt x="17" y="440"/>
                  </a:lnTo>
                  <a:lnTo>
                    <a:pt x="22" y="454"/>
                  </a:lnTo>
                  <a:lnTo>
                    <a:pt x="28" y="467"/>
                  </a:lnTo>
                  <a:lnTo>
                    <a:pt x="35" y="478"/>
                  </a:lnTo>
                  <a:lnTo>
                    <a:pt x="44" y="489"/>
                  </a:lnTo>
                  <a:lnTo>
                    <a:pt x="64" y="507"/>
                  </a:lnTo>
                  <a:lnTo>
                    <a:pt x="73" y="513"/>
                  </a:lnTo>
                  <a:lnTo>
                    <a:pt x="86" y="519"/>
                  </a:lnTo>
                  <a:lnTo>
                    <a:pt x="97" y="523"/>
                  </a:lnTo>
                  <a:lnTo>
                    <a:pt x="108" y="527"/>
                  </a:lnTo>
                  <a:lnTo>
                    <a:pt x="129" y="533"/>
                  </a:lnTo>
                  <a:lnTo>
                    <a:pt x="146" y="537"/>
                  </a:lnTo>
                  <a:lnTo>
                    <a:pt x="162" y="537"/>
                  </a:lnTo>
                  <a:lnTo>
                    <a:pt x="979" y="562"/>
                  </a:lnTo>
                  <a:lnTo>
                    <a:pt x="1118" y="527"/>
                  </a:lnTo>
                  <a:lnTo>
                    <a:pt x="1122" y="617"/>
                  </a:lnTo>
                  <a:lnTo>
                    <a:pt x="1213" y="560"/>
                  </a:lnTo>
                  <a:lnTo>
                    <a:pt x="1224" y="530"/>
                  </a:lnTo>
                  <a:lnTo>
                    <a:pt x="1230" y="515"/>
                  </a:lnTo>
                  <a:lnTo>
                    <a:pt x="1238" y="500"/>
                  </a:lnTo>
                  <a:lnTo>
                    <a:pt x="1247" y="483"/>
                  </a:lnTo>
                  <a:lnTo>
                    <a:pt x="1257" y="464"/>
                  </a:lnTo>
                  <a:lnTo>
                    <a:pt x="1268" y="447"/>
                  </a:lnTo>
                  <a:lnTo>
                    <a:pt x="1282" y="428"/>
                  </a:lnTo>
                  <a:lnTo>
                    <a:pt x="1297" y="412"/>
                  </a:lnTo>
                  <a:lnTo>
                    <a:pt x="1314" y="396"/>
                  </a:lnTo>
                  <a:lnTo>
                    <a:pt x="1322" y="390"/>
                  </a:lnTo>
                  <a:lnTo>
                    <a:pt x="1332" y="383"/>
                  </a:lnTo>
                  <a:lnTo>
                    <a:pt x="1341" y="377"/>
                  </a:lnTo>
                  <a:lnTo>
                    <a:pt x="1351" y="372"/>
                  </a:lnTo>
                  <a:lnTo>
                    <a:pt x="1362" y="366"/>
                  </a:lnTo>
                  <a:lnTo>
                    <a:pt x="1373" y="363"/>
                  </a:lnTo>
                  <a:lnTo>
                    <a:pt x="1395" y="358"/>
                  </a:lnTo>
                  <a:lnTo>
                    <a:pt x="1442" y="357"/>
                  </a:lnTo>
                  <a:lnTo>
                    <a:pt x="1486" y="359"/>
                  </a:lnTo>
                  <a:lnTo>
                    <a:pt x="1527" y="370"/>
                  </a:lnTo>
                  <a:lnTo>
                    <a:pt x="1547" y="377"/>
                  </a:lnTo>
                  <a:lnTo>
                    <a:pt x="1566" y="385"/>
                  </a:lnTo>
                  <a:lnTo>
                    <a:pt x="1584" y="395"/>
                  </a:lnTo>
                  <a:lnTo>
                    <a:pt x="1592" y="399"/>
                  </a:lnTo>
                  <a:lnTo>
                    <a:pt x="1599" y="405"/>
                  </a:lnTo>
                  <a:lnTo>
                    <a:pt x="1626" y="428"/>
                  </a:lnTo>
                  <a:lnTo>
                    <a:pt x="1648" y="454"/>
                  </a:lnTo>
                  <a:lnTo>
                    <a:pt x="1662" y="485"/>
                  </a:lnTo>
                  <a:lnTo>
                    <a:pt x="1673" y="516"/>
                  </a:lnTo>
                  <a:lnTo>
                    <a:pt x="1682" y="545"/>
                  </a:lnTo>
                  <a:lnTo>
                    <a:pt x="1693" y="599"/>
                  </a:lnTo>
                  <a:lnTo>
                    <a:pt x="1701" y="651"/>
                  </a:lnTo>
                  <a:lnTo>
                    <a:pt x="2623" y="560"/>
                  </a:lnTo>
                  <a:lnTo>
                    <a:pt x="2634" y="507"/>
                  </a:lnTo>
                  <a:lnTo>
                    <a:pt x="1931" y="526"/>
                  </a:lnTo>
                  <a:lnTo>
                    <a:pt x="1917" y="511"/>
                  </a:lnTo>
                  <a:lnTo>
                    <a:pt x="1899" y="493"/>
                  </a:lnTo>
                  <a:lnTo>
                    <a:pt x="1877" y="472"/>
                  </a:lnTo>
                  <a:lnTo>
                    <a:pt x="1863" y="460"/>
                  </a:lnTo>
                  <a:lnTo>
                    <a:pt x="1850" y="446"/>
                  </a:lnTo>
                  <a:lnTo>
                    <a:pt x="1833" y="432"/>
                  </a:lnTo>
                  <a:lnTo>
                    <a:pt x="1817" y="418"/>
                  </a:lnTo>
                  <a:lnTo>
                    <a:pt x="1800" y="403"/>
                  </a:lnTo>
                  <a:lnTo>
                    <a:pt x="1784" y="388"/>
                  </a:lnTo>
                  <a:lnTo>
                    <a:pt x="1764" y="373"/>
                  </a:lnTo>
                  <a:lnTo>
                    <a:pt x="1745" y="358"/>
                  </a:lnTo>
                  <a:lnTo>
                    <a:pt x="1726" y="341"/>
                  </a:lnTo>
                  <a:lnTo>
                    <a:pt x="1716" y="335"/>
                  </a:lnTo>
                  <a:lnTo>
                    <a:pt x="1705" y="326"/>
                  </a:lnTo>
                  <a:lnTo>
                    <a:pt x="1695" y="319"/>
                  </a:lnTo>
                  <a:lnTo>
                    <a:pt x="1684" y="313"/>
                  </a:lnTo>
                  <a:lnTo>
                    <a:pt x="1675" y="306"/>
                  </a:lnTo>
                  <a:lnTo>
                    <a:pt x="1664" y="297"/>
                  </a:lnTo>
                  <a:lnTo>
                    <a:pt x="1655" y="290"/>
                  </a:lnTo>
                  <a:lnTo>
                    <a:pt x="1646" y="284"/>
                  </a:lnTo>
                  <a:lnTo>
                    <a:pt x="1635" y="278"/>
                  </a:lnTo>
                  <a:lnTo>
                    <a:pt x="1625" y="271"/>
                  </a:lnTo>
                  <a:lnTo>
                    <a:pt x="1614" y="266"/>
                  </a:lnTo>
                  <a:lnTo>
                    <a:pt x="1604" y="259"/>
                  </a:lnTo>
                  <a:lnTo>
                    <a:pt x="1593" y="253"/>
                  </a:lnTo>
                  <a:lnTo>
                    <a:pt x="1584" y="249"/>
                  </a:lnTo>
                  <a:lnTo>
                    <a:pt x="1573" y="244"/>
                  </a:lnTo>
                  <a:lnTo>
                    <a:pt x="1563" y="240"/>
                  </a:lnTo>
                  <a:lnTo>
                    <a:pt x="1553" y="235"/>
                  </a:lnTo>
                  <a:lnTo>
                    <a:pt x="1544" y="231"/>
                  </a:lnTo>
                  <a:lnTo>
                    <a:pt x="1524" y="224"/>
                  </a:lnTo>
                  <a:lnTo>
                    <a:pt x="1505" y="219"/>
                  </a:lnTo>
                  <a:lnTo>
                    <a:pt x="1487" y="215"/>
                  </a:lnTo>
                  <a:lnTo>
                    <a:pt x="1471" y="213"/>
                  </a:lnTo>
                  <a:lnTo>
                    <a:pt x="1436" y="216"/>
                  </a:lnTo>
                  <a:lnTo>
                    <a:pt x="1407" y="226"/>
                  </a:lnTo>
                  <a:lnTo>
                    <a:pt x="1392" y="231"/>
                  </a:lnTo>
                  <a:lnTo>
                    <a:pt x="1377" y="237"/>
                  </a:lnTo>
                  <a:lnTo>
                    <a:pt x="1362" y="244"/>
                  </a:lnTo>
                  <a:lnTo>
                    <a:pt x="1348" y="252"/>
                  </a:lnTo>
                  <a:lnTo>
                    <a:pt x="1334" y="259"/>
                  </a:lnTo>
                  <a:lnTo>
                    <a:pt x="1321" y="267"/>
                  </a:lnTo>
                  <a:lnTo>
                    <a:pt x="1307" y="277"/>
                  </a:lnTo>
                  <a:lnTo>
                    <a:pt x="1300" y="282"/>
                  </a:lnTo>
                  <a:lnTo>
                    <a:pt x="1293" y="286"/>
                  </a:lnTo>
                  <a:lnTo>
                    <a:pt x="1286" y="290"/>
                  </a:lnTo>
                  <a:lnTo>
                    <a:pt x="1279" y="296"/>
                  </a:lnTo>
                  <a:lnTo>
                    <a:pt x="1272" y="299"/>
                  </a:lnTo>
                  <a:lnTo>
                    <a:pt x="1267" y="304"/>
                  </a:lnTo>
                  <a:lnTo>
                    <a:pt x="1260" y="308"/>
                  </a:lnTo>
                  <a:lnTo>
                    <a:pt x="1254" y="313"/>
                  </a:lnTo>
                  <a:lnTo>
                    <a:pt x="1247" y="318"/>
                  </a:lnTo>
                  <a:lnTo>
                    <a:pt x="1241" y="322"/>
                  </a:lnTo>
                  <a:lnTo>
                    <a:pt x="1234" y="328"/>
                  </a:lnTo>
                  <a:lnTo>
                    <a:pt x="1228" y="332"/>
                  </a:lnTo>
                  <a:lnTo>
                    <a:pt x="1223" y="336"/>
                  </a:lnTo>
                  <a:lnTo>
                    <a:pt x="1217" y="340"/>
                  </a:lnTo>
                  <a:lnTo>
                    <a:pt x="1212" y="344"/>
                  </a:lnTo>
                  <a:lnTo>
                    <a:pt x="1206" y="350"/>
                  </a:lnTo>
                  <a:lnTo>
                    <a:pt x="1194" y="358"/>
                  </a:lnTo>
                  <a:lnTo>
                    <a:pt x="1184" y="366"/>
                  </a:lnTo>
                  <a:lnTo>
                    <a:pt x="1173" y="373"/>
                  </a:lnTo>
                  <a:lnTo>
                    <a:pt x="1163" y="380"/>
                  </a:lnTo>
                  <a:lnTo>
                    <a:pt x="1154" y="385"/>
                  </a:lnTo>
                  <a:lnTo>
                    <a:pt x="1146" y="390"/>
                  </a:lnTo>
                  <a:lnTo>
                    <a:pt x="1137" y="395"/>
                  </a:lnTo>
                  <a:lnTo>
                    <a:pt x="1121" y="402"/>
                  </a:lnTo>
                  <a:lnTo>
                    <a:pt x="1107" y="405"/>
                  </a:lnTo>
                  <a:lnTo>
                    <a:pt x="1096" y="402"/>
                  </a:lnTo>
                  <a:lnTo>
                    <a:pt x="1086" y="395"/>
                  </a:lnTo>
                  <a:lnTo>
                    <a:pt x="1077" y="373"/>
                  </a:lnTo>
                  <a:lnTo>
                    <a:pt x="1072" y="351"/>
                  </a:lnTo>
                  <a:lnTo>
                    <a:pt x="1075" y="329"/>
                  </a:lnTo>
                  <a:lnTo>
                    <a:pt x="1082" y="311"/>
                  </a:lnTo>
                  <a:lnTo>
                    <a:pt x="1092" y="293"/>
                  </a:lnTo>
                  <a:lnTo>
                    <a:pt x="1099" y="281"/>
                  </a:lnTo>
                  <a:lnTo>
                    <a:pt x="1108" y="267"/>
                  </a:lnTo>
                  <a:lnTo>
                    <a:pt x="1112" y="165"/>
                  </a:lnTo>
                  <a:lnTo>
                    <a:pt x="1088" y="145"/>
                  </a:lnTo>
                  <a:lnTo>
                    <a:pt x="1078" y="138"/>
                  </a:lnTo>
                  <a:lnTo>
                    <a:pt x="1068" y="129"/>
                  </a:lnTo>
                  <a:lnTo>
                    <a:pt x="1061" y="124"/>
                  </a:lnTo>
                  <a:lnTo>
                    <a:pt x="1056" y="121"/>
                  </a:lnTo>
                  <a:lnTo>
                    <a:pt x="1050" y="117"/>
                  </a:lnTo>
                  <a:lnTo>
                    <a:pt x="1045" y="138"/>
                  </a:lnTo>
                  <a:lnTo>
                    <a:pt x="1035" y="158"/>
                  </a:lnTo>
                  <a:lnTo>
                    <a:pt x="1028" y="169"/>
                  </a:lnTo>
                  <a:lnTo>
                    <a:pt x="1019" y="182"/>
                  </a:lnTo>
                  <a:lnTo>
                    <a:pt x="1002" y="201"/>
                  </a:lnTo>
                  <a:lnTo>
                    <a:pt x="990" y="212"/>
                  </a:lnTo>
                  <a:lnTo>
                    <a:pt x="977" y="216"/>
                  </a:lnTo>
                  <a:lnTo>
                    <a:pt x="972" y="275"/>
                  </a:lnTo>
                  <a:lnTo>
                    <a:pt x="964" y="297"/>
                  </a:lnTo>
                  <a:lnTo>
                    <a:pt x="958" y="310"/>
                  </a:lnTo>
                  <a:lnTo>
                    <a:pt x="951" y="321"/>
                  </a:lnTo>
                  <a:lnTo>
                    <a:pt x="933" y="337"/>
                  </a:lnTo>
                  <a:lnTo>
                    <a:pt x="922" y="344"/>
                  </a:lnTo>
                  <a:lnTo>
                    <a:pt x="908" y="350"/>
                  </a:lnTo>
                  <a:lnTo>
                    <a:pt x="881" y="355"/>
                  </a:lnTo>
                  <a:lnTo>
                    <a:pt x="858" y="357"/>
                  </a:lnTo>
                  <a:lnTo>
                    <a:pt x="838" y="352"/>
                  </a:lnTo>
                  <a:lnTo>
                    <a:pt x="822" y="346"/>
                  </a:lnTo>
                  <a:lnTo>
                    <a:pt x="796" y="321"/>
                  </a:lnTo>
                  <a:lnTo>
                    <a:pt x="783" y="303"/>
                  </a:lnTo>
                  <a:lnTo>
                    <a:pt x="773" y="282"/>
                  </a:lnTo>
                  <a:lnTo>
                    <a:pt x="768" y="259"/>
                  </a:lnTo>
                  <a:lnTo>
                    <a:pt x="767" y="235"/>
                  </a:lnTo>
                  <a:lnTo>
                    <a:pt x="769" y="212"/>
                  </a:lnTo>
                  <a:lnTo>
                    <a:pt x="775" y="190"/>
                  </a:lnTo>
                  <a:lnTo>
                    <a:pt x="782" y="172"/>
                  </a:lnTo>
                  <a:lnTo>
                    <a:pt x="789" y="157"/>
                  </a:lnTo>
                  <a:lnTo>
                    <a:pt x="796" y="143"/>
                  </a:lnTo>
                  <a:lnTo>
                    <a:pt x="733" y="0"/>
                  </a:lnTo>
                  <a:lnTo>
                    <a:pt x="707" y="500"/>
                  </a:lnTo>
                  <a:lnTo>
                    <a:pt x="426" y="491"/>
                  </a:lnTo>
                  <a:lnTo>
                    <a:pt x="390" y="380"/>
                  </a:lnTo>
                  <a:lnTo>
                    <a:pt x="383" y="385"/>
                  </a:lnTo>
                  <a:lnTo>
                    <a:pt x="375" y="390"/>
                  </a:lnTo>
                  <a:lnTo>
                    <a:pt x="364" y="396"/>
                  </a:lnTo>
                  <a:lnTo>
                    <a:pt x="350" y="405"/>
                  </a:lnTo>
                  <a:lnTo>
                    <a:pt x="335" y="413"/>
                  </a:lnTo>
                  <a:lnTo>
                    <a:pt x="317" y="420"/>
                  </a:lnTo>
                  <a:lnTo>
                    <a:pt x="301" y="427"/>
                  </a:lnTo>
                  <a:lnTo>
                    <a:pt x="282" y="435"/>
                  </a:lnTo>
                  <a:lnTo>
                    <a:pt x="261" y="438"/>
                  </a:lnTo>
                  <a:lnTo>
                    <a:pt x="221" y="440"/>
                  </a:lnTo>
                  <a:lnTo>
                    <a:pt x="184" y="429"/>
                  </a:lnTo>
                  <a:lnTo>
                    <a:pt x="152" y="403"/>
                  </a:lnTo>
                  <a:lnTo>
                    <a:pt x="140" y="384"/>
                  </a:lnTo>
                  <a:lnTo>
                    <a:pt x="127" y="366"/>
                  </a:lnTo>
                  <a:lnTo>
                    <a:pt x="118" y="350"/>
                  </a:lnTo>
                  <a:lnTo>
                    <a:pt x="109" y="332"/>
                  </a:lnTo>
                  <a:lnTo>
                    <a:pt x="93" y="267"/>
                  </a:lnTo>
                  <a:lnTo>
                    <a:pt x="95" y="212"/>
                  </a:lnTo>
                  <a:lnTo>
                    <a:pt x="104" y="187"/>
                  </a:lnTo>
                  <a:lnTo>
                    <a:pt x="113" y="167"/>
                  </a:lnTo>
                  <a:lnTo>
                    <a:pt x="127" y="145"/>
                  </a:lnTo>
                  <a:lnTo>
                    <a:pt x="146" y="123"/>
                  </a:lnTo>
                  <a:lnTo>
                    <a:pt x="170" y="99"/>
                  </a:lnTo>
                  <a:lnTo>
                    <a:pt x="193" y="76"/>
                  </a:lnTo>
                  <a:lnTo>
                    <a:pt x="214" y="55"/>
                  </a:lnTo>
                  <a:lnTo>
                    <a:pt x="232" y="39"/>
                  </a:lnTo>
                  <a:lnTo>
                    <a:pt x="248" y="2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Freeform 24"/>
            <p:cNvSpPr>
              <a:spLocks/>
            </p:cNvSpPr>
            <p:nvPr/>
          </p:nvSpPr>
          <p:spPr bwMode="auto">
            <a:xfrm>
              <a:off x="2451" y="2864"/>
              <a:ext cx="389" cy="88"/>
            </a:xfrm>
            <a:custGeom>
              <a:avLst/>
              <a:gdLst>
                <a:gd name="T0" fmla="*/ 12 w 1169"/>
                <a:gd name="T1" fmla="*/ 5 h 264"/>
                <a:gd name="T2" fmla="*/ 3 w 1169"/>
                <a:gd name="T3" fmla="*/ 18 h 264"/>
                <a:gd name="T4" fmla="*/ 1 w 1169"/>
                <a:gd name="T5" fmla="*/ 41 h 264"/>
                <a:gd name="T6" fmla="*/ 5 w 1169"/>
                <a:gd name="T7" fmla="*/ 51 h 264"/>
                <a:gd name="T8" fmla="*/ 11 w 1169"/>
                <a:gd name="T9" fmla="*/ 57 h 264"/>
                <a:gd name="T10" fmla="*/ 18 w 1169"/>
                <a:gd name="T11" fmla="*/ 60 h 264"/>
                <a:gd name="T12" fmla="*/ 32 w 1169"/>
                <a:gd name="T13" fmla="*/ 65 h 264"/>
                <a:gd name="T14" fmla="*/ 51 w 1169"/>
                <a:gd name="T15" fmla="*/ 69 h 264"/>
                <a:gd name="T16" fmla="*/ 75 w 1169"/>
                <a:gd name="T17" fmla="*/ 73 h 264"/>
                <a:gd name="T18" fmla="*/ 101 w 1169"/>
                <a:gd name="T19" fmla="*/ 76 h 264"/>
                <a:gd name="T20" fmla="*/ 130 w 1169"/>
                <a:gd name="T21" fmla="*/ 79 h 264"/>
                <a:gd name="T22" fmla="*/ 161 w 1169"/>
                <a:gd name="T23" fmla="*/ 82 h 264"/>
                <a:gd name="T24" fmla="*/ 224 w 1169"/>
                <a:gd name="T25" fmla="*/ 86 h 264"/>
                <a:gd name="T26" fmla="*/ 309 w 1169"/>
                <a:gd name="T27" fmla="*/ 88 h 264"/>
                <a:gd name="T28" fmla="*/ 364 w 1169"/>
                <a:gd name="T29" fmla="*/ 85 h 264"/>
                <a:gd name="T30" fmla="*/ 382 w 1169"/>
                <a:gd name="T31" fmla="*/ 69 h 264"/>
                <a:gd name="T32" fmla="*/ 389 w 1169"/>
                <a:gd name="T33" fmla="*/ 32 h 264"/>
                <a:gd name="T34" fmla="*/ 383 w 1169"/>
                <a:gd name="T35" fmla="*/ 37 h 264"/>
                <a:gd name="T36" fmla="*/ 377 w 1169"/>
                <a:gd name="T37" fmla="*/ 41 h 264"/>
                <a:gd name="T38" fmla="*/ 368 w 1169"/>
                <a:gd name="T39" fmla="*/ 45 h 264"/>
                <a:gd name="T40" fmla="*/ 357 w 1169"/>
                <a:gd name="T41" fmla="*/ 49 h 264"/>
                <a:gd name="T42" fmla="*/ 343 w 1169"/>
                <a:gd name="T43" fmla="*/ 53 h 264"/>
                <a:gd name="T44" fmla="*/ 327 w 1169"/>
                <a:gd name="T45" fmla="*/ 56 h 264"/>
                <a:gd name="T46" fmla="*/ 291 w 1169"/>
                <a:gd name="T47" fmla="*/ 59 h 264"/>
                <a:gd name="T48" fmla="*/ 156 w 1169"/>
                <a:gd name="T49" fmla="*/ 56 h 264"/>
                <a:gd name="T50" fmla="*/ 86 w 1169"/>
                <a:gd name="T51" fmla="*/ 51 h 264"/>
                <a:gd name="T52" fmla="*/ 49 w 1169"/>
                <a:gd name="T53" fmla="*/ 47 h 264"/>
                <a:gd name="T54" fmla="*/ 25 w 1169"/>
                <a:gd name="T55" fmla="*/ 41 h 264"/>
                <a:gd name="T56" fmla="*/ 15 w 1169"/>
                <a:gd name="T57" fmla="*/ 30 h 264"/>
                <a:gd name="T58" fmla="*/ 15 w 1169"/>
                <a:gd name="T59" fmla="*/ 17 h 264"/>
                <a:gd name="T60" fmla="*/ 20 w 1169"/>
                <a:gd name="T61" fmla="*/ 7 h 264"/>
                <a:gd name="T62" fmla="*/ 27 w 1169"/>
                <a:gd name="T63" fmla="*/ 0 h 264"/>
                <a:gd name="T64" fmla="*/ 16 w 1169"/>
                <a:gd name="T65" fmla="*/ 0 h 26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69" h="264">
                  <a:moveTo>
                    <a:pt x="48" y="0"/>
                  </a:moveTo>
                  <a:lnTo>
                    <a:pt x="35" y="16"/>
                  </a:lnTo>
                  <a:lnTo>
                    <a:pt x="22" y="33"/>
                  </a:lnTo>
                  <a:lnTo>
                    <a:pt x="10" y="55"/>
                  </a:lnTo>
                  <a:lnTo>
                    <a:pt x="0" y="108"/>
                  </a:lnTo>
                  <a:lnTo>
                    <a:pt x="2" y="123"/>
                  </a:lnTo>
                  <a:lnTo>
                    <a:pt x="9" y="139"/>
                  </a:lnTo>
                  <a:lnTo>
                    <a:pt x="15" y="154"/>
                  </a:lnTo>
                  <a:lnTo>
                    <a:pt x="29" y="168"/>
                  </a:lnTo>
                  <a:lnTo>
                    <a:pt x="33" y="170"/>
                  </a:lnTo>
                  <a:lnTo>
                    <a:pt x="39" y="176"/>
                  </a:lnTo>
                  <a:lnTo>
                    <a:pt x="54" y="181"/>
                  </a:lnTo>
                  <a:lnTo>
                    <a:pt x="72" y="188"/>
                  </a:lnTo>
                  <a:lnTo>
                    <a:pt x="97" y="195"/>
                  </a:lnTo>
                  <a:lnTo>
                    <a:pt x="123" y="201"/>
                  </a:lnTo>
                  <a:lnTo>
                    <a:pt x="153" y="207"/>
                  </a:lnTo>
                  <a:lnTo>
                    <a:pt x="186" y="213"/>
                  </a:lnTo>
                  <a:lnTo>
                    <a:pt x="224" y="218"/>
                  </a:lnTo>
                  <a:lnTo>
                    <a:pt x="262" y="224"/>
                  </a:lnTo>
                  <a:lnTo>
                    <a:pt x="303" y="229"/>
                  </a:lnTo>
                  <a:lnTo>
                    <a:pt x="346" y="234"/>
                  </a:lnTo>
                  <a:lnTo>
                    <a:pt x="392" y="238"/>
                  </a:lnTo>
                  <a:lnTo>
                    <a:pt x="437" y="243"/>
                  </a:lnTo>
                  <a:lnTo>
                    <a:pt x="484" y="246"/>
                  </a:lnTo>
                  <a:lnTo>
                    <a:pt x="579" y="253"/>
                  </a:lnTo>
                  <a:lnTo>
                    <a:pt x="673" y="258"/>
                  </a:lnTo>
                  <a:lnTo>
                    <a:pt x="765" y="261"/>
                  </a:lnTo>
                  <a:lnTo>
                    <a:pt x="930" y="264"/>
                  </a:lnTo>
                  <a:lnTo>
                    <a:pt x="1054" y="261"/>
                  </a:lnTo>
                  <a:lnTo>
                    <a:pt x="1093" y="254"/>
                  </a:lnTo>
                  <a:lnTo>
                    <a:pt x="1114" y="247"/>
                  </a:lnTo>
                  <a:lnTo>
                    <a:pt x="1147" y="207"/>
                  </a:lnTo>
                  <a:lnTo>
                    <a:pt x="1163" y="155"/>
                  </a:lnTo>
                  <a:lnTo>
                    <a:pt x="1169" y="95"/>
                  </a:lnTo>
                  <a:lnTo>
                    <a:pt x="1156" y="104"/>
                  </a:lnTo>
                  <a:lnTo>
                    <a:pt x="1150" y="110"/>
                  </a:lnTo>
                  <a:lnTo>
                    <a:pt x="1143" y="115"/>
                  </a:lnTo>
                  <a:lnTo>
                    <a:pt x="1132" y="122"/>
                  </a:lnTo>
                  <a:lnTo>
                    <a:pt x="1121" y="128"/>
                  </a:lnTo>
                  <a:lnTo>
                    <a:pt x="1107" y="134"/>
                  </a:lnTo>
                  <a:lnTo>
                    <a:pt x="1090" y="141"/>
                  </a:lnTo>
                  <a:lnTo>
                    <a:pt x="1074" y="147"/>
                  </a:lnTo>
                  <a:lnTo>
                    <a:pt x="1054" y="154"/>
                  </a:lnTo>
                  <a:lnTo>
                    <a:pt x="1032" y="159"/>
                  </a:lnTo>
                  <a:lnTo>
                    <a:pt x="1009" y="163"/>
                  </a:lnTo>
                  <a:lnTo>
                    <a:pt x="983" y="169"/>
                  </a:lnTo>
                  <a:lnTo>
                    <a:pt x="955" y="172"/>
                  </a:lnTo>
                  <a:lnTo>
                    <a:pt x="875" y="176"/>
                  </a:lnTo>
                  <a:lnTo>
                    <a:pt x="758" y="177"/>
                  </a:lnTo>
                  <a:lnTo>
                    <a:pt x="469" y="169"/>
                  </a:lnTo>
                  <a:lnTo>
                    <a:pt x="325" y="161"/>
                  </a:lnTo>
                  <a:lnTo>
                    <a:pt x="259" y="154"/>
                  </a:lnTo>
                  <a:lnTo>
                    <a:pt x="199" y="147"/>
                  </a:lnTo>
                  <a:lnTo>
                    <a:pt x="148" y="140"/>
                  </a:lnTo>
                  <a:lnTo>
                    <a:pt x="106" y="132"/>
                  </a:lnTo>
                  <a:lnTo>
                    <a:pt x="76" y="122"/>
                  </a:lnTo>
                  <a:lnTo>
                    <a:pt x="60" y="111"/>
                  </a:lnTo>
                  <a:lnTo>
                    <a:pt x="46" y="89"/>
                  </a:lnTo>
                  <a:lnTo>
                    <a:pt x="43" y="70"/>
                  </a:lnTo>
                  <a:lnTo>
                    <a:pt x="44" y="51"/>
                  </a:lnTo>
                  <a:lnTo>
                    <a:pt x="51" y="34"/>
                  </a:lnTo>
                  <a:lnTo>
                    <a:pt x="61" y="20"/>
                  </a:lnTo>
                  <a:lnTo>
                    <a:pt x="69" y="9"/>
                  </a:lnTo>
                  <a:lnTo>
                    <a:pt x="80" y="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Freeform 25"/>
            <p:cNvSpPr>
              <a:spLocks/>
            </p:cNvSpPr>
            <p:nvPr/>
          </p:nvSpPr>
          <p:spPr bwMode="auto">
            <a:xfrm>
              <a:off x="2542" y="2930"/>
              <a:ext cx="166" cy="72"/>
            </a:xfrm>
            <a:custGeom>
              <a:avLst/>
              <a:gdLst>
                <a:gd name="T0" fmla="*/ 0 w 499"/>
                <a:gd name="T1" fmla="*/ 0 h 215"/>
                <a:gd name="T2" fmla="*/ 1 w 499"/>
                <a:gd name="T3" fmla="*/ 6 h 215"/>
                <a:gd name="T4" fmla="*/ 3 w 499"/>
                <a:gd name="T5" fmla="*/ 14 h 215"/>
                <a:gd name="T6" fmla="*/ 6 w 499"/>
                <a:gd name="T7" fmla="*/ 23 h 215"/>
                <a:gd name="T8" fmla="*/ 8 w 499"/>
                <a:gd name="T9" fmla="*/ 28 h 215"/>
                <a:gd name="T10" fmla="*/ 11 w 499"/>
                <a:gd name="T11" fmla="*/ 33 h 215"/>
                <a:gd name="T12" fmla="*/ 14 w 499"/>
                <a:gd name="T13" fmla="*/ 38 h 215"/>
                <a:gd name="T14" fmla="*/ 18 w 499"/>
                <a:gd name="T15" fmla="*/ 44 h 215"/>
                <a:gd name="T16" fmla="*/ 22 w 499"/>
                <a:gd name="T17" fmla="*/ 48 h 215"/>
                <a:gd name="T18" fmla="*/ 27 w 499"/>
                <a:gd name="T19" fmla="*/ 53 h 215"/>
                <a:gd name="T20" fmla="*/ 30 w 499"/>
                <a:gd name="T21" fmla="*/ 55 h 215"/>
                <a:gd name="T22" fmla="*/ 33 w 499"/>
                <a:gd name="T23" fmla="*/ 57 h 215"/>
                <a:gd name="T24" fmla="*/ 36 w 499"/>
                <a:gd name="T25" fmla="*/ 59 h 215"/>
                <a:gd name="T26" fmla="*/ 40 w 499"/>
                <a:gd name="T27" fmla="*/ 61 h 215"/>
                <a:gd name="T28" fmla="*/ 43 w 499"/>
                <a:gd name="T29" fmla="*/ 63 h 215"/>
                <a:gd name="T30" fmla="*/ 46 w 499"/>
                <a:gd name="T31" fmla="*/ 64 h 215"/>
                <a:gd name="T32" fmla="*/ 50 w 499"/>
                <a:gd name="T33" fmla="*/ 66 h 215"/>
                <a:gd name="T34" fmla="*/ 53 w 499"/>
                <a:gd name="T35" fmla="*/ 67 h 215"/>
                <a:gd name="T36" fmla="*/ 61 w 499"/>
                <a:gd name="T37" fmla="*/ 69 h 215"/>
                <a:gd name="T38" fmla="*/ 68 w 499"/>
                <a:gd name="T39" fmla="*/ 71 h 215"/>
                <a:gd name="T40" fmla="*/ 82 w 499"/>
                <a:gd name="T41" fmla="*/ 72 h 215"/>
                <a:gd name="T42" fmla="*/ 95 w 499"/>
                <a:gd name="T43" fmla="*/ 72 h 215"/>
                <a:gd name="T44" fmla="*/ 108 w 499"/>
                <a:gd name="T45" fmla="*/ 70 h 215"/>
                <a:gd name="T46" fmla="*/ 119 w 499"/>
                <a:gd name="T47" fmla="*/ 67 h 215"/>
                <a:gd name="T48" fmla="*/ 124 w 499"/>
                <a:gd name="T49" fmla="*/ 66 h 215"/>
                <a:gd name="T50" fmla="*/ 128 w 499"/>
                <a:gd name="T51" fmla="*/ 64 h 215"/>
                <a:gd name="T52" fmla="*/ 132 w 499"/>
                <a:gd name="T53" fmla="*/ 62 h 215"/>
                <a:gd name="T54" fmla="*/ 136 w 499"/>
                <a:gd name="T55" fmla="*/ 60 h 215"/>
                <a:gd name="T56" fmla="*/ 142 w 499"/>
                <a:gd name="T57" fmla="*/ 54 h 215"/>
                <a:gd name="T58" fmla="*/ 148 w 499"/>
                <a:gd name="T59" fmla="*/ 47 h 215"/>
                <a:gd name="T60" fmla="*/ 153 w 499"/>
                <a:gd name="T61" fmla="*/ 39 h 215"/>
                <a:gd name="T62" fmla="*/ 157 w 499"/>
                <a:gd name="T63" fmla="*/ 31 h 215"/>
                <a:gd name="T64" fmla="*/ 161 w 499"/>
                <a:gd name="T65" fmla="*/ 23 h 215"/>
                <a:gd name="T66" fmla="*/ 164 w 499"/>
                <a:gd name="T67" fmla="*/ 17 h 215"/>
                <a:gd name="T68" fmla="*/ 166 w 499"/>
                <a:gd name="T69" fmla="*/ 12 h 215"/>
                <a:gd name="T70" fmla="*/ 0 w 499"/>
                <a:gd name="T71" fmla="*/ 0 h 215"/>
                <a:gd name="T72" fmla="*/ 0 w 499"/>
                <a:gd name="T73" fmla="*/ 0 h 21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99" h="215">
                  <a:moveTo>
                    <a:pt x="0" y="0"/>
                  </a:moveTo>
                  <a:lnTo>
                    <a:pt x="4" y="19"/>
                  </a:lnTo>
                  <a:lnTo>
                    <a:pt x="8" y="41"/>
                  </a:lnTo>
                  <a:lnTo>
                    <a:pt x="18" y="69"/>
                  </a:lnTo>
                  <a:lnTo>
                    <a:pt x="25" y="84"/>
                  </a:lnTo>
                  <a:lnTo>
                    <a:pt x="33" y="99"/>
                  </a:lnTo>
                  <a:lnTo>
                    <a:pt x="41" y="114"/>
                  </a:lnTo>
                  <a:lnTo>
                    <a:pt x="54" y="130"/>
                  </a:lnTo>
                  <a:lnTo>
                    <a:pt x="66" y="143"/>
                  </a:lnTo>
                  <a:lnTo>
                    <a:pt x="81" y="157"/>
                  </a:lnTo>
                  <a:lnTo>
                    <a:pt x="90" y="164"/>
                  </a:lnTo>
                  <a:lnTo>
                    <a:pt x="99" y="169"/>
                  </a:lnTo>
                  <a:lnTo>
                    <a:pt x="108" y="176"/>
                  </a:lnTo>
                  <a:lnTo>
                    <a:pt x="119" y="182"/>
                  </a:lnTo>
                  <a:lnTo>
                    <a:pt x="128" y="187"/>
                  </a:lnTo>
                  <a:lnTo>
                    <a:pt x="139" y="191"/>
                  </a:lnTo>
                  <a:lnTo>
                    <a:pt x="149" y="196"/>
                  </a:lnTo>
                  <a:lnTo>
                    <a:pt x="160" y="200"/>
                  </a:lnTo>
                  <a:lnTo>
                    <a:pt x="182" y="207"/>
                  </a:lnTo>
                  <a:lnTo>
                    <a:pt x="203" y="211"/>
                  </a:lnTo>
                  <a:lnTo>
                    <a:pt x="245" y="215"/>
                  </a:lnTo>
                  <a:lnTo>
                    <a:pt x="285" y="215"/>
                  </a:lnTo>
                  <a:lnTo>
                    <a:pt x="324" y="209"/>
                  </a:lnTo>
                  <a:lnTo>
                    <a:pt x="357" y="201"/>
                  </a:lnTo>
                  <a:lnTo>
                    <a:pt x="372" y="197"/>
                  </a:lnTo>
                  <a:lnTo>
                    <a:pt x="386" y="191"/>
                  </a:lnTo>
                  <a:lnTo>
                    <a:pt x="397" y="185"/>
                  </a:lnTo>
                  <a:lnTo>
                    <a:pt x="408" y="178"/>
                  </a:lnTo>
                  <a:lnTo>
                    <a:pt x="426" y="161"/>
                  </a:lnTo>
                  <a:lnTo>
                    <a:pt x="444" y="141"/>
                  </a:lnTo>
                  <a:lnTo>
                    <a:pt x="459" y="117"/>
                  </a:lnTo>
                  <a:lnTo>
                    <a:pt x="471" y="92"/>
                  </a:lnTo>
                  <a:lnTo>
                    <a:pt x="484" y="70"/>
                  </a:lnTo>
                  <a:lnTo>
                    <a:pt x="492" y="52"/>
                  </a:lnTo>
                  <a:lnTo>
                    <a:pt x="49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Freeform 26"/>
            <p:cNvSpPr>
              <a:spLocks/>
            </p:cNvSpPr>
            <p:nvPr/>
          </p:nvSpPr>
          <p:spPr bwMode="auto">
            <a:xfrm>
              <a:off x="2695" y="2673"/>
              <a:ext cx="730" cy="192"/>
            </a:xfrm>
            <a:custGeom>
              <a:avLst/>
              <a:gdLst>
                <a:gd name="T0" fmla="*/ 14 w 2189"/>
                <a:gd name="T1" fmla="*/ 89 h 575"/>
                <a:gd name="T2" fmla="*/ 19 w 2189"/>
                <a:gd name="T3" fmla="*/ 84 h 575"/>
                <a:gd name="T4" fmla="*/ 24 w 2189"/>
                <a:gd name="T5" fmla="*/ 82 h 575"/>
                <a:gd name="T6" fmla="*/ 32 w 2189"/>
                <a:gd name="T7" fmla="*/ 79 h 575"/>
                <a:gd name="T8" fmla="*/ 45 w 2189"/>
                <a:gd name="T9" fmla="*/ 80 h 575"/>
                <a:gd name="T10" fmla="*/ 55 w 2189"/>
                <a:gd name="T11" fmla="*/ 84 h 575"/>
                <a:gd name="T12" fmla="*/ 69 w 2189"/>
                <a:gd name="T13" fmla="*/ 95 h 575"/>
                <a:gd name="T14" fmla="*/ 77 w 2189"/>
                <a:gd name="T15" fmla="*/ 112 h 575"/>
                <a:gd name="T16" fmla="*/ 81 w 2189"/>
                <a:gd name="T17" fmla="*/ 146 h 575"/>
                <a:gd name="T18" fmla="*/ 90 w 2189"/>
                <a:gd name="T19" fmla="*/ 136 h 575"/>
                <a:gd name="T20" fmla="*/ 95 w 2189"/>
                <a:gd name="T21" fmla="*/ 114 h 575"/>
                <a:gd name="T22" fmla="*/ 91 w 2189"/>
                <a:gd name="T23" fmla="*/ 103 h 575"/>
                <a:gd name="T24" fmla="*/ 86 w 2189"/>
                <a:gd name="T25" fmla="*/ 93 h 575"/>
                <a:gd name="T26" fmla="*/ 80 w 2189"/>
                <a:gd name="T27" fmla="*/ 84 h 575"/>
                <a:gd name="T28" fmla="*/ 70 w 2189"/>
                <a:gd name="T29" fmla="*/ 76 h 575"/>
                <a:gd name="T30" fmla="*/ 61 w 2189"/>
                <a:gd name="T31" fmla="*/ 73 h 575"/>
                <a:gd name="T32" fmla="*/ 49 w 2189"/>
                <a:gd name="T33" fmla="*/ 68 h 575"/>
                <a:gd name="T34" fmla="*/ 50 w 2189"/>
                <a:gd name="T35" fmla="*/ 67 h 575"/>
                <a:gd name="T36" fmla="*/ 74 w 2189"/>
                <a:gd name="T37" fmla="*/ 64 h 575"/>
                <a:gd name="T38" fmla="*/ 96 w 2189"/>
                <a:gd name="T39" fmla="*/ 69 h 575"/>
                <a:gd name="T40" fmla="*/ 106 w 2189"/>
                <a:gd name="T41" fmla="*/ 75 h 575"/>
                <a:gd name="T42" fmla="*/ 115 w 2189"/>
                <a:gd name="T43" fmla="*/ 83 h 575"/>
                <a:gd name="T44" fmla="*/ 119 w 2189"/>
                <a:gd name="T45" fmla="*/ 80 h 575"/>
                <a:gd name="T46" fmla="*/ 126 w 2189"/>
                <a:gd name="T47" fmla="*/ 76 h 575"/>
                <a:gd name="T48" fmla="*/ 133 w 2189"/>
                <a:gd name="T49" fmla="*/ 72 h 575"/>
                <a:gd name="T50" fmla="*/ 139 w 2189"/>
                <a:gd name="T51" fmla="*/ 68 h 575"/>
                <a:gd name="T52" fmla="*/ 146 w 2189"/>
                <a:gd name="T53" fmla="*/ 66 h 575"/>
                <a:gd name="T54" fmla="*/ 153 w 2189"/>
                <a:gd name="T55" fmla="*/ 63 h 575"/>
                <a:gd name="T56" fmla="*/ 164 w 2189"/>
                <a:gd name="T57" fmla="*/ 59 h 575"/>
                <a:gd name="T58" fmla="*/ 182 w 2189"/>
                <a:gd name="T59" fmla="*/ 56 h 575"/>
                <a:gd name="T60" fmla="*/ 210 w 2189"/>
                <a:gd name="T61" fmla="*/ 54 h 575"/>
                <a:gd name="T62" fmla="*/ 277 w 2189"/>
                <a:gd name="T63" fmla="*/ 62 h 575"/>
                <a:gd name="T64" fmla="*/ 289 w 2189"/>
                <a:gd name="T65" fmla="*/ 66 h 575"/>
                <a:gd name="T66" fmla="*/ 295 w 2189"/>
                <a:gd name="T67" fmla="*/ 69 h 575"/>
                <a:gd name="T68" fmla="*/ 301 w 2189"/>
                <a:gd name="T69" fmla="*/ 73 h 575"/>
                <a:gd name="T70" fmla="*/ 309 w 2189"/>
                <a:gd name="T71" fmla="*/ 77 h 575"/>
                <a:gd name="T72" fmla="*/ 318 w 2189"/>
                <a:gd name="T73" fmla="*/ 82 h 575"/>
                <a:gd name="T74" fmla="*/ 324 w 2189"/>
                <a:gd name="T75" fmla="*/ 87 h 575"/>
                <a:gd name="T76" fmla="*/ 335 w 2189"/>
                <a:gd name="T77" fmla="*/ 95 h 575"/>
                <a:gd name="T78" fmla="*/ 353 w 2189"/>
                <a:gd name="T79" fmla="*/ 112 h 575"/>
                <a:gd name="T80" fmla="*/ 362 w 2189"/>
                <a:gd name="T81" fmla="*/ 121 h 575"/>
                <a:gd name="T82" fmla="*/ 370 w 2189"/>
                <a:gd name="T83" fmla="*/ 130 h 575"/>
                <a:gd name="T84" fmla="*/ 378 w 2189"/>
                <a:gd name="T85" fmla="*/ 140 h 575"/>
                <a:gd name="T86" fmla="*/ 385 w 2189"/>
                <a:gd name="T87" fmla="*/ 149 h 575"/>
                <a:gd name="T88" fmla="*/ 392 w 2189"/>
                <a:gd name="T89" fmla="*/ 158 h 575"/>
                <a:gd name="T90" fmla="*/ 404 w 2189"/>
                <a:gd name="T91" fmla="*/ 173 h 575"/>
                <a:gd name="T92" fmla="*/ 412 w 2189"/>
                <a:gd name="T93" fmla="*/ 185 h 575"/>
                <a:gd name="T94" fmla="*/ 418 w 2189"/>
                <a:gd name="T95" fmla="*/ 192 h 575"/>
                <a:gd name="T96" fmla="*/ 610 w 2189"/>
                <a:gd name="T97" fmla="*/ 168 h 575"/>
                <a:gd name="T98" fmla="*/ 607 w 2189"/>
                <a:gd name="T99" fmla="*/ 128 h 575"/>
                <a:gd name="T100" fmla="*/ 613 w 2189"/>
                <a:gd name="T101" fmla="*/ 105 h 575"/>
                <a:gd name="T102" fmla="*/ 617 w 2189"/>
                <a:gd name="T103" fmla="*/ 97 h 575"/>
                <a:gd name="T104" fmla="*/ 622 w 2189"/>
                <a:gd name="T105" fmla="*/ 89 h 575"/>
                <a:gd name="T106" fmla="*/ 635 w 2189"/>
                <a:gd name="T107" fmla="*/ 74 h 575"/>
                <a:gd name="T108" fmla="*/ 645 w 2189"/>
                <a:gd name="T109" fmla="*/ 63 h 575"/>
                <a:gd name="T110" fmla="*/ 656 w 2189"/>
                <a:gd name="T111" fmla="*/ 51 h 575"/>
                <a:gd name="T112" fmla="*/ 667 w 2189"/>
                <a:gd name="T113" fmla="*/ 41 h 575"/>
                <a:gd name="T114" fmla="*/ 672 w 2189"/>
                <a:gd name="T115" fmla="*/ 39 h 575"/>
                <a:gd name="T116" fmla="*/ 688 w 2189"/>
                <a:gd name="T117" fmla="*/ 35 h 575"/>
                <a:gd name="T118" fmla="*/ 719 w 2189"/>
                <a:gd name="T119" fmla="*/ 33 h 575"/>
                <a:gd name="T120" fmla="*/ 696 w 2189"/>
                <a:gd name="T121" fmla="*/ 0 h 575"/>
                <a:gd name="T122" fmla="*/ 0 w 2189"/>
                <a:gd name="T123" fmla="*/ 31 h 575"/>
                <a:gd name="T124" fmla="*/ 11 w 2189"/>
                <a:gd name="T125" fmla="*/ 91 h 57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189" h="575">
                  <a:moveTo>
                    <a:pt x="33" y="273"/>
                  </a:moveTo>
                  <a:lnTo>
                    <a:pt x="42" y="266"/>
                  </a:lnTo>
                  <a:lnTo>
                    <a:pt x="51" y="258"/>
                  </a:lnTo>
                  <a:lnTo>
                    <a:pt x="57" y="252"/>
                  </a:lnTo>
                  <a:lnTo>
                    <a:pt x="64" y="249"/>
                  </a:lnTo>
                  <a:lnTo>
                    <a:pt x="71" y="245"/>
                  </a:lnTo>
                  <a:lnTo>
                    <a:pt x="79" y="242"/>
                  </a:lnTo>
                  <a:lnTo>
                    <a:pt x="95" y="237"/>
                  </a:lnTo>
                  <a:lnTo>
                    <a:pt x="115" y="235"/>
                  </a:lnTo>
                  <a:lnTo>
                    <a:pt x="135" y="240"/>
                  </a:lnTo>
                  <a:lnTo>
                    <a:pt x="155" y="248"/>
                  </a:lnTo>
                  <a:lnTo>
                    <a:pt x="166" y="253"/>
                  </a:lnTo>
                  <a:lnTo>
                    <a:pt x="174" y="259"/>
                  </a:lnTo>
                  <a:lnTo>
                    <a:pt x="206" y="284"/>
                  </a:lnTo>
                  <a:lnTo>
                    <a:pt x="225" y="311"/>
                  </a:lnTo>
                  <a:lnTo>
                    <a:pt x="232" y="335"/>
                  </a:lnTo>
                  <a:lnTo>
                    <a:pt x="237" y="396"/>
                  </a:lnTo>
                  <a:lnTo>
                    <a:pt x="244" y="438"/>
                  </a:lnTo>
                  <a:lnTo>
                    <a:pt x="251" y="430"/>
                  </a:lnTo>
                  <a:lnTo>
                    <a:pt x="269" y="406"/>
                  </a:lnTo>
                  <a:lnTo>
                    <a:pt x="281" y="374"/>
                  </a:lnTo>
                  <a:lnTo>
                    <a:pt x="284" y="341"/>
                  </a:lnTo>
                  <a:lnTo>
                    <a:pt x="280" y="324"/>
                  </a:lnTo>
                  <a:lnTo>
                    <a:pt x="273" y="307"/>
                  </a:lnTo>
                  <a:lnTo>
                    <a:pt x="266" y="292"/>
                  </a:lnTo>
                  <a:lnTo>
                    <a:pt x="257" y="278"/>
                  </a:lnTo>
                  <a:lnTo>
                    <a:pt x="248" y="264"/>
                  </a:lnTo>
                  <a:lnTo>
                    <a:pt x="239" y="252"/>
                  </a:lnTo>
                  <a:lnTo>
                    <a:pt x="221" y="235"/>
                  </a:lnTo>
                  <a:lnTo>
                    <a:pt x="210" y="229"/>
                  </a:lnTo>
                  <a:lnTo>
                    <a:pt x="197" y="223"/>
                  </a:lnTo>
                  <a:lnTo>
                    <a:pt x="184" y="218"/>
                  </a:lnTo>
                  <a:lnTo>
                    <a:pt x="170" y="212"/>
                  </a:lnTo>
                  <a:lnTo>
                    <a:pt x="146" y="205"/>
                  </a:lnTo>
                  <a:lnTo>
                    <a:pt x="137" y="204"/>
                  </a:lnTo>
                  <a:lnTo>
                    <a:pt x="149" y="200"/>
                  </a:lnTo>
                  <a:lnTo>
                    <a:pt x="179" y="194"/>
                  </a:lnTo>
                  <a:lnTo>
                    <a:pt x="221" y="193"/>
                  </a:lnTo>
                  <a:lnTo>
                    <a:pt x="266" y="200"/>
                  </a:lnTo>
                  <a:lnTo>
                    <a:pt x="287" y="208"/>
                  </a:lnTo>
                  <a:lnTo>
                    <a:pt x="304" y="216"/>
                  </a:lnTo>
                  <a:lnTo>
                    <a:pt x="317" y="224"/>
                  </a:lnTo>
                  <a:lnTo>
                    <a:pt x="328" y="231"/>
                  </a:lnTo>
                  <a:lnTo>
                    <a:pt x="345" y="249"/>
                  </a:lnTo>
                  <a:lnTo>
                    <a:pt x="350" y="245"/>
                  </a:lnTo>
                  <a:lnTo>
                    <a:pt x="357" y="241"/>
                  </a:lnTo>
                  <a:lnTo>
                    <a:pt x="367" y="234"/>
                  </a:lnTo>
                  <a:lnTo>
                    <a:pt x="378" y="227"/>
                  </a:lnTo>
                  <a:lnTo>
                    <a:pt x="393" y="219"/>
                  </a:lnTo>
                  <a:lnTo>
                    <a:pt x="400" y="215"/>
                  </a:lnTo>
                  <a:lnTo>
                    <a:pt x="410" y="211"/>
                  </a:lnTo>
                  <a:lnTo>
                    <a:pt x="418" y="205"/>
                  </a:lnTo>
                  <a:lnTo>
                    <a:pt x="428" y="202"/>
                  </a:lnTo>
                  <a:lnTo>
                    <a:pt x="437" y="197"/>
                  </a:lnTo>
                  <a:lnTo>
                    <a:pt x="447" y="193"/>
                  </a:lnTo>
                  <a:lnTo>
                    <a:pt x="458" y="190"/>
                  </a:lnTo>
                  <a:lnTo>
                    <a:pt x="470" y="185"/>
                  </a:lnTo>
                  <a:lnTo>
                    <a:pt x="492" y="178"/>
                  </a:lnTo>
                  <a:lnTo>
                    <a:pt x="518" y="172"/>
                  </a:lnTo>
                  <a:lnTo>
                    <a:pt x="545" y="167"/>
                  </a:lnTo>
                  <a:lnTo>
                    <a:pt x="572" y="164"/>
                  </a:lnTo>
                  <a:lnTo>
                    <a:pt x="630" y="163"/>
                  </a:lnTo>
                  <a:lnTo>
                    <a:pt x="800" y="175"/>
                  </a:lnTo>
                  <a:lnTo>
                    <a:pt x="831" y="185"/>
                  </a:lnTo>
                  <a:lnTo>
                    <a:pt x="848" y="190"/>
                  </a:lnTo>
                  <a:lnTo>
                    <a:pt x="866" y="198"/>
                  </a:lnTo>
                  <a:lnTo>
                    <a:pt x="875" y="202"/>
                  </a:lnTo>
                  <a:lnTo>
                    <a:pt x="884" y="208"/>
                  </a:lnTo>
                  <a:lnTo>
                    <a:pt x="895" y="212"/>
                  </a:lnTo>
                  <a:lnTo>
                    <a:pt x="904" y="219"/>
                  </a:lnTo>
                  <a:lnTo>
                    <a:pt x="917" y="224"/>
                  </a:lnTo>
                  <a:lnTo>
                    <a:pt x="926" y="231"/>
                  </a:lnTo>
                  <a:lnTo>
                    <a:pt x="940" y="238"/>
                  </a:lnTo>
                  <a:lnTo>
                    <a:pt x="953" y="246"/>
                  </a:lnTo>
                  <a:lnTo>
                    <a:pt x="966" y="256"/>
                  </a:lnTo>
                  <a:lnTo>
                    <a:pt x="973" y="260"/>
                  </a:lnTo>
                  <a:lnTo>
                    <a:pt x="980" y="266"/>
                  </a:lnTo>
                  <a:lnTo>
                    <a:pt x="1006" y="286"/>
                  </a:lnTo>
                  <a:lnTo>
                    <a:pt x="1032" y="311"/>
                  </a:lnTo>
                  <a:lnTo>
                    <a:pt x="1059" y="335"/>
                  </a:lnTo>
                  <a:lnTo>
                    <a:pt x="1072" y="350"/>
                  </a:lnTo>
                  <a:lnTo>
                    <a:pt x="1085" y="363"/>
                  </a:lnTo>
                  <a:lnTo>
                    <a:pt x="1097" y="376"/>
                  </a:lnTo>
                  <a:lnTo>
                    <a:pt x="1110" y="390"/>
                  </a:lnTo>
                  <a:lnTo>
                    <a:pt x="1122" y="403"/>
                  </a:lnTo>
                  <a:lnTo>
                    <a:pt x="1133" y="419"/>
                  </a:lnTo>
                  <a:lnTo>
                    <a:pt x="1144" y="432"/>
                  </a:lnTo>
                  <a:lnTo>
                    <a:pt x="1155" y="445"/>
                  </a:lnTo>
                  <a:lnTo>
                    <a:pt x="1166" y="458"/>
                  </a:lnTo>
                  <a:lnTo>
                    <a:pt x="1176" y="472"/>
                  </a:lnTo>
                  <a:lnTo>
                    <a:pt x="1195" y="496"/>
                  </a:lnTo>
                  <a:lnTo>
                    <a:pt x="1212" y="518"/>
                  </a:lnTo>
                  <a:lnTo>
                    <a:pt x="1225" y="538"/>
                  </a:lnTo>
                  <a:lnTo>
                    <a:pt x="1236" y="553"/>
                  </a:lnTo>
                  <a:lnTo>
                    <a:pt x="1246" y="566"/>
                  </a:lnTo>
                  <a:lnTo>
                    <a:pt x="1253" y="575"/>
                  </a:lnTo>
                  <a:lnTo>
                    <a:pt x="1839" y="533"/>
                  </a:lnTo>
                  <a:lnTo>
                    <a:pt x="1830" y="502"/>
                  </a:lnTo>
                  <a:lnTo>
                    <a:pt x="1818" y="431"/>
                  </a:lnTo>
                  <a:lnTo>
                    <a:pt x="1819" y="384"/>
                  </a:lnTo>
                  <a:lnTo>
                    <a:pt x="1829" y="336"/>
                  </a:lnTo>
                  <a:lnTo>
                    <a:pt x="1837" y="313"/>
                  </a:lnTo>
                  <a:lnTo>
                    <a:pt x="1843" y="300"/>
                  </a:lnTo>
                  <a:lnTo>
                    <a:pt x="1850" y="289"/>
                  </a:lnTo>
                  <a:lnTo>
                    <a:pt x="1857" y="277"/>
                  </a:lnTo>
                  <a:lnTo>
                    <a:pt x="1865" y="266"/>
                  </a:lnTo>
                  <a:lnTo>
                    <a:pt x="1884" y="244"/>
                  </a:lnTo>
                  <a:lnTo>
                    <a:pt x="1903" y="222"/>
                  </a:lnTo>
                  <a:lnTo>
                    <a:pt x="1920" y="205"/>
                  </a:lnTo>
                  <a:lnTo>
                    <a:pt x="1935" y="189"/>
                  </a:lnTo>
                  <a:lnTo>
                    <a:pt x="1947" y="175"/>
                  </a:lnTo>
                  <a:lnTo>
                    <a:pt x="1968" y="152"/>
                  </a:lnTo>
                  <a:lnTo>
                    <a:pt x="1986" y="135"/>
                  </a:lnTo>
                  <a:lnTo>
                    <a:pt x="2000" y="124"/>
                  </a:lnTo>
                  <a:lnTo>
                    <a:pt x="2008" y="120"/>
                  </a:lnTo>
                  <a:lnTo>
                    <a:pt x="2016" y="116"/>
                  </a:lnTo>
                  <a:lnTo>
                    <a:pt x="2036" y="110"/>
                  </a:lnTo>
                  <a:lnTo>
                    <a:pt x="2062" y="106"/>
                  </a:lnTo>
                  <a:lnTo>
                    <a:pt x="2116" y="102"/>
                  </a:lnTo>
                  <a:lnTo>
                    <a:pt x="2156" y="99"/>
                  </a:lnTo>
                  <a:lnTo>
                    <a:pt x="2189" y="99"/>
                  </a:lnTo>
                  <a:lnTo>
                    <a:pt x="2088" y="0"/>
                  </a:lnTo>
                  <a:lnTo>
                    <a:pt x="1232" y="17"/>
                  </a:lnTo>
                  <a:lnTo>
                    <a:pt x="0" y="94"/>
                  </a:lnTo>
                  <a:lnTo>
                    <a:pt x="33" y="273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Freeform 27"/>
            <p:cNvSpPr>
              <a:spLocks/>
            </p:cNvSpPr>
            <p:nvPr/>
          </p:nvSpPr>
          <p:spPr bwMode="auto">
            <a:xfrm>
              <a:off x="2503" y="2744"/>
              <a:ext cx="80" cy="85"/>
            </a:xfrm>
            <a:custGeom>
              <a:avLst/>
              <a:gdLst>
                <a:gd name="T0" fmla="*/ 14 w 240"/>
                <a:gd name="T1" fmla="*/ 79 h 255"/>
                <a:gd name="T2" fmla="*/ 12 w 240"/>
                <a:gd name="T3" fmla="*/ 76 h 255"/>
                <a:gd name="T4" fmla="*/ 7 w 240"/>
                <a:gd name="T5" fmla="*/ 68 h 255"/>
                <a:gd name="T6" fmla="*/ 2 w 240"/>
                <a:gd name="T7" fmla="*/ 56 h 255"/>
                <a:gd name="T8" fmla="*/ 0 w 240"/>
                <a:gd name="T9" fmla="*/ 40 h 255"/>
                <a:gd name="T10" fmla="*/ 1 w 240"/>
                <a:gd name="T11" fmla="*/ 32 h 255"/>
                <a:gd name="T12" fmla="*/ 4 w 240"/>
                <a:gd name="T13" fmla="*/ 24 h 255"/>
                <a:gd name="T14" fmla="*/ 7 w 240"/>
                <a:gd name="T15" fmla="*/ 21 h 255"/>
                <a:gd name="T16" fmla="*/ 8 w 240"/>
                <a:gd name="T17" fmla="*/ 17 h 255"/>
                <a:gd name="T18" fmla="*/ 13 w 240"/>
                <a:gd name="T19" fmla="*/ 11 h 255"/>
                <a:gd name="T20" fmla="*/ 20 w 240"/>
                <a:gd name="T21" fmla="*/ 6 h 255"/>
                <a:gd name="T22" fmla="*/ 24 w 240"/>
                <a:gd name="T23" fmla="*/ 4 h 255"/>
                <a:gd name="T24" fmla="*/ 27 w 240"/>
                <a:gd name="T25" fmla="*/ 3 h 255"/>
                <a:gd name="T26" fmla="*/ 31 w 240"/>
                <a:gd name="T27" fmla="*/ 1 h 255"/>
                <a:gd name="T28" fmla="*/ 35 w 240"/>
                <a:gd name="T29" fmla="*/ 0 h 255"/>
                <a:gd name="T30" fmla="*/ 43 w 240"/>
                <a:gd name="T31" fmla="*/ 0 h 255"/>
                <a:gd name="T32" fmla="*/ 58 w 240"/>
                <a:gd name="T33" fmla="*/ 3 h 255"/>
                <a:gd name="T34" fmla="*/ 64 w 240"/>
                <a:gd name="T35" fmla="*/ 6 h 255"/>
                <a:gd name="T36" fmla="*/ 67 w 240"/>
                <a:gd name="T37" fmla="*/ 8 h 255"/>
                <a:gd name="T38" fmla="*/ 69 w 240"/>
                <a:gd name="T39" fmla="*/ 10 h 255"/>
                <a:gd name="T40" fmla="*/ 77 w 240"/>
                <a:gd name="T41" fmla="*/ 18 h 255"/>
                <a:gd name="T42" fmla="*/ 80 w 240"/>
                <a:gd name="T43" fmla="*/ 26 h 255"/>
                <a:gd name="T44" fmla="*/ 80 w 240"/>
                <a:gd name="T45" fmla="*/ 50 h 255"/>
                <a:gd name="T46" fmla="*/ 80 w 240"/>
                <a:gd name="T47" fmla="*/ 66 h 255"/>
                <a:gd name="T48" fmla="*/ 77 w 240"/>
                <a:gd name="T49" fmla="*/ 69 h 255"/>
                <a:gd name="T50" fmla="*/ 69 w 240"/>
                <a:gd name="T51" fmla="*/ 75 h 255"/>
                <a:gd name="T52" fmla="*/ 66 w 240"/>
                <a:gd name="T53" fmla="*/ 77 h 255"/>
                <a:gd name="T54" fmla="*/ 64 w 240"/>
                <a:gd name="T55" fmla="*/ 78 h 255"/>
                <a:gd name="T56" fmla="*/ 61 w 240"/>
                <a:gd name="T57" fmla="*/ 80 h 255"/>
                <a:gd name="T58" fmla="*/ 58 w 240"/>
                <a:gd name="T59" fmla="*/ 82 h 255"/>
                <a:gd name="T60" fmla="*/ 54 w 240"/>
                <a:gd name="T61" fmla="*/ 84 h 255"/>
                <a:gd name="T62" fmla="*/ 50 w 240"/>
                <a:gd name="T63" fmla="*/ 85 h 255"/>
                <a:gd name="T64" fmla="*/ 34 w 240"/>
                <a:gd name="T65" fmla="*/ 84 h 255"/>
                <a:gd name="T66" fmla="*/ 26 w 240"/>
                <a:gd name="T67" fmla="*/ 83 h 255"/>
                <a:gd name="T68" fmla="*/ 27 w 240"/>
                <a:gd name="T69" fmla="*/ 75 h 255"/>
                <a:gd name="T70" fmla="*/ 55 w 240"/>
                <a:gd name="T71" fmla="*/ 55 h 255"/>
                <a:gd name="T72" fmla="*/ 58 w 240"/>
                <a:gd name="T73" fmla="*/ 41 h 255"/>
                <a:gd name="T74" fmla="*/ 58 w 240"/>
                <a:gd name="T75" fmla="*/ 28 h 255"/>
                <a:gd name="T76" fmla="*/ 56 w 240"/>
                <a:gd name="T77" fmla="*/ 23 h 255"/>
                <a:gd name="T78" fmla="*/ 53 w 240"/>
                <a:gd name="T79" fmla="*/ 19 h 255"/>
                <a:gd name="T80" fmla="*/ 51 w 240"/>
                <a:gd name="T81" fmla="*/ 18 h 255"/>
                <a:gd name="T82" fmla="*/ 49 w 240"/>
                <a:gd name="T83" fmla="*/ 17 h 255"/>
                <a:gd name="T84" fmla="*/ 44 w 240"/>
                <a:gd name="T85" fmla="*/ 15 h 255"/>
                <a:gd name="T86" fmla="*/ 34 w 240"/>
                <a:gd name="T87" fmla="*/ 14 h 255"/>
                <a:gd name="T88" fmla="*/ 25 w 240"/>
                <a:gd name="T89" fmla="*/ 16 h 255"/>
                <a:gd name="T90" fmla="*/ 18 w 240"/>
                <a:gd name="T91" fmla="*/ 21 h 255"/>
                <a:gd name="T92" fmla="*/ 12 w 240"/>
                <a:gd name="T93" fmla="*/ 28 h 255"/>
                <a:gd name="T94" fmla="*/ 11 w 240"/>
                <a:gd name="T95" fmla="*/ 39 h 255"/>
                <a:gd name="T96" fmla="*/ 12 w 240"/>
                <a:gd name="T97" fmla="*/ 45 h 255"/>
                <a:gd name="T98" fmla="*/ 14 w 240"/>
                <a:gd name="T99" fmla="*/ 51 h 255"/>
                <a:gd name="T100" fmla="*/ 16 w 240"/>
                <a:gd name="T101" fmla="*/ 56 h 255"/>
                <a:gd name="T102" fmla="*/ 18 w 240"/>
                <a:gd name="T103" fmla="*/ 61 h 255"/>
                <a:gd name="T104" fmla="*/ 20 w 240"/>
                <a:gd name="T105" fmla="*/ 64 h 255"/>
                <a:gd name="T106" fmla="*/ 14 w 240"/>
                <a:gd name="T107" fmla="*/ 79 h 255"/>
                <a:gd name="T108" fmla="*/ 14 w 240"/>
                <a:gd name="T109" fmla="*/ 79 h 25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40" h="255">
                  <a:moveTo>
                    <a:pt x="43" y="237"/>
                  </a:moveTo>
                  <a:lnTo>
                    <a:pt x="36" y="229"/>
                  </a:lnTo>
                  <a:lnTo>
                    <a:pt x="21" y="204"/>
                  </a:lnTo>
                  <a:lnTo>
                    <a:pt x="7" y="168"/>
                  </a:lnTo>
                  <a:lnTo>
                    <a:pt x="0" y="121"/>
                  </a:lnTo>
                  <a:lnTo>
                    <a:pt x="4" y="96"/>
                  </a:lnTo>
                  <a:lnTo>
                    <a:pt x="13" y="73"/>
                  </a:lnTo>
                  <a:lnTo>
                    <a:pt x="20" y="62"/>
                  </a:lnTo>
                  <a:lnTo>
                    <a:pt x="25" y="52"/>
                  </a:lnTo>
                  <a:lnTo>
                    <a:pt x="40" y="33"/>
                  </a:lnTo>
                  <a:lnTo>
                    <a:pt x="61" y="18"/>
                  </a:lnTo>
                  <a:lnTo>
                    <a:pt x="71" y="12"/>
                  </a:lnTo>
                  <a:lnTo>
                    <a:pt x="82" y="8"/>
                  </a:lnTo>
                  <a:lnTo>
                    <a:pt x="93" y="3"/>
                  </a:lnTo>
                  <a:lnTo>
                    <a:pt x="105" y="0"/>
                  </a:lnTo>
                  <a:lnTo>
                    <a:pt x="129" y="0"/>
                  </a:lnTo>
                  <a:lnTo>
                    <a:pt x="175" y="8"/>
                  </a:lnTo>
                  <a:lnTo>
                    <a:pt x="193" y="18"/>
                  </a:lnTo>
                  <a:lnTo>
                    <a:pt x="202" y="23"/>
                  </a:lnTo>
                  <a:lnTo>
                    <a:pt x="208" y="29"/>
                  </a:lnTo>
                  <a:lnTo>
                    <a:pt x="230" y="54"/>
                  </a:lnTo>
                  <a:lnTo>
                    <a:pt x="239" y="77"/>
                  </a:lnTo>
                  <a:lnTo>
                    <a:pt x="240" y="149"/>
                  </a:lnTo>
                  <a:lnTo>
                    <a:pt x="239" y="198"/>
                  </a:lnTo>
                  <a:lnTo>
                    <a:pt x="230" y="207"/>
                  </a:lnTo>
                  <a:lnTo>
                    <a:pt x="206" y="224"/>
                  </a:lnTo>
                  <a:lnTo>
                    <a:pt x="197" y="230"/>
                  </a:lnTo>
                  <a:lnTo>
                    <a:pt x="191" y="235"/>
                  </a:lnTo>
                  <a:lnTo>
                    <a:pt x="182" y="240"/>
                  </a:lnTo>
                  <a:lnTo>
                    <a:pt x="175" y="245"/>
                  </a:lnTo>
                  <a:lnTo>
                    <a:pt x="163" y="252"/>
                  </a:lnTo>
                  <a:lnTo>
                    <a:pt x="149" y="255"/>
                  </a:lnTo>
                  <a:lnTo>
                    <a:pt x="102" y="253"/>
                  </a:lnTo>
                  <a:lnTo>
                    <a:pt x="79" y="249"/>
                  </a:lnTo>
                  <a:lnTo>
                    <a:pt x="82" y="224"/>
                  </a:lnTo>
                  <a:lnTo>
                    <a:pt x="166" y="165"/>
                  </a:lnTo>
                  <a:lnTo>
                    <a:pt x="175" y="123"/>
                  </a:lnTo>
                  <a:lnTo>
                    <a:pt x="174" y="84"/>
                  </a:lnTo>
                  <a:lnTo>
                    <a:pt x="168" y="70"/>
                  </a:lnTo>
                  <a:lnTo>
                    <a:pt x="159" y="58"/>
                  </a:lnTo>
                  <a:lnTo>
                    <a:pt x="153" y="54"/>
                  </a:lnTo>
                  <a:lnTo>
                    <a:pt x="148" y="50"/>
                  </a:lnTo>
                  <a:lnTo>
                    <a:pt x="133" y="46"/>
                  </a:lnTo>
                  <a:lnTo>
                    <a:pt x="101" y="43"/>
                  </a:lnTo>
                  <a:lnTo>
                    <a:pt x="75" y="47"/>
                  </a:lnTo>
                  <a:lnTo>
                    <a:pt x="53" y="62"/>
                  </a:lnTo>
                  <a:lnTo>
                    <a:pt x="36" y="84"/>
                  </a:lnTo>
                  <a:lnTo>
                    <a:pt x="33" y="117"/>
                  </a:lnTo>
                  <a:lnTo>
                    <a:pt x="36" y="135"/>
                  </a:lnTo>
                  <a:lnTo>
                    <a:pt x="42" y="153"/>
                  </a:lnTo>
                  <a:lnTo>
                    <a:pt x="49" y="168"/>
                  </a:lnTo>
                  <a:lnTo>
                    <a:pt x="55" y="182"/>
                  </a:lnTo>
                  <a:lnTo>
                    <a:pt x="61" y="193"/>
                  </a:lnTo>
                  <a:lnTo>
                    <a:pt x="43" y="23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Freeform 28"/>
            <p:cNvSpPr>
              <a:spLocks/>
            </p:cNvSpPr>
            <p:nvPr/>
          </p:nvSpPr>
          <p:spPr bwMode="auto">
            <a:xfrm>
              <a:off x="2514" y="2804"/>
              <a:ext cx="28" cy="26"/>
            </a:xfrm>
            <a:custGeom>
              <a:avLst/>
              <a:gdLst>
                <a:gd name="T0" fmla="*/ 2 w 84"/>
                <a:gd name="T1" fmla="*/ 0 h 79"/>
                <a:gd name="T2" fmla="*/ 28 w 84"/>
                <a:gd name="T3" fmla="*/ 16 h 79"/>
                <a:gd name="T4" fmla="*/ 21 w 84"/>
                <a:gd name="T5" fmla="*/ 26 h 79"/>
                <a:gd name="T6" fmla="*/ 0 w 84"/>
                <a:gd name="T7" fmla="*/ 16 h 79"/>
                <a:gd name="T8" fmla="*/ 2 w 84"/>
                <a:gd name="T9" fmla="*/ 0 h 79"/>
                <a:gd name="T10" fmla="*/ 2 w 84"/>
                <a:gd name="T11" fmla="*/ 0 h 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4" h="79">
                  <a:moveTo>
                    <a:pt x="5" y="0"/>
                  </a:moveTo>
                  <a:lnTo>
                    <a:pt x="84" y="49"/>
                  </a:lnTo>
                  <a:lnTo>
                    <a:pt x="62" y="79"/>
                  </a:lnTo>
                  <a:lnTo>
                    <a:pt x="0" y="4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Freeform 29"/>
            <p:cNvSpPr>
              <a:spLocks/>
            </p:cNvSpPr>
            <p:nvPr/>
          </p:nvSpPr>
          <p:spPr bwMode="auto">
            <a:xfrm>
              <a:off x="2862" y="2546"/>
              <a:ext cx="247" cy="117"/>
            </a:xfrm>
            <a:custGeom>
              <a:avLst/>
              <a:gdLst>
                <a:gd name="T0" fmla="*/ 0 w 742"/>
                <a:gd name="T1" fmla="*/ 83 h 352"/>
                <a:gd name="T2" fmla="*/ 25 w 742"/>
                <a:gd name="T3" fmla="*/ 0 h 352"/>
                <a:gd name="T4" fmla="*/ 225 w 742"/>
                <a:gd name="T5" fmla="*/ 11 h 352"/>
                <a:gd name="T6" fmla="*/ 229 w 742"/>
                <a:gd name="T7" fmla="*/ 16 h 352"/>
                <a:gd name="T8" fmla="*/ 234 w 742"/>
                <a:gd name="T9" fmla="*/ 22 h 352"/>
                <a:gd name="T10" fmla="*/ 238 w 742"/>
                <a:gd name="T11" fmla="*/ 29 h 352"/>
                <a:gd name="T12" fmla="*/ 246 w 742"/>
                <a:gd name="T13" fmla="*/ 49 h 352"/>
                <a:gd name="T14" fmla="*/ 247 w 742"/>
                <a:gd name="T15" fmla="*/ 60 h 352"/>
                <a:gd name="T16" fmla="*/ 247 w 742"/>
                <a:gd name="T17" fmla="*/ 71 h 352"/>
                <a:gd name="T18" fmla="*/ 244 w 742"/>
                <a:gd name="T19" fmla="*/ 83 h 352"/>
                <a:gd name="T20" fmla="*/ 240 w 742"/>
                <a:gd name="T21" fmla="*/ 92 h 352"/>
                <a:gd name="T22" fmla="*/ 238 w 742"/>
                <a:gd name="T23" fmla="*/ 96 h 352"/>
                <a:gd name="T24" fmla="*/ 237 w 742"/>
                <a:gd name="T25" fmla="*/ 100 h 352"/>
                <a:gd name="T26" fmla="*/ 232 w 742"/>
                <a:gd name="T27" fmla="*/ 106 h 352"/>
                <a:gd name="T28" fmla="*/ 228 w 742"/>
                <a:gd name="T29" fmla="*/ 111 h 352"/>
                <a:gd name="T30" fmla="*/ 226 w 742"/>
                <a:gd name="T31" fmla="*/ 113 h 352"/>
                <a:gd name="T32" fmla="*/ 223 w 742"/>
                <a:gd name="T33" fmla="*/ 115 h 352"/>
                <a:gd name="T34" fmla="*/ 219 w 742"/>
                <a:gd name="T35" fmla="*/ 117 h 352"/>
                <a:gd name="T36" fmla="*/ 214 w 742"/>
                <a:gd name="T37" fmla="*/ 117 h 352"/>
                <a:gd name="T38" fmla="*/ 207 w 742"/>
                <a:gd name="T39" fmla="*/ 116 h 352"/>
                <a:gd name="T40" fmla="*/ 202 w 742"/>
                <a:gd name="T41" fmla="*/ 114 h 352"/>
                <a:gd name="T42" fmla="*/ 197 w 742"/>
                <a:gd name="T43" fmla="*/ 113 h 352"/>
                <a:gd name="T44" fmla="*/ 190 w 742"/>
                <a:gd name="T45" fmla="*/ 111 h 352"/>
                <a:gd name="T46" fmla="*/ 183 w 742"/>
                <a:gd name="T47" fmla="*/ 108 h 352"/>
                <a:gd name="T48" fmla="*/ 176 w 742"/>
                <a:gd name="T49" fmla="*/ 106 h 352"/>
                <a:gd name="T50" fmla="*/ 169 w 742"/>
                <a:gd name="T51" fmla="*/ 103 h 352"/>
                <a:gd name="T52" fmla="*/ 161 w 742"/>
                <a:gd name="T53" fmla="*/ 101 h 352"/>
                <a:gd name="T54" fmla="*/ 152 w 742"/>
                <a:gd name="T55" fmla="*/ 98 h 352"/>
                <a:gd name="T56" fmla="*/ 145 w 742"/>
                <a:gd name="T57" fmla="*/ 96 h 352"/>
                <a:gd name="T58" fmla="*/ 137 w 742"/>
                <a:gd name="T59" fmla="*/ 94 h 352"/>
                <a:gd name="T60" fmla="*/ 129 w 742"/>
                <a:gd name="T61" fmla="*/ 92 h 352"/>
                <a:gd name="T62" fmla="*/ 122 w 742"/>
                <a:gd name="T63" fmla="*/ 90 h 352"/>
                <a:gd name="T64" fmla="*/ 109 w 742"/>
                <a:gd name="T65" fmla="*/ 89 h 352"/>
                <a:gd name="T66" fmla="*/ 78 w 742"/>
                <a:gd name="T67" fmla="*/ 88 h 352"/>
                <a:gd name="T68" fmla="*/ 42 w 742"/>
                <a:gd name="T69" fmla="*/ 85 h 352"/>
                <a:gd name="T70" fmla="*/ 13 w 742"/>
                <a:gd name="T71" fmla="*/ 84 h 352"/>
                <a:gd name="T72" fmla="*/ 0 w 742"/>
                <a:gd name="T73" fmla="*/ 83 h 352"/>
                <a:gd name="T74" fmla="*/ 0 w 742"/>
                <a:gd name="T75" fmla="*/ 83 h 35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42" h="352">
                  <a:moveTo>
                    <a:pt x="0" y="250"/>
                  </a:moveTo>
                  <a:lnTo>
                    <a:pt x="75" y="0"/>
                  </a:lnTo>
                  <a:lnTo>
                    <a:pt x="676" y="32"/>
                  </a:lnTo>
                  <a:lnTo>
                    <a:pt x="689" y="47"/>
                  </a:lnTo>
                  <a:lnTo>
                    <a:pt x="702" y="66"/>
                  </a:lnTo>
                  <a:lnTo>
                    <a:pt x="716" y="88"/>
                  </a:lnTo>
                  <a:lnTo>
                    <a:pt x="738" y="147"/>
                  </a:lnTo>
                  <a:lnTo>
                    <a:pt x="742" y="182"/>
                  </a:lnTo>
                  <a:lnTo>
                    <a:pt x="741" y="215"/>
                  </a:lnTo>
                  <a:lnTo>
                    <a:pt x="733" y="249"/>
                  </a:lnTo>
                  <a:lnTo>
                    <a:pt x="722" y="277"/>
                  </a:lnTo>
                  <a:lnTo>
                    <a:pt x="716" y="289"/>
                  </a:lnTo>
                  <a:lnTo>
                    <a:pt x="711" y="300"/>
                  </a:lnTo>
                  <a:lnTo>
                    <a:pt x="698" y="319"/>
                  </a:lnTo>
                  <a:lnTo>
                    <a:pt x="684" y="334"/>
                  </a:lnTo>
                  <a:lnTo>
                    <a:pt x="678" y="341"/>
                  </a:lnTo>
                  <a:lnTo>
                    <a:pt x="671" y="345"/>
                  </a:lnTo>
                  <a:lnTo>
                    <a:pt x="657" y="351"/>
                  </a:lnTo>
                  <a:lnTo>
                    <a:pt x="642" y="352"/>
                  </a:lnTo>
                  <a:lnTo>
                    <a:pt x="621" y="350"/>
                  </a:lnTo>
                  <a:lnTo>
                    <a:pt x="607" y="344"/>
                  </a:lnTo>
                  <a:lnTo>
                    <a:pt x="591" y="340"/>
                  </a:lnTo>
                  <a:lnTo>
                    <a:pt x="571" y="333"/>
                  </a:lnTo>
                  <a:lnTo>
                    <a:pt x="551" y="326"/>
                  </a:lnTo>
                  <a:lnTo>
                    <a:pt x="529" y="319"/>
                  </a:lnTo>
                  <a:lnTo>
                    <a:pt x="507" y="311"/>
                  </a:lnTo>
                  <a:lnTo>
                    <a:pt x="483" y="304"/>
                  </a:lnTo>
                  <a:lnTo>
                    <a:pt x="458" y="296"/>
                  </a:lnTo>
                  <a:lnTo>
                    <a:pt x="435" y="289"/>
                  </a:lnTo>
                  <a:lnTo>
                    <a:pt x="413" y="282"/>
                  </a:lnTo>
                  <a:lnTo>
                    <a:pt x="388" y="277"/>
                  </a:lnTo>
                  <a:lnTo>
                    <a:pt x="367" y="272"/>
                  </a:lnTo>
                  <a:lnTo>
                    <a:pt x="328" y="268"/>
                  </a:lnTo>
                  <a:lnTo>
                    <a:pt x="235" y="264"/>
                  </a:lnTo>
                  <a:lnTo>
                    <a:pt x="126" y="257"/>
                  </a:lnTo>
                  <a:lnTo>
                    <a:pt x="38" y="252"/>
                  </a:lnTo>
                  <a:lnTo>
                    <a:pt x="0" y="25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Freeform 30"/>
            <p:cNvSpPr>
              <a:spLocks/>
            </p:cNvSpPr>
            <p:nvPr/>
          </p:nvSpPr>
          <p:spPr bwMode="auto">
            <a:xfrm>
              <a:off x="2828" y="2496"/>
              <a:ext cx="596" cy="210"/>
            </a:xfrm>
            <a:custGeom>
              <a:avLst/>
              <a:gdLst>
                <a:gd name="T0" fmla="*/ 16 w 1788"/>
                <a:gd name="T1" fmla="*/ 122 h 629"/>
                <a:gd name="T2" fmla="*/ 24 w 1788"/>
                <a:gd name="T3" fmla="*/ 103 h 629"/>
                <a:gd name="T4" fmla="*/ 30 w 1788"/>
                <a:gd name="T5" fmla="*/ 90 h 629"/>
                <a:gd name="T6" fmla="*/ 36 w 1788"/>
                <a:gd name="T7" fmla="*/ 77 h 629"/>
                <a:gd name="T8" fmla="*/ 42 w 1788"/>
                <a:gd name="T9" fmla="*/ 64 h 629"/>
                <a:gd name="T10" fmla="*/ 52 w 1788"/>
                <a:gd name="T11" fmla="*/ 44 h 629"/>
                <a:gd name="T12" fmla="*/ 60 w 1788"/>
                <a:gd name="T13" fmla="*/ 35 h 629"/>
                <a:gd name="T14" fmla="*/ 74 w 1788"/>
                <a:gd name="T15" fmla="*/ 31 h 629"/>
                <a:gd name="T16" fmla="*/ 114 w 1788"/>
                <a:gd name="T17" fmla="*/ 25 h 629"/>
                <a:gd name="T18" fmla="*/ 509 w 1788"/>
                <a:gd name="T19" fmla="*/ 34 h 629"/>
                <a:gd name="T20" fmla="*/ 526 w 1788"/>
                <a:gd name="T21" fmla="*/ 41 h 629"/>
                <a:gd name="T22" fmla="*/ 535 w 1788"/>
                <a:gd name="T23" fmla="*/ 47 h 629"/>
                <a:gd name="T24" fmla="*/ 556 w 1788"/>
                <a:gd name="T25" fmla="*/ 66 h 629"/>
                <a:gd name="T26" fmla="*/ 567 w 1788"/>
                <a:gd name="T27" fmla="*/ 81 h 629"/>
                <a:gd name="T28" fmla="*/ 574 w 1788"/>
                <a:gd name="T29" fmla="*/ 112 h 629"/>
                <a:gd name="T30" fmla="*/ 568 w 1788"/>
                <a:gd name="T31" fmla="*/ 127 h 629"/>
                <a:gd name="T32" fmla="*/ 563 w 1788"/>
                <a:gd name="T33" fmla="*/ 115 h 629"/>
                <a:gd name="T34" fmla="*/ 553 w 1788"/>
                <a:gd name="T35" fmla="*/ 101 h 629"/>
                <a:gd name="T36" fmla="*/ 540 w 1788"/>
                <a:gd name="T37" fmla="*/ 86 h 629"/>
                <a:gd name="T38" fmla="*/ 525 w 1788"/>
                <a:gd name="T39" fmla="*/ 74 h 629"/>
                <a:gd name="T40" fmla="*/ 515 w 1788"/>
                <a:gd name="T41" fmla="*/ 68 h 629"/>
                <a:gd name="T42" fmla="*/ 499 w 1788"/>
                <a:gd name="T43" fmla="*/ 62 h 629"/>
                <a:gd name="T44" fmla="*/ 469 w 1788"/>
                <a:gd name="T45" fmla="*/ 57 h 629"/>
                <a:gd name="T46" fmla="*/ 426 w 1788"/>
                <a:gd name="T47" fmla="*/ 52 h 629"/>
                <a:gd name="T48" fmla="*/ 354 w 1788"/>
                <a:gd name="T49" fmla="*/ 52 h 629"/>
                <a:gd name="T50" fmla="*/ 325 w 1788"/>
                <a:gd name="T51" fmla="*/ 58 h 629"/>
                <a:gd name="T52" fmla="*/ 300 w 1788"/>
                <a:gd name="T53" fmla="*/ 63 h 629"/>
                <a:gd name="T54" fmla="*/ 325 w 1788"/>
                <a:gd name="T55" fmla="*/ 82 h 629"/>
                <a:gd name="T56" fmla="*/ 370 w 1788"/>
                <a:gd name="T57" fmla="*/ 78 h 629"/>
                <a:gd name="T58" fmla="*/ 455 w 1788"/>
                <a:gd name="T59" fmla="*/ 77 h 629"/>
                <a:gd name="T60" fmla="*/ 493 w 1788"/>
                <a:gd name="T61" fmla="*/ 85 h 629"/>
                <a:gd name="T62" fmla="*/ 503 w 1788"/>
                <a:gd name="T63" fmla="*/ 91 h 629"/>
                <a:gd name="T64" fmla="*/ 518 w 1788"/>
                <a:gd name="T65" fmla="*/ 103 h 629"/>
                <a:gd name="T66" fmla="*/ 535 w 1788"/>
                <a:gd name="T67" fmla="*/ 131 h 629"/>
                <a:gd name="T68" fmla="*/ 531 w 1788"/>
                <a:gd name="T69" fmla="*/ 193 h 629"/>
                <a:gd name="T70" fmla="*/ 596 w 1788"/>
                <a:gd name="T71" fmla="*/ 126 h 629"/>
                <a:gd name="T72" fmla="*/ 588 w 1788"/>
                <a:gd name="T73" fmla="*/ 89 h 629"/>
                <a:gd name="T74" fmla="*/ 578 w 1788"/>
                <a:gd name="T75" fmla="*/ 71 h 629"/>
                <a:gd name="T76" fmla="*/ 563 w 1788"/>
                <a:gd name="T77" fmla="*/ 56 h 629"/>
                <a:gd name="T78" fmla="*/ 549 w 1788"/>
                <a:gd name="T79" fmla="*/ 44 h 629"/>
                <a:gd name="T80" fmla="*/ 540 w 1788"/>
                <a:gd name="T81" fmla="*/ 38 h 629"/>
                <a:gd name="T82" fmla="*/ 531 w 1788"/>
                <a:gd name="T83" fmla="*/ 33 h 629"/>
                <a:gd name="T84" fmla="*/ 523 w 1788"/>
                <a:gd name="T85" fmla="*/ 29 h 629"/>
                <a:gd name="T86" fmla="*/ 506 w 1788"/>
                <a:gd name="T87" fmla="*/ 22 h 629"/>
                <a:gd name="T88" fmla="*/ 470 w 1788"/>
                <a:gd name="T89" fmla="*/ 17 h 629"/>
                <a:gd name="T90" fmla="*/ 418 w 1788"/>
                <a:gd name="T91" fmla="*/ 11 h 629"/>
                <a:gd name="T92" fmla="*/ 359 w 1788"/>
                <a:gd name="T93" fmla="*/ 5 h 629"/>
                <a:gd name="T94" fmla="*/ 286 w 1788"/>
                <a:gd name="T95" fmla="*/ 0 h 629"/>
                <a:gd name="T96" fmla="*/ 152 w 1788"/>
                <a:gd name="T97" fmla="*/ 6 h 629"/>
                <a:gd name="T98" fmla="*/ 83 w 1788"/>
                <a:gd name="T99" fmla="*/ 12 h 629"/>
                <a:gd name="T100" fmla="*/ 59 w 1788"/>
                <a:gd name="T101" fmla="*/ 19 h 629"/>
                <a:gd name="T102" fmla="*/ 42 w 1788"/>
                <a:gd name="T103" fmla="*/ 30 h 629"/>
                <a:gd name="T104" fmla="*/ 28 w 1788"/>
                <a:gd name="T105" fmla="*/ 47 h 629"/>
                <a:gd name="T106" fmla="*/ 10 w 1788"/>
                <a:gd name="T107" fmla="*/ 136 h 62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788" h="629">
                  <a:moveTo>
                    <a:pt x="31" y="407"/>
                  </a:moveTo>
                  <a:lnTo>
                    <a:pt x="35" y="396"/>
                  </a:lnTo>
                  <a:lnTo>
                    <a:pt x="48" y="366"/>
                  </a:lnTo>
                  <a:lnTo>
                    <a:pt x="57" y="345"/>
                  </a:lnTo>
                  <a:lnTo>
                    <a:pt x="67" y="322"/>
                  </a:lnTo>
                  <a:lnTo>
                    <a:pt x="73" y="308"/>
                  </a:lnTo>
                  <a:lnTo>
                    <a:pt x="78" y="296"/>
                  </a:lnTo>
                  <a:lnTo>
                    <a:pt x="84" y="283"/>
                  </a:lnTo>
                  <a:lnTo>
                    <a:pt x="89" y="270"/>
                  </a:lnTo>
                  <a:lnTo>
                    <a:pt x="96" y="256"/>
                  </a:lnTo>
                  <a:lnTo>
                    <a:pt x="102" y="242"/>
                  </a:lnTo>
                  <a:lnTo>
                    <a:pt x="107" y="230"/>
                  </a:lnTo>
                  <a:lnTo>
                    <a:pt x="113" y="217"/>
                  </a:lnTo>
                  <a:lnTo>
                    <a:pt x="119" y="204"/>
                  </a:lnTo>
                  <a:lnTo>
                    <a:pt x="126" y="191"/>
                  </a:lnTo>
                  <a:lnTo>
                    <a:pt x="137" y="169"/>
                  </a:lnTo>
                  <a:lnTo>
                    <a:pt x="147" y="149"/>
                  </a:lnTo>
                  <a:lnTo>
                    <a:pt x="157" y="131"/>
                  </a:lnTo>
                  <a:lnTo>
                    <a:pt x="166" y="118"/>
                  </a:lnTo>
                  <a:lnTo>
                    <a:pt x="173" y="110"/>
                  </a:lnTo>
                  <a:lnTo>
                    <a:pt x="180" y="105"/>
                  </a:lnTo>
                  <a:lnTo>
                    <a:pt x="193" y="100"/>
                  </a:lnTo>
                  <a:lnTo>
                    <a:pt x="206" y="95"/>
                  </a:lnTo>
                  <a:lnTo>
                    <a:pt x="223" y="92"/>
                  </a:lnTo>
                  <a:lnTo>
                    <a:pt x="261" y="85"/>
                  </a:lnTo>
                  <a:lnTo>
                    <a:pt x="301" y="80"/>
                  </a:lnTo>
                  <a:lnTo>
                    <a:pt x="343" y="74"/>
                  </a:lnTo>
                  <a:lnTo>
                    <a:pt x="376" y="72"/>
                  </a:lnTo>
                  <a:lnTo>
                    <a:pt x="409" y="69"/>
                  </a:lnTo>
                  <a:lnTo>
                    <a:pt x="1526" y="102"/>
                  </a:lnTo>
                  <a:lnTo>
                    <a:pt x="1547" y="109"/>
                  </a:lnTo>
                  <a:lnTo>
                    <a:pt x="1566" y="118"/>
                  </a:lnTo>
                  <a:lnTo>
                    <a:pt x="1577" y="122"/>
                  </a:lnTo>
                  <a:lnTo>
                    <a:pt x="1587" y="128"/>
                  </a:lnTo>
                  <a:lnTo>
                    <a:pt x="1595" y="133"/>
                  </a:lnTo>
                  <a:lnTo>
                    <a:pt x="1604" y="140"/>
                  </a:lnTo>
                  <a:lnTo>
                    <a:pt x="1638" y="168"/>
                  </a:lnTo>
                  <a:lnTo>
                    <a:pt x="1653" y="183"/>
                  </a:lnTo>
                  <a:lnTo>
                    <a:pt x="1667" y="198"/>
                  </a:lnTo>
                  <a:lnTo>
                    <a:pt x="1679" y="213"/>
                  </a:lnTo>
                  <a:lnTo>
                    <a:pt x="1690" y="228"/>
                  </a:lnTo>
                  <a:lnTo>
                    <a:pt x="1701" y="244"/>
                  </a:lnTo>
                  <a:lnTo>
                    <a:pt x="1708" y="259"/>
                  </a:lnTo>
                  <a:lnTo>
                    <a:pt x="1725" y="304"/>
                  </a:lnTo>
                  <a:lnTo>
                    <a:pt x="1722" y="334"/>
                  </a:lnTo>
                  <a:lnTo>
                    <a:pt x="1715" y="359"/>
                  </a:lnTo>
                  <a:lnTo>
                    <a:pt x="1707" y="374"/>
                  </a:lnTo>
                  <a:lnTo>
                    <a:pt x="1703" y="380"/>
                  </a:lnTo>
                  <a:lnTo>
                    <a:pt x="1701" y="373"/>
                  </a:lnTo>
                  <a:lnTo>
                    <a:pt x="1693" y="356"/>
                  </a:lnTo>
                  <a:lnTo>
                    <a:pt x="1688" y="345"/>
                  </a:lnTo>
                  <a:lnTo>
                    <a:pt x="1679" y="332"/>
                  </a:lnTo>
                  <a:lnTo>
                    <a:pt x="1670" y="318"/>
                  </a:lnTo>
                  <a:lnTo>
                    <a:pt x="1660" y="303"/>
                  </a:lnTo>
                  <a:lnTo>
                    <a:pt x="1648" y="288"/>
                  </a:lnTo>
                  <a:lnTo>
                    <a:pt x="1634" y="272"/>
                  </a:lnTo>
                  <a:lnTo>
                    <a:pt x="1620" y="257"/>
                  </a:lnTo>
                  <a:lnTo>
                    <a:pt x="1602" y="242"/>
                  </a:lnTo>
                  <a:lnTo>
                    <a:pt x="1586" y="228"/>
                  </a:lnTo>
                  <a:lnTo>
                    <a:pt x="1575" y="223"/>
                  </a:lnTo>
                  <a:lnTo>
                    <a:pt x="1565" y="216"/>
                  </a:lnTo>
                  <a:lnTo>
                    <a:pt x="1554" y="209"/>
                  </a:lnTo>
                  <a:lnTo>
                    <a:pt x="1544" y="205"/>
                  </a:lnTo>
                  <a:lnTo>
                    <a:pt x="1533" y="201"/>
                  </a:lnTo>
                  <a:lnTo>
                    <a:pt x="1521" y="195"/>
                  </a:lnTo>
                  <a:lnTo>
                    <a:pt x="1496" y="187"/>
                  </a:lnTo>
                  <a:lnTo>
                    <a:pt x="1469" y="182"/>
                  </a:lnTo>
                  <a:lnTo>
                    <a:pt x="1438" y="175"/>
                  </a:lnTo>
                  <a:lnTo>
                    <a:pt x="1408" y="171"/>
                  </a:lnTo>
                  <a:lnTo>
                    <a:pt x="1378" y="165"/>
                  </a:lnTo>
                  <a:lnTo>
                    <a:pt x="1345" y="161"/>
                  </a:lnTo>
                  <a:lnTo>
                    <a:pt x="1277" y="155"/>
                  </a:lnTo>
                  <a:lnTo>
                    <a:pt x="1214" y="151"/>
                  </a:lnTo>
                  <a:lnTo>
                    <a:pt x="1156" y="150"/>
                  </a:lnTo>
                  <a:lnTo>
                    <a:pt x="1063" y="155"/>
                  </a:lnTo>
                  <a:lnTo>
                    <a:pt x="1032" y="162"/>
                  </a:lnTo>
                  <a:lnTo>
                    <a:pt x="1001" y="168"/>
                  </a:lnTo>
                  <a:lnTo>
                    <a:pt x="974" y="173"/>
                  </a:lnTo>
                  <a:lnTo>
                    <a:pt x="949" y="179"/>
                  </a:lnTo>
                  <a:lnTo>
                    <a:pt x="915" y="187"/>
                  </a:lnTo>
                  <a:lnTo>
                    <a:pt x="901" y="190"/>
                  </a:lnTo>
                  <a:lnTo>
                    <a:pt x="884" y="590"/>
                  </a:lnTo>
                  <a:lnTo>
                    <a:pt x="970" y="578"/>
                  </a:lnTo>
                  <a:lnTo>
                    <a:pt x="975" y="246"/>
                  </a:lnTo>
                  <a:lnTo>
                    <a:pt x="993" y="244"/>
                  </a:lnTo>
                  <a:lnTo>
                    <a:pt x="1040" y="238"/>
                  </a:lnTo>
                  <a:lnTo>
                    <a:pt x="1110" y="233"/>
                  </a:lnTo>
                  <a:lnTo>
                    <a:pt x="1193" y="227"/>
                  </a:lnTo>
                  <a:lnTo>
                    <a:pt x="1280" y="226"/>
                  </a:lnTo>
                  <a:lnTo>
                    <a:pt x="1364" y="230"/>
                  </a:lnTo>
                  <a:lnTo>
                    <a:pt x="1437" y="241"/>
                  </a:lnTo>
                  <a:lnTo>
                    <a:pt x="1466" y="249"/>
                  </a:lnTo>
                  <a:lnTo>
                    <a:pt x="1480" y="255"/>
                  </a:lnTo>
                  <a:lnTo>
                    <a:pt x="1491" y="263"/>
                  </a:lnTo>
                  <a:lnTo>
                    <a:pt x="1499" y="268"/>
                  </a:lnTo>
                  <a:lnTo>
                    <a:pt x="1508" y="274"/>
                  </a:lnTo>
                  <a:lnTo>
                    <a:pt x="1518" y="281"/>
                  </a:lnTo>
                  <a:lnTo>
                    <a:pt x="1526" y="286"/>
                  </a:lnTo>
                  <a:lnTo>
                    <a:pt x="1554" y="308"/>
                  </a:lnTo>
                  <a:lnTo>
                    <a:pt x="1575" y="330"/>
                  </a:lnTo>
                  <a:lnTo>
                    <a:pt x="1588" y="350"/>
                  </a:lnTo>
                  <a:lnTo>
                    <a:pt x="1604" y="391"/>
                  </a:lnTo>
                  <a:lnTo>
                    <a:pt x="1606" y="439"/>
                  </a:lnTo>
                  <a:lnTo>
                    <a:pt x="1599" y="534"/>
                  </a:lnTo>
                  <a:lnTo>
                    <a:pt x="1594" y="577"/>
                  </a:lnTo>
                  <a:lnTo>
                    <a:pt x="1780" y="629"/>
                  </a:lnTo>
                  <a:lnTo>
                    <a:pt x="1788" y="491"/>
                  </a:lnTo>
                  <a:lnTo>
                    <a:pt x="1787" y="377"/>
                  </a:lnTo>
                  <a:lnTo>
                    <a:pt x="1781" y="325"/>
                  </a:lnTo>
                  <a:lnTo>
                    <a:pt x="1772" y="283"/>
                  </a:lnTo>
                  <a:lnTo>
                    <a:pt x="1765" y="266"/>
                  </a:lnTo>
                  <a:lnTo>
                    <a:pt x="1757" y="248"/>
                  </a:lnTo>
                  <a:lnTo>
                    <a:pt x="1746" y="231"/>
                  </a:lnTo>
                  <a:lnTo>
                    <a:pt x="1733" y="213"/>
                  </a:lnTo>
                  <a:lnTo>
                    <a:pt x="1719" y="197"/>
                  </a:lnTo>
                  <a:lnTo>
                    <a:pt x="1704" y="182"/>
                  </a:lnTo>
                  <a:lnTo>
                    <a:pt x="1689" y="167"/>
                  </a:lnTo>
                  <a:lnTo>
                    <a:pt x="1671" y="153"/>
                  </a:lnTo>
                  <a:lnTo>
                    <a:pt x="1655" y="139"/>
                  </a:lnTo>
                  <a:lnTo>
                    <a:pt x="1646" y="133"/>
                  </a:lnTo>
                  <a:lnTo>
                    <a:pt x="1637" y="125"/>
                  </a:lnTo>
                  <a:lnTo>
                    <a:pt x="1628" y="120"/>
                  </a:lnTo>
                  <a:lnTo>
                    <a:pt x="1620" y="114"/>
                  </a:lnTo>
                  <a:lnTo>
                    <a:pt x="1610" y="110"/>
                  </a:lnTo>
                  <a:lnTo>
                    <a:pt x="1601" y="103"/>
                  </a:lnTo>
                  <a:lnTo>
                    <a:pt x="1594" y="99"/>
                  </a:lnTo>
                  <a:lnTo>
                    <a:pt x="1584" y="95"/>
                  </a:lnTo>
                  <a:lnTo>
                    <a:pt x="1576" y="89"/>
                  </a:lnTo>
                  <a:lnTo>
                    <a:pt x="1568" y="87"/>
                  </a:lnTo>
                  <a:lnTo>
                    <a:pt x="1553" y="80"/>
                  </a:lnTo>
                  <a:lnTo>
                    <a:pt x="1536" y="73"/>
                  </a:lnTo>
                  <a:lnTo>
                    <a:pt x="1517" y="67"/>
                  </a:lnTo>
                  <a:lnTo>
                    <a:pt x="1489" y="62"/>
                  </a:lnTo>
                  <a:lnTo>
                    <a:pt x="1452" y="56"/>
                  </a:lnTo>
                  <a:lnTo>
                    <a:pt x="1411" y="50"/>
                  </a:lnTo>
                  <a:lnTo>
                    <a:pt x="1362" y="43"/>
                  </a:lnTo>
                  <a:lnTo>
                    <a:pt x="1310" y="37"/>
                  </a:lnTo>
                  <a:lnTo>
                    <a:pt x="1255" y="32"/>
                  </a:lnTo>
                  <a:lnTo>
                    <a:pt x="1196" y="25"/>
                  </a:lnTo>
                  <a:lnTo>
                    <a:pt x="1136" y="19"/>
                  </a:lnTo>
                  <a:lnTo>
                    <a:pt x="1077" y="14"/>
                  </a:lnTo>
                  <a:lnTo>
                    <a:pt x="1019" y="10"/>
                  </a:lnTo>
                  <a:lnTo>
                    <a:pt x="961" y="6"/>
                  </a:lnTo>
                  <a:lnTo>
                    <a:pt x="858" y="1"/>
                  </a:lnTo>
                  <a:lnTo>
                    <a:pt x="775" y="0"/>
                  </a:lnTo>
                  <a:lnTo>
                    <a:pt x="621" y="6"/>
                  </a:lnTo>
                  <a:lnTo>
                    <a:pt x="456" y="17"/>
                  </a:lnTo>
                  <a:lnTo>
                    <a:pt x="377" y="22"/>
                  </a:lnTo>
                  <a:lnTo>
                    <a:pt x="308" y="29"/>
                  </a:lnTo>
                  <a:lnTo>
                    <a:pt x="250" y="37"/>
                  </a:lnTo>
                  <a:lnTo>
                    <a:pt x="208" y="47"/>
                  </a:lnTo>
                  <a:lnTo>
                    <a:pt x="193" y="51"/>
                  </a:lnTo>
                  <a:lnTo>
                    <a:pt x="177" y="58"/>
                  </a:lnTo>
                  <a:lnTo>
                    <a:pt x="164" y="65"/>
                  </a:lnTo>
                  <a:lnTo>
                    <a:pt x="150" y="73"/>
                  </a:lnTo>
                  <a:lnTo>
                    <a:pt x="126" y="91"/>
                  </a:lnTo>
                  <a:lnTo>
                    <a:pt x="108" y="110"/>
                  </a:lnTo>
                  <a:lnTo>
                    <a:pt x="93" y="125"/>
                  </a:lnTo>
                  <a:lnTo>
                    <a:pt x="84" y="140"/>
                  </a:lnTo>
                  <a:lnTo>
                    <a:pt x="75" y="154"/>
                  </a:lnTo>
                  <a:lnTo>
                    <a:pt x="0" y="416"/>
                  </a:lnTo>
                  <a:lnTo>
                    <a:pt x="31" y="40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Freeform 31"/>
            <p:cNvSpPr>
              <a:spLocks/>
            </p:cNvSpPr>
            <p:nvPr/>
          </p:nvSpPr>
          <p:spPr bwMode="auto">
            <a:xfrm>
              <a:off x="3229" y="2550"/>
              <a:ext cx="33" cy="137"/>
            </a:xfrm>
            <a:custGeom>
              <a:avLst/>
              <a:gdLst>
                <a:gd name="T0" fmla="*/ 0 w 99"/>
                <a:gd name="T1" fmla="*/ 2 h 410"/>
                <a:gd name="T2" fmla="*/ 11 w 99"/>
                <a:gd name="T3" fmla="*/ 136 h 410"/>
                <a:gd name="T4" fmla="*/ 33 w 99"/>
                <a:gd name="T5" fmla="*/ 137 h 410"/>
                <a:gd name="T6" fmla="*/ 25 w 99"/>
                <a:gd name="T7" fmla="*/ 0 h 410"/>
                <a:gd name="T8" fmla="*/ 0 w 99"/>
                <a:gd name="T9" fmla="*/ 2 h 410"/>
                <a:gd name="T10" fmla="*/ 0 w 99"/>
                <a:gd name="T11" fmla="*/ 2 h 4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9" h="410">
                  <a:moveTo>
                    <a:pt x="0" y="7"/>
                  </a:moveTo>
                  <a:lnTo>
                    <a:pt x="34" y="406"/>
                  </a:lnTo>
                  <a:lnTo>
                    <a:pt x="99" y="410"/>
                  </a:lnTo>
                  <a:lnTo>
                    <a:pt x="75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Freeform 32"/>
            <p:cNvSpPr>
              <a:spLocks/>
            </p:cNvSpPr>
            <p:nvPr/>
          </p:nvSpPr>
          <p:spPr bwMode="auto">
            <a:xfrm>
              <a:off x="3317" y="2739"/>
              <a:ext cx="235" cy="157"/>
            </a:xfrm>
            <a:custGeom>
              <a:avLst/>
              <a:gdLst>
                <a:gd name="T0" fmla="*/ 10 w 707"/>
                <a:gd name="T1" fmla="*/ 124 h 472"/>
                <a:gd name="T2" fmla="*/ 14 w 707"/>
                <a:gd name="T3" fmla="*/ 86 h 472"/>
                <a:gd name="T4" fmla="*/ 18 w 707"/>
                <a:gd name="T5" fmla="*/ 64 h 472"/>
                <a:gd name="T6" fmla="*/ 24 w 707"/>
                <a:gd name="T7" fmla="*/ 44 h 472"/>
                <a:gd name="T8" fmla="*/ 28 w 707"/>
                <a:gd name="T9" fmla="*/ 35 h 472"/>
                <a:gd name="T10" fmla="*/ 33 w 707"/>
                <a:gd name="T11" fmla="*/ 27 h 472"/>
                <a:gd name="T12" fmla="*/ 44 w 707"/>
                <a:gd name="T13" fmla="*/ 16 h 472"/>
                <a:gd name="T14" fmla="*/ 51 w 707"/>
                <a:gd name="T15" fmla="*/ 11 h 472"/>
                <a:gd name="T16" fmla="*/ 58 w 707"/>
                <a:gd name="T17" fmla="*/ 8 h 472"/>
                <a:gd name="T18" fmla="*/ 65 w 707"/>
                <a:gd name="T19" fmla="*/ 5 h 472"/>
                <a:gd name="T20" fmla="*/ 80 w 707"/>
                <a:gd name="T21" fmla="*/ 2 h 472"/>
                <a:gd name="T22" fmla="*/ 103 w 707"/>
                <a:gd name="T23" fmla="*/ 0 h 472"/>
                <a:gd name="T24" fmla="*/ 132 w 707"/>
                <a:gd name="T25" fmla="*/ 6 h 472"/>
                <a:gd name="T26" fmla="*/ 142 w 707"/>
                <a:gd name="T27" fmla="*/ 11 h 472"/>
                <a:gd name="T28" fmla="*/ 156 w 707"/>
                <a:gd name="T29" fmla="*/ 21 h 472"/>
                <a:gd name="T30" fmla="*/ 166 w 707"/>
                <a:gd name="T31" fmla="*/ 32 h 472"/>
                <a:gd name="T32" fmla="*/ 176 w 707"/>
                <a:gd name="T33" fmla="*/ 44 h 472"/>
                <a:gd name="T34" fmla="*/ 186 w 707"/>
                <a:gd name="T35" fmla="*/ 56 h 472"/>
                <a:gd name="T36" fmla="*/ 194 w 707"/>
                <a:gd name="T37" fmla="*/ 68 h 472"/>
                <a:gd name="T38" fmla="*/ 202 w 707"/>
                <a:gd name="T39" fmla="*/ 78 h 472"/>
                <a:gd name="T40" fmla="*/ 213 w 707"/>
                <a:gd name="T41" fmla="*/ 94 h 472"/>
                <a:gd name="T42" fmla="*/ 235 w 707"/>
                <a:gd name="T43" fmla="*/ 125 h 472"/>
                <a:gd name="T44" fmla="*/ 158 w 707"/>
                <a:gd name="T45" fmla="*/ 133 h 472"/>
                <a:gd name="T46" fmla="*/ 153 w 707"/>
                <a:gd name="T47" fmla="*/ 105 h 472"/>
                <a:gd name="T48" fmla="*/ 147 w 707"/>
                <a:gd name="T49" fmla="*/ 90 h 472"/>
                <a:gd name="T50" fmla="*/ 141 w 707"/>
                <a:gd name="T51" fmla="*/ 76 h 472"/>
                <a:gd name="T52" fmla="*/ 131 w 707"/>
                <a:gd name="T53" fmla="*/ 64 h 472"/>
                <a:gd name="T54" fmla="*/ 125 w 707"/>
                <a:gd name="T55" fmla="*/ 61 h 472"/>
                <a:gd name="T56" fmla="*/ 119 w 707"/>
                <a:gd name="T57" fmla="*/ 58 h 472"/>
                <a:gd name="T58" fmla="*/ 105 w 707"/>
                <a:gd name="T59" fmla="*/ 56 h 472"/>
                <a:gd name="T60" fmla="*/ 86 w 707"/>
                <a:gd name="T61" fmla="*/ 62 h 472"/>
                <a:gd name="T62" fmla="*/ 80 w 707"/>
                <a:gd name="T63" fmla="*/ 66 h 472"/>
                <a:gd name="T64" fmla="*/ 75 w 707"/>
                <a:gd name="T65" fmla="*/ 69 h 472"/>
                <a:gd name="T66" fmla="*/ 61 w 707"/>
                <a:gd name="T67" fmla="*/ 82 h 472"/>
                <a:gd name="T68" fmla="*/ 54 w 707"/>
                <a:gd name="T69" fmla="*/ 92 h 472"/>
                <a:gd name="T70" fmla="*/ 45 w 707"/>
                <a:gd name="T71" fmla="*/ 109 h 472"/>
                <a:gd name="T72" fmla="*/ 43 w 707"/>
                <a:gd name="T73" fmla="*/ 139 h 472"/>
                <a:gd name="T74" fmla="*/ 0 w 707"/>
                <a:gd name="T75" fmla="*/ 154 h 472"/>
                <a:gd name="T76" fmla="*/ 10 w 707"/>
                <a:gd name="T77" fmla="*/ 141 h 47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707" h="472">
                  <a:moveTo>
                    <a:pt x="30" y="424"/>
                  </a:moveTo>
                  <a:lnTo>
                    <a:pt x="31" y="373"/>
                  </a:lnTo>
                  <a:lnTo>
                    <a:pt x="34" y="321"/>
                  </a:lnTo>
                  <a:lnTo>
                    <a:pt x="41" y="260"/>
                  </a:lnTo>
                  <a:lnTo>
                    <a:pt x="47" y="227"/>
                  </a:lnTo>
                  <a:lnTo>
                    <a:pt x="54" y="193"/>
                  </a:lnTo>
                  <a:lnTo>
                    <a:pt x="60" y="161"/>
                  </a:lnTo>
                  <a:lnTo>
                    <a:pt x="71" y="131"/>
                  </a:lnTo>
                  <a:lnTo>
                    <a:pt x="77" y="118"/>
                  </a:lnTo>
                  <a:lnTo>
                    <a:pt x="84" y="105"/>
                  </a:lnTo>
                  <a:lnTo>
                    <a:pt x="91" y="92"/>
                  </a:lnTo>
                  <a:lnTo>
                    <a:pt x="98" y="80"/>
                  </a:lnTo>
                  <a:lnTo>
                    <a:pt x="114" y="61"/>
                  </a:lnTo>
                  <a:lnTo>
                    <a:pt x="133" y="47"/>
                  </a:lnTo>
                  <a:lnTo>
                    <a:pt x="143" y="40"/>
                  </a:lnTo>
                  <a:lnTo>
                    <a:pt x="154" y="34"/>
                  </a:lnTo>
                  <a:lnTo>
                    <a:pt x="165" y="30"/>
                  </a:lnTo>
                  <a:lnTo>
                    <a:pt x="175" y="25"/>
                  </a:lnTo>
                  <a:lnTo>
                    <a:pt x="187" y="22"/>
                  </a:lnTo>
                  <a:lnTo>
                    <a:pt x="197" y="16"/>
                  </a:lnTo>
                  <a:lnTo>
                    <a:pt x="220" y="11"/>
                  </a:lnTo>
                  <a:lnTo>
                    <a:pt x="242" y="7"/>
                  </a:lnTo>
                  <a:lnTo>
                    <a:pt x="266" y="3"/>
                  </a:lnTo>
                  <a:lnTo>
                    <a:pt x="311" y="0"/>
                  </a:lnTo>
                  <a:lnTo>
                    <a:pt x="357" y="7"/>
                  </a:lnTo>
                  <a:lnTo>
                    <a:pt x="398" y="18"/>
                  </a:lnTo>
                  <a:lnTo>
                    <a:pt x="419" y="26"/>
                  </a:lnTo>
                  <a:lnTo>
                    <a:pt x="427" y="32"/>
                  </a:lnTo>
                  <a:lnTo>
                    <a:pt x="437" y="37"/>
                  </a:lnTo>
                  <a:lnTo>
                    <a:pt x="470" y="63"/>
                  </a:lnTo>
                  <a:lnTo>
                    <a:pt x="485" y="78"/>
                  </a:lnTo>
                  <a:lnTo>
                    <a:pt x="500" y="95"/>
                  </a:lnTo>
                  <a:lnTo>
                    <a:pt x="515" y="114"/>
                  </a:lnTo>
                  <a:lnTo>
                    <a:pt x="530" y="131"/>
                  </a:lnTo>
                  <a:lnTo>
                    <a:pt x="545" y="150"/>
                  </a:lnTo>
                  <a:lnTo>
                    <a:pt x="561" y="168"/>
                  </a:lnTo>
                  <a:lnTo>
                    <a:pt x="573" y="186"/>
                  </a:lnTo>
                  <a:lnTo>
                    <a:pt x="585" y="204"/>
                  </a:lnTo>
                  <a:lnTo>
                    <a:pt x="596" y="220"/>
                  </a:lnTo>
                  <a:lnTo>
                    <a:pt x="607" y="235"/>
                  </a:lnTo>
                  <a:lnTo>
                    <a:pt x="625" y="260"/>
                  </a:lnTo>
                  <a:lnTo>
                    <a:pt x="641" y="283"/>
                  </a:lnTo>
                  <a:lnTo>
                    <a:pt x="704" y="305"/>
                  </a:lnTo>
                  <a:lnTo>
                    <a:pt x="707" y="377"/>
                  </a:lnTo>
                  <a:lnTo>
                    <a:pt x="479" y="439"/>
                  </a:lnTo>
                  <a:lnTo>
                    <a:pt x="475" y="400"/>
                  </a:lnTo>
                  <a:lnTo>
                    <a:pt x="470" y="363"/>
                  </a:lnTo>
                  <a:lnTo>
                    <a:pt x="459" y="316"/>
                  </a:lnTo>
                  <a:lnTo>
                    <a:pt x="452" y="293"/>
                  </a:lnTo>
                  <a:lnTo>
                    <a:pt x="443" y="270"/>
                  </a:lnTo>
                  <a:lnTo>
                    <a:pt x="434" y="248"/>
                  </a:lnTo>
                  <a:lnTo>
                    <a:pt x="423" y="227"/>
                  </a:lnTo>
                  <a:lnTo>
                    <a:pt x="409" y="208"/>
                  </a:lnTo>
                  <a:lnTo>
                    <a:pt x="393" y="193"/>
                  </a:lnTo>
                  <a:lnTo>
                    <a:pt x="384" y="187"/>
                  </a:lnTo>
                  <a:lnTo>
                    <a:pt x="376" y="182"/>
                  </a:lnTo>
                  <a:lnTo>
                    <a:pt x="366" y="176"/>
                  </a:lnTo>
                  <a:lnTo>
                    <a:pt x="357" y="173"/>
                  </a:lnTo>
                  <a:lnTo>
                    <a:pt x="337" y="171"/>
                  </a:lnTo>
                  <a:lnTo>
                    <a:pt x="317" y="169"/>
                  </a:lnTo>
                  <a:lnTo>
                    <a:pt x="278" y="177"/>
                  </a:lnTo>
                  <a:lnTo>
                    <a:pt x="260" y="186"/>
                  </a:lnTo>
                  <a:lnTo>
                    <a:pt x="252" y="191"/>
                  </a:lnTo>
                  <a:lnTo>
                    <a:pt x="242" y="197"/>
                  </a:lnTo>
                  <a:lnTo>
                    <a:pt x="235" y="201"/>
                  </a:lnTo>
                  <a:lnTo>
                    <a:pt x="227" y="206"/>
                  </a:lnTo>
                  <a:lnTo>
                    <a:pt x="212" y="220"/>
                  </a:lnTo>
                  <a:lnTo>
                    <a:pt x="184" y="248"/>
                  </a:lnTo>
                  <a:lnTo>
                    <a:pt x="172" y="263"/>
                  </a:lnTo>
                  <a:lnTo>
                    <a:pt x="162" y="277"/>
                  </a:lnTo>
                  <a:lnTo>
                    <a:pt x="146" y="304"/>
                  </a:lnTo>
                  <a:lnTo>
                    <a:pt x="136" y="327"/>
                  </a:lnTo>
                  <a:lnTo>
                    <a:pt x="129" y="370"/>
                  </a:lnTo>
                  <a:lnTo>
                    <a:pt x="128" y="418"/>
                  </a:lnTo>
                  <a:lnTo>
                    <a:pt x="128" y="472"/>
                  </a:lnTo>
                  <a:lnTo>
                    <a:pt x="0" y="464"/>
                  </a:lnTo>
                  <a:lnTo>
                    <a:pt x="30" y="42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0" name="Freeform 33"/>
            <p:cNvSpPr>
              <a:spLocks/>
            </p:cNvSpPr>
            <p:nvPr/>
          </p:nvSpPr>
          <p:spPr bwMode="auto">
            <a:xfrm>
              <a:off x="3394" y="2701"/>
              <a:ext cx="206" cy="160"/>
            </a:xfrm>
            <a:custGeom>
              <a:avLst/>
              <a:gdLst>
                <a:gd name="T0" fmla="*/ 37 w 617"/>
                <a:gd name="T1" fmla="*/ 3 h 480"/>
                <a:gd name="T2" fmla="*/ 45 w 617"/>
                <a:gd name="T3" fmla="*/ 7 h 480"/>
                <a:gd name="T4" fmla="*/ 55 w 617"/>
                <a:gd name="T5" fmla="*/ 12 h 480"/>
                <a:gd name="T6" fmla="*/ 61 w 617"/>
                <a:gd name="T7" fmla="*/ 15 h 480"/>
                <a:gd name="T8" fmla="*/ 67 w 617"/>
                <a:gd name="T9" fmla="*/ 18 h 480"/>
                <a:gd name="T10" fmla="*/ 73 w 617"/>
                <a:gd name="T11" fmla="*/ 22 h 480"/>
                <a:gd name="T12" fmla="*/ 79 w 617"/>
                <a:gd name="T13" fmla="*/ 27 h 480"/>
                <a:gd name="T14" fmla="*/ 85 w 617"/>
                <a:gd name="T15" fmla="*/ 31 h 480"/>
                <a:gd name="T16" fmla="*/ 98 w 617"/>
                <a:gd name="T17" fmla="*/ 42 h 480"/>
                <a:gd name="T18" fmla="*/ 109 w 617"/>
                <a:gd name="T19" fmla="*/ 54 h 480"/>
                <a:gd name="T20" fmla="*/ 118 w 617"/>
                <a:gd name="T21" fmla="*/ 65 h 480"/>
                <a:gd name="T22" fmla="*/ 126 w 617"/>
                <a:gd name="T23" fmla="*/ 74 h 480"/>
                <a:gd name="T24" fmla="*/ 135 w 617"/>
                <a:gd name="T25" fmla="*/ 86 h 480"/>
                <a:gd name="T26" fmla="*/ 142 w 617"/>
                <a:gd name="T27" fmla="*/ 95 h 480"/>
                <a:gd name="T28" fmla="*/ 150 w 617"/>
                <a:gd name="T29" fmla="*/ 98 h 480"/>
                <a:gd name="T30" fmla="*/ 183 w 617"/>
                <a:gd name="T31" fmla="*/ 100 h 480"/>
                <a:gd name="T32" fmla="*/ 202 w 617"/>
                <a:gd name="T33" fmla="*/ 120 h 480"/>
                <a:gd name="T34" fmla="*/ 206 w 617"/>
                <a:gd name="T35" fmla="*/ 139 h 480"/>
                <a:gd name="T36" fmla="*/ 203 w 617"/>
                <a:gd name="T37" fmla="*/ 148 h 480"/>
                <a:gd name="T38" fmla="*/ 197 w 617"/>
                <a:gd name="T39" fmla="*/ 153 h 480"/>
                <a:gd name="T40" fmla="*/ 189 w 617"/>
                <a:gd name="T41" fmla="*/ 156 h 480"/>
                <a:gd name="T42" fmla="*/ 169 w 617"/>
                <a:gd name="T43" fmla="*/ 159 h 480"/>
                <a:gd name="T44" fmla="*/ 154 w 617"/>
                <a:gd name="T45" fmla="*/ 152 h 480"/>
                <a:gd name="T46" fmla="*/ 169 w 617"/>
                <a:gd name="T47" fmla="*/ 154 h 480"/>
                <a:gd name="T48" fmla="*/ 188 w 617"/>
                <a:gd name="T49" fmla="*/ 145 h 480"/>
                <a:gd name="T50" fmla="*/ 187 w 617"/>
                <a:gd name="T51" fmla="*/ 129 h 480"/>
                <a:gd name="T52" fmla="*/ 181 w 617"/>
                <a:gd name="T53" fmla="*/ 120 h 480"/>
                <a:gd name="T54" fmla="*/ 176 w 617"/>
                <a:gd name="T55" fmla="*/ 116 h 480"/>
                <a:gd name="T56" fmla="*/ 165 w 617"/>
                <a:gd name="T57" fmla="*/ 115 h 480"/>
                <a:gd name="T58" fmla="*/ 150 w 617"/>
                <a:gd name="T59" fmla="*/ 121 h 480"/>
                <a:gd name="T60" fmla="*/ 138 w 617"/>
                <a:gd name="T61" fmla="*/ 130 h 480"/>
                <a:gd name="T62" fmla="*/ 133 w 617"/>
                <a:gd name="T63" fmla="*/ 115 h 480"/>
                <a:gd name="T64" fmla="*/ 128 w 617"/>
                <a:gd name="T65" fmla="*/ 104 h 480"/>
                <a:gd name="T66" fmla="*/ 123 w 617"/>
                <a:gd name="T67" fmla="*/ 94 h 480"/>
                <a:gd name="T68" fmla="*/ 116 w 617"/>
                <a:gd name="T69" fmla="*/ 84 h 480"/>
                <a:gd name="T70" fmla="*/ 109 w 617"/>
                <a:gd name="T71" fmla="*/ 74 h 480"/>
                <a:gd name="T72" fmla="*/ 100 w 617"/>
                <a:gd name="T73" fmla="*/ 64 h 480"/>
                <a:gd name="T74" fmla="*/ 92 w 617"/>
                <a:gd name="T75" fmla="*/ 54 h 480"/>
                <a:gd name="T76" fmla="*/ 81 w 617"/>
                <a:gd name="T77" fmla="*/ 42 h 480"/>
                <a:gd name="T78" fmla="*/ 66 w 617"/>
                <a:gd name="T79" fmla="*/ 28 h 480"/>
                <a:gd name="T80" fmla="*/ 59 w 617"/>
                <a:gd name="T81" fmla="*/ 23 h 480"/>
                <a:gd name="T82" fmla="*/ 51 w 617"/>
                <a:gd name="T83" fmla="*/ 20 h 480"/>
                <a:gd name="T84" fmla="*/ 44 w 617"/>
                <a:gd name="T85" fmla="*/ 16 h 480"/>
                <a:gd name="T86" fmla="*/ 35 w 617"/>
                <a:gd name="T87" fmla="*/ 13 h 480"/>
                <a:gd name="T88" fmla="*/ 27 w 617"/>
                <a:gd name="T89" fmla="*/ 10 h 480"/>
                <a:gd name="T90" fmla="*/ 11 w 617"/>
                <a:gd name="T91" fmla="*/ 6 h 480"/>
                <a:gd name="T92" fmla="*/ 0 w 617"/>
                <a:gd name="T93" fmla="*/ 3 h 480"/>
                <a:gd name="T94" fmla="*/ 29 w 617"/>
                <a:gd name="T95" fmla="*/ 0 h 48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617" h="480">
                  <a:moveTo>
                    <a:pt x="86" y="0"/>
                  </a:moveTo>
                  <a:lnTo>
                    <a:pt x="110" y="8"/>
                  </a:lnTo>
                  <a:lnTo>
                    <a:pt x="121" y="15"/>
                  </a:lnTo>
                  <a:lnTo>
                    <a:pt x="135" y="20"/>
                  </a:lnTo>
                  <a:lnTo>
                    <a:pt x="150" y="27"/>
                  </a:lnTo>
                  <a:lnTo>
                    <a:pt x="165" y="36"/>
                  </a:lnTo>
                  <a:lnTo>
                    <a:pt x="173" y="40"/>
                  </a:lnTo>
                  <a:lnTo>
                    <a:pt x="183" y="45"/>
                  </a:lnTo>
                  <a:lnTo>
                    <a:pt x="193" y="49"/>
                  </a:lnTo>
                  <a:lnTo>
                    <a:pt x="201" y="55"/>
                  </a:lnTo>
                  <a:lnTo>
                    <a:pt x="210" y="60"/>
                  </a:lnTo>
                  <a:lnTo>
                    <a:pt x="219" y="67"/>
                  </a:lnTo>
                  <a:lnTo>
                    <a:pt x="228" y="73"/>
                  </a:lnTo>
                  <a:lnTo>
                    <a:pt x="238" y="80"/>
                  </a:lnTo>
                  <a:lnTo>
                    <a:pt x="248" y="86"/>
                  </a:lnTo>
                  <a:lnTo>
                    <a:pt x="256" y="93"/>
                  </a:lnTo>
                  <a:lnTo>
                    <a:pt x="275" y="110"/>
                  </a:lnTo>
                  <a:lnTo>
                    <a:pt x="293" y="126"/>
                  </a:lnTo>
                  <a:lnTo>
                    <a:pt x="310" y="144"/>
                  </a:lnTo>
                  <a:lnTo>
                    <a:pt x="326" y="161"/>
                  </a:lnTo>
                  <a:lnTo>
                    <a:pt x="340" y="179"/>
                  </a:lnTo>
                  <a:lnTo>
                    <a:pt x="354" y="194"/>
                  </a:lnTo>
                  <a:lnTo>
                    <a:pt x="368" y="209"/>
                  </a:lnTo>
                  <a:lnTo>
                    <a:pt x="377" y="223"/>
                  </a:lnTo>
                  <a:lnTo>
                    <a:pt x="388" y="235"/>
                  </a:lnTo>
                  <a:lnTo>
                    <a:pt x="405" y="257"/>
                  </a:lnTo>
                  <a:lnTo>
                    <a:pt x="417" y="275"/>
                  </a:lnTo>
                  <a:lnTo>
                    <a:pt x="425" y="286"/>
                  </a:lnTo>
                  <a:lnTo>
                    <a:pt x="432" y="297"/>
                  </a:lnTo>
                  <a:lnTo>
                    <a:pt x="450" y="293"/>
                  </a:lnTo>
                  <a:lnTo>
                    <a:pt x="496" y="290"/>
                  </a:lnTo>
                  <a:lnTo>
                    <a:pt x="547" y="301"/>
                  </a:lnTo>
                  <a:lnTo>
                    <a:pt x="591" y="336"/>
                  </a:lnTo>
                  <a:lnTo>
                    <a:pt x="605" y="359"/>
                  </a:lnTo>
                  <a:lnTo>
                    <a:pt x="613" y="380"/>
                  </a:lnTo>
                  <a:lnTo>
                    <a:pt x="617" y="417"/>
                  </a:lnTo>
                  <a:lnTo>
                    <a:pt x="614" y="432"/>
                  </a:lnTo>
                  <a:lnTo>
                    <a:pt x="607" y="444"/>
                  </a:lnTo>
                  <a:lnTo>
                    <a:pt x="596" y="455"/>
                  </a:lnTo>
                  <a:lnTo>
                    <a:pt x="591" y="459"/>
                  </a:lnTo>
                  <a:lnTo>
                    <a:pt x="583" y="463"/>
                  </a:lnTo>
                  <a:lnTo>
                    <a:pt x="565" y="468"/>
                  </a:lnTo>
                  <a:lnTo>
                    <a:pt x="545" y="473"/>
                  </a:lnTo>
                  <a:lnTo>
                    <a:pt x="505" y="477"/>
                  </a:lnTo>
                  <a:lnTo>
                    <a:pt x="461" y="480"/>
                  </a:lnTo>
                  <a:lnTo>
                    <a:pt x="461" y="455"/>
                  </a:lnTo>
                  <a:lnTo>
                    <a:pt x="475" y="458"/>
                  </a:lnTo>
                  <a:lnTo>
                    <a:pt x="507" y="461"/>
                  </a:lnTo>
                  <a:lnTo>
                    <a:pt x="541" y="457"/>
                  </a:lnTo>
                  <a:lnTo>
                    <a:pt x="563" y="435"/>
                  </a:lnTo>
                  <a:lnTo>
                    <a:pt x="565" y="403"/>
                  </a:lnTo>
                  <a:lnTo>
                    <a:pt x="561" y="386"/>
                  </a:lnTo>
                  <a:lnTo>
                    <a:pt x="551" y="371"/>
                  </a:lnTo>
                  <a:lnTo>
                    <a:pt x="541" y="359"/>
                  </a:lnTo>
                  <a:lnTo>
                    <a:pt x="534" y="352"/>
                  </a:lnTo>
                  <a:lnTo>
                    <a:pt x="527" y="349"/>
                  </a:lnTo>
                  <a:lnTo>
                    <a:pt x="511" y="344"/>
                  </a:lnTo>
                  <a:lnTo>
                    <a:pt x="494" y="344"/>
                  </a:lnTo>
                  <a:lnTo>
                    <a:pt x="463" y="353"/>
                  </a:lnTo>
                  <a:lnTo>
                    <a:pt x="449" y="362"/>
                  </a:lnTo>
                  <a:lnTo>
                    <a:pt x="435" y="370"/>
                  </a:lnTo>
                  <a:lnTo>
                    <a:pt x="413" y="389"/>
                  </a:lnTo>
                  <a:lnTo>
                    <a:pt x="410" y="378"/>
                  </a:lnTo>
                  <a:lnTo>
                    <a:pt x="399" y="345"/>
                  </a:lnTo>
                  <a:lnTo>
                    <a:pt x="390" y="323"/>
                  </a:lnTo>
                  <a:lnTo>
                    <a:pt x="384" y="311"/>
                  </a:lnTo>
                  <a:lnTo>
                    <a:pt x="376" y="297"/>
                  </a:lnTo>
                  <a:lnTo>
                    <a:pt x="368" y="283"/>
                  </a:lnTo>
                  <a:lnTo>
                    <a:pt x="359" y="268"/>
                  </a:lnTo>
                  <a:lnTo>
                    <a:pt x="348" y="252"/>
                  </a:lnTo>
                  <a:lnTo>
                    <a:pt x="337" y="236"/>
                  </a:lnTo>
                  <a:lnTo>
                    <a:pt x="325" y="221"/>
                  </a:lnTo>
                  <a:lnTo>
                    <a:pt x="312" y="206"/>
                  </a:lnTo>
                  <a:lnTo>
                    <a:pt x="300" y="191"/>
                  </a:lnTo>
                  <a:lnTo>
                    <a:pt x="289" y="176"/>
                  </a:lnTo>
                  <a:lnTo>
                    <a:pt x="277" y="162"/>
                  </a:lnTo>
                  <a:lnTo>
                    <a:pt x="266" y="148"/>
                  </a:lnTo>
                  <a:lnTo>
                    <a:pt x="242" y="125"/>
                  </a:lnTo>
                  <a:lnTo>
                    <a:pt x="220" y="103"/>
                  </a:lnTo>
                  <a:lnTo>
                    <a:pt x="198" y="85"/>
                  </a:lnTo>
                  <a:lnTo>
                    <a:pt x="187" y="77"/>
                  </a:lnTo>
                  <a:lnTo>
                    <a:pt x="176" y="70"/>
                  </a:lnTo>
                  <a:lnTo>
                    <a:pt x="165" y="63"/>
                  </a:lnTo>
                  <a:lnTo>
                    <a:pt x="154" y="59"/>
                  </a:lnTo>
                  <a:lnTo>
                    <a:pt x="143" y="53"/>
                  </a:lnTo>
                  <a:lnTo>
                    <a:pt x="132" y="49"/>
                  </a:lnTo>
                  <a:lnTo>
                    <a:pt x="118" y="45"/>
                  </a:lnTo>
                  <a:lnTo>
                    <a:pt x="106" y="40"/>
                  </a:lnTo>
                  <a:lnTo>
                    <a:pt x="92" y="36"/>
                  </a:lnTo>
                  <a:lnTo>
                    <a:pt x="80" y="31"/>
                  </a:lnTo>
                  <a:lnTo>
                    <a:pt x="55" y="23"/>
                  </a:lnTo>
                  <a:lnTo>
                    <a:pt x="33" y="18"/>
                  </a:lnTo>
                  <a:lnTo>
                    <a:pt x="16" y="14"/>
                  </a:lnTo>
                  <a:lnTo>
                    <a:pt x="0" y="9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1" name="Freeform 34"/>
            <p:cNvSpPr>
              <a:spLocks/>
            </p:cNvSpPr>
            <p:nvPr/>
          </p:nvSpPr>
          <p:spPr bwMode="auto">
            <a:xfrm>
              <a:off x="3330" y="2835"/>
              <a:ext cx="232" cy="132"/>
            </a:xfrm>
            <a:custGeom>
              <a:avLst/>
              <a:gdLst>
                <a:gd name="T0" fmla="*/ 0 w 696"/>
                <a:gd name="T1" fmla="*/ 68 h 395"/>
                <a:gd name="T2" fmla="*/ 5 w 696"/>
                <a:gd name="T3" fmla="*/ 86 h 395"/>
                <a:gd name="T4" fmla="*/ 11 w 696"/>
                <a:gd name="T5" fmla="*/ 98 h 395"/>
                <a:gd name="T6" fmla="*/ 20 w 696"/>
                <a:gd name="T7" fmla="*/ 110 h 395"/>
                <a:gd name="T8" fmla="*/ 29 w 696"/>
                <a:gd name="T9" fmla="*/ 118 h 395"/>
                <a:gd name="T10" fmla="*/ 36 w 696"/>
                <a:gd name="T11" fmla="*/ 122 h 395"/>
                <a:gd name="T12" fmla="*/ 43 w 696"/>
                <a:gd name="T13" fmla="*/ 125 h 395"/>
                <a:gd name="T14" fmla="*/ 53 w 696"/>
                <a:gd name="T15" fmla="*/ 129 h 395"/>
                <a:gd name="T16" fmla="*/ 67 w 696"/>
                <a:gd name="T17" fmla="*/ 132 h 395"/>
                <a:gd name="T18" fmla="*/ 94 w 696"/>
                <a:gd name="T19" fmla="*/ 131 h 395"/>
                <a:gd name="T20" fmla="*/ 110 w 696"/>
                <a:gd name="T21" fmla="*/ 127 h 395"/>
                <a:gd name="T22" fmla="*/ 119 w 696"/>
                <a:gd name="T23" fmla="*/ 122 h 395"/>
                <a:gd name="T24" fmla="*/ 125 w 696"/>
                <a:gd name="T25" fmla="*/ 118 h 395"/>
                <a:gd name="T26" fmla="*/ 133 w 696"/>
                <a:gd name="T27" fmla="*/ 111 h 395"/>
                <a:gd name="T28" fmla="*/ 144 w 696"/>
                <a:gd name="T29" fmla="*/ 103 h 395"/>
                <a:gd name="T30" fmla="*/ 154 w 696"/>
                <a:gd name="T31" fmla="*/ 94 h 395"/>
                <a:gd name="T32" fmla="*/ 164 w 696"/>
                <a:gd name="T33" fmla="*/ 96 h 395"/>
                <a:gd name="T34" fmla="*/ 188 w 696"/>
                <a:gd name="T35" fmla="*/ 99 h 395"/>
                <a:gd name="T36" fmla="*/ 211 w 696"/>
                <a:gd name="T37" fmla="*/ 93 h 395"/>
                <a:gd name="T38" fmla="*/ 217 w 696"/>
                <a:gd name="T39" fmla="*/ 88 h 395"/>
                <a:gd name="T40" fmla="*/ 231 w 696"/>
                <a:gd name="T41" fmla="*/ 70 h 395"/>
                <a:gd name="T42" fmla="*/ 157 w 696"/>
                <a:gd name="T43" fmla="*/ 63 h 395"/>
                <a:gd name="T44" fmla="*/ 140 w 696"/>
                <a:gd name="T45" fmla="*/ 0 h 395"/>
                <a:gd name="T46" fmla="*/ 137 w 696"/>
                <a:gd name="T47" fmla="*/ 53 h 395"/>
                <a:gd name="T48" fmla="*/ 131 w 696"/>
                <a:gd name="T49" fmla="*/ 75 h 395"/>
                <a:gd name="T50" fmla="*/ 126 w 696"/>
                <a:gd name="T51" fmla="*/ 87 h 395"/>
                <a:gd name="T52" fmla="*/ 118 w 696"/>
                <a:gd name="T53" fmla="*/ 95 h 395"/>
                <a:gd name="T54" fmla="*/ 111 w 696"/>
                <a:gd name="T55" fmla="*/ 101 h 395"/>
                <a:gd name="T56" fmla="*/ 106 w 696"/>
                <a:gd name="T57" fmla="*/ 104 h 395"/>
                <a:gd name="T58" fmla="*/ 101 w 696"/>
                <a:gd name="T59" fmla="*/ 107 h 395"/>
                <a:gd name="T60" fmla="*/ 93 w 696"/>
                <a:gd name="T61" fmla="*/ 111 h 395"/>
                <a:gd name="T62" fmla="*/ 83 w 696"/>
                <a:gd name="T63" fmla="*/ 113 h 395"/>
                <a:gd name="T64" fmla="*/ 63 w 696"/>
                <a:gd name="T65" fmla="*/ 112 h 395"/>
                <a:gd name="T66" fmla="*/ 54 w 696"/>
                <a:gd name="T67" fmla="*/ 107 h 395"/>
                <a:gd name="T68" fmla="*/ 45 w 696"/>
                <a:gd name="T69" fmla="*/ 94 h 395"/>
                <a:gd name="T70" fmla="*/ 40 w 696"/>
                <a:gd name="T71" fmla="*/ 83 h 395"/>
                <a:gd name="T72" fmla="*/ 35 w 696"/>
                <a:gd name="T73" fmla="*/ 74 h 395"/>
                <a:gd name="T74" fmla="*/ 30 w 696"/>
                <a:gd name="T75" fmla="*/ 62 h 395"/>
                <a:gd name="T76" fmla="*/ 23 w 696"/>
                <a:gd name="T77" fmla="*/ 47 h 395"/>
                <a:gd name="T78" fmla="*/ 0 w 696"/>
                <a:gd name="T79" fmla="*/ 41 h 39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696" h="395">
                  <a:moveTo>
                    <a:pt x="1" y="124"/>
                  </a:moveTo>
                  <a:lnTo>
                    <a:pt x="0" y="204"/>
                  </a:lnTo>
                  <a:lnTo>
                    <a:pt x="7" y="240"/>
                  </a:lnTo>
                  <a:lnTo>
                    <a:pt x="14" y="258"/>
                  </a:lnTo>
                  <a:lnTo>
                    <a:pt x="22" y="277"/>
                  </a:lnTo>
                  <a:lnTo>
                    <a:pt x="33" y="293"/>
                  </a:lnTo>
                  <a:lnTo>
                    <a:pt x="44" y="313"/>
                  </a:lnTo>
                  <a:lnTo>
                    <a:pt x="59" y="329"/>
                  </a:lnTo>
                  <a:lnTo>
                    <a:pt x="79" y="346"/>
                  </a:lnTo>
                  <a:lnTo>
                    <a:pt x="87" y="353"/>
                  </a:lnTo>
                  <a:lnTo>
                    <a:pt x="98" y="359"/>
                  </a:lnTo>
                  <a:lnTo>
                    <a:pt x="108" y="365"/>
                  </a:lnTo>
                  <a:lnTo>
                    <a:pt x="119" y="370"/>
                  </a:lnTo>
                  <a:lnTo>
                    <a:pt x="128" y="375"/>
                  </a:lnTo>
                  <a:lnTo>
                    <a:pt x="139" y="379"/>
                  </a:lnTo>
                  <a:lnTo>
                    <a:pt x="160" y="386"/>
                  </a:lnTo>
                  <a:lnTo>
                    <a:pt x="182" y="391"/>
                  </a:lnTo>
                  <a:lnTo>
                    <a:pt x="201" y="394"/>
                  </a:lnTo>
                  <a:lnTo>
                    <a:pt x="243" y="395"/>
                  </a:lnTo>
                  <a:lnTo>
                    <a:pt x="281" y="393"/>
                  </a:lnTo>
                  <a:lnTo>
                    <a:pt x="316" y="384"/>
                  </a:lnTo>
                  <a:lnTo>
                    <a:pt x="329" y="379"/>
                  </a:lnTo>
                  <a:lnTo>
                    <a:pt x="343" y="373"/>
                  </a:lnTo>
                  <a:lnTo>
                    <a:pt x="356" y="366"/>
                  </a:lnTo>
                  <a:lnTo>
                    <a:pt x="365" y="361"/>
                  </a:lnTo>
                  <a:lnTo>
                    <a:pt x="375" y="354"/>
                  </a:lnTo>
                  <a:lnTo>
                    <a:pt x="383" y="347"/>
                  </a:lnTo>
                  <a:lnTo>
                    <a:pt x="400" y="333"/>
                  </a:lnTo>
                  <a:lnTo>
                    <a:pt x="416" y="320"/>
                  </a:lnTo>
                  <a:lnTo>
                    <a:pt x="431" y="307"/>
                  </a:lnTo>
                  <a:lnTo>
                    <a:pt x="452" y="288"/>
                  </a:lnTo>
                  <a:lnTo>
                    <a:pt x="462" y="280"/>
                  </a:lnTo>
                  <a:lnTo>
                    <a:pt x="477" y="285"/>
                  </a:lnTo>
                  <a:lnTo>
                    <a:pt x="493" y="288"/>
                  </a:lnTo>
                  <a:lnTo>
                    <a:pt x="515" y="292"/>
                  </a:lnTo>
                  <a:lnTo>
                    <a:pt x="565" y="295"/>
                  </a:lnTo>
                  <a:lnTo>
                    <a:pt x="613" y="287"/>
                  </a:lnTo>
                  <a:lnTo>
                    <a:pt x="633" y="278"/>
                  </a:lnTo>
                  <a:lnTo>
                    <a:pt x="641" y="270"/>
                  </a:lnTo>
                  <a:lnTo>
                    <a:pt x="651" y="263"/>
                  </a:lnTo>
                  <a:lnTo>
                    <a:pt x="675" y="233"/>
                  </a:lnTo>
                  <a:lnTo>
                    <a:pt x="692" y="208"/>
                  </a:lnTo>
                  <a:lnTo>
                    <a:pt x="696" y="196"/>
                  </a:lnTo>
                  <a:lnTo>
                    <a:pt x="470" y="189"/>
                  </a:lnTo>
                  <a:lnTo>
                    <a:pt x="487" y="93"/>
                  </a:lnTo>
                  <a:lnTo>
                    <a:pt x="419" y="0"/>
                  </a:lnTo>
                  <a:lnTo>
                    <a:pt x="416" y="113"/>
                  </a:lnTo>
                  <a:lnTo>
                    <a:pt x="411" y="160"/>
                  </a:lnTo>
                  <a:lnTo>
                    <a:pt x="401" y="204"/>
                  </a:lnTo>
                  <a:lnTo>
                    <a:pt x="394" y="225"/>
                  </a:lnTo>
                  <a:lnTo>
                    <a:pt x="386" y="244"/>
                  </a:lnTo>
                  <a:lnTo>
                    <a:pt x="378" y="260"/>
                  </a:lnTo>
                  <a:lnTo>
                    <a:pt x="367" y="273"/>
                  </a:lnTo>
                  <a:lnTo>
                    <a:pt x="354" y="285"/>
                  </a:lnTo>
                  <a:lnTo>
                    <a:pt x="340" y="296"/>
                  </a:lnTo>
                  <a:lnTo>
                    <a:pt x="334" y="302"/>
                  </a:lnTo>
                  <a:lnTo>
                    <a:pt x="327" y="306"/>
                  </a:lnTo>
                  <a:lnTo>
                    <a:pt x="318" y="311"/>
                  </a:lnTo>
                  <a:lnTo>
                    <a:pt x="312" y="315"/>
                  </a:lnTo>
                  <a:lnTo>
                    <a:pt x="303" y="320"/>
                  </a:lnTo>
                  <a:lnTo>
                    <a:pt x="296" y="324"/>
                  </a:lnTo>
                  <a:lnTo>
                    <a:pt x="280" y="331"/>
                  </a:lnTo>
                  <a:lnTo>
                    <a:pt x="263" y="335"/>
                  </a:lnTo>
                  <a:lnTo>
                    <a:pt x="248" y="339"/>
                  </a:lnTo>
                  <a:lnTo>
                    <a:pt x="216" y="342"/>
                  </a:lnTo>
                  <a:lnTo>
                    <a:pt x="188" y="336"/>
                  </a:lnTo>
                  <a:lnTo>
                    <a:pt x="175" y="329"/>
                  </a:lnTo>
                  <a:lnTo>
                    <a:pt x="161" y="321"/>
                  </a:lnTo>
                  <a:lnTo>
                    <a:pt x="141" y="295"/>
                  </a:lnTo>
                  <a:lnTo>
                    <a:pt x="134" y="280"/>
                  </a:lnTo>
                  <a:lnTo>
                    <a:pt x="126" y="265"/>
                  </a:lnTo>
                  <a:lnTo>
                    <a:pt x="119" y="249"/>
                  </a:lnTo>
                  <a:lnTo>
                    <a:pt x="112" y="236"/>
                  </a:lnTo>
                  <a:lnTo>
                    <a:pt x="105" y="222"/>
                  </a:lnTo>
                  <a:lnTo>
                    <a:pt x="99" y="209"/>
                  </a:lnTo>
                  <a:lnTo>
                    <a:pt x="90" y="186"/>
                  </a:lnTo>
                  <a:lnTo>
                    <a:pt x="76" y="153"/>
                  </a:lnTo>
                  <a:lnTo>
                    <a:pt x="70" y="141"/>
                  </a:lnTo>
                  <a:lnTo>
                    <a:pt x="1" y="12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Freeform 35"/>
            <p:cNvSpPr>
              <a:spLocks/>
            </p:cNvSpPr>
            <p:nvPr/>
          </p:nvSpPr>
          <p:spPr bwMode="auto">
            <a:xfrm>
              <a:off x="3397" y="2838"/>
              <a:ext cx="48" cy="72"/>
            </a:xfrm>
            <a:custGeom>
              <a:avLst/>
              <a:gdLst>
                <a:gd name="T0" fmla="*/ 14 w 145"/>
                <a:gd name="T1" fmla="*/ 3 h 218"/>
                <a:gd name="T2" fmla="*/ 0 w 145"/>
                <a:gd name="T3" fmla="*/ 20 h 218"/>
                <a:gd name="T4" fmla="*/ 0 w 145"/>
                <a:gd name="T5" fmla="*/ 49 h 218"/>
                <a:gd name="T6" fmla="*/ 13 w 145"/>
                <a:gd name="T7" fmla="*/ 72 h 218"/>
                <a:gd name="T8" fmla="*/ 32 w 145"/>
                <a:gd name="T9" fmla="*/ 70 h 218"/>
                <a:gd name="T10" fmla="*/ 43 w 145"/>
                <a:gd name="T11" fmla="*/ 54 h 218"/>
                <a:gd name="T12" fmla="*/ 48 w 145"/>
                <a:gd name="T13" fmla="*/ 30 h 218"/>
                <a:gd name="T14" fmla="*/ 41 w 145"/>
                <a:gd name="T15" fmla="*/ 12 h 218"/>
                <a:gd name="T16" fmla="*/ 29 w 145"/>
                <a:gd name="T17" fmla="*/ 0 h 218"/>
                <a:gd name="T18" fmla="*/ 14 w 145"/>
                <a:gd name="T19" fmla="*/ 3 h 218"/>
                <a:gd name="T20" fmla="*/ 14 w 145"/>
                <a:gd name="T21" fmla="*/ 3 h 2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5" h="218">
                  <a:moveTo>
                    <a:pt x="41" y="8"/>
                  </a:moveTo>
                  <a:lnTo>
                    <a:pt x="0" y="61"/>
                  </a:lnTo>
                  <a:lnTo>
                    <a:pt x="1" y="147"/>
                  </a:lnTo>
                  <a:lnTo>
                    <a:pt x="40" y="218"/>
                  </a:lnTo>
                  <a:lnTo>
                    <a:pt x="96" y="211"/>
                  </a:lnTo>
                  <a:lnTo>
                    <a:pt x="131" y="164"/>
                  </a:lnTo>
                  <a:lnTo>
                    <a:pt x="145" y="92"/>
                  </a:lnTo>
                  <a:lnTo>
                    <a:pt x="123" y="35"/>
                  </a:lnTo>
                  <a:lnTo>
                    <a:pt x="88" y="0"/>
                  </a:lnTo>
                  <a:lnTo>
                    <a:pt x="41" y="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Freeform 36"/>
            <p:cNvSpPr>
              <a:spLocks/>
            </p:cNvSpPr>
            <p:nvPr/>
          </p:nvSpPr>
          <p:spPr bwMode="auto">
            <a:xfrm>
              <a:off x="2815" y="2841"/>
              <a:ext cx="534" cy="194"/>
            </a:xfrm>
            <a:custGeom>
              <a:avLst/>
              <a:gdLst>
                <a:gd name="T0" fmla="*/ 1 w 1602"/>
                <a:gd name="T1" fmla="*/ 101 h 581"/>
                <a:gd name="T2" fmla="*/ 4 w 1602"/>
                <a:gd name="T3" fmla="*/ 123 h 581"/>
                <a:gd name="T4" fmla="*/ 9 w 1602"/>
                <a:gd name="T5" fmla="*/ 137 h 581"/>
                <a:gd name="T6" fmla="*/ 17 w 1602"/>
                <a:gd name="T7" fmla="*/ 151 h 581"/>
                <a:gd name="T8" fmla="*/ 28 w 1602"/>
                <a:gd name="T9" fmla="*/ 164 h 581"/>
                <a:gd name="T10" fmla="*/ 37 w 1602"/>
                <a:gd name="T11" fmla="*/ 170 h 581"/>
                <a:gd name="T12" fmla="*/ 43 w 1602"/>
                <a:gd name="T13" fmla="*/ 174 h 581"/>
                <a:gd name="T14" fmla="*/ 52 w 1602"/>
                <a:gd name="T15" fmla="*/ 179 h 581"/>
                <a:gd name="T16" fmla="*/ 61 w 1602"/>
                <a:gd name="T17" fmla="*/ 182 h 581"/>
                <a:gd name="T18" fmla="*/ 69 w 1602"/>
                <a:gd name="T19" fmla="*/ 186 h 581"/>
                <a:gd name="T20" fmla="*/ 77 w 1602"/>
                <a:gd name="T21" fmla="*/ 189 h 581"/>
                <a:gd name="T22" fmla="*/ 92 w 1602"/>
                <a:gd name="T23" fmla="*/ 192 h 581"/>
                <a:gd name="T24" fmla="*/ 118 w 1602"/>
                <a:gd name="T25" fmla="*/ 194 h 581"/>
                <a:gd name="T26" fmla="*/ 141 w 1602"/>
                <a:gd name="T27" fmla="*/ 189 h 581"/>
                <a:gd name="T28" fmla="*/ 151 w 1602"/>
                <a:gd name="T29" fmla="*/ 185 h 581"/>
                <a:gd name="T30" fmla="*/ 160 w 1602"/>
                <a:gd name="T31" fmla="*/ 180 h 581"/>
                <a:gd name="T32" fmla="*/ 167 w 1602"/>
                <a:gd name="T33" fmla="*/ 176 h 581"/>
                <a:gd name="T34" fmla="*/ 177 w 1602"/>
                <a:gd name="T35" fmla="*/ 168 h 581"/>
                <a:gd name="T36" fmla="*/ 189 w 1602"/>
                <a:gd name="T37" fmla="*/ 155 h 581"/>
                <a:gd name="T38" fmla="*/ 197 w 1602"/>
                <a:gd name="T39" fmla="*/ 146 h 581"/>
                <a:gd name="T40" fmla="*/ 534 w 1602"/>
                <a:gd name="T41" fmla="*/ 93 h 581"/>
                <a:gd name="T42" fmla="*/ 204 w 1602"/>
                <a:gd name="T43" fmla="*/ 98 h 581"/>
                <a:gd name="T44" fmla="*/ 193 w 1602"/>
                <a:gd name="T45" fmla="*/ 30 h 581"/>
                <a:gd name="T46" fmla="*/ 192 w 1602"/>
                <a:gd name="T47" fmla="*/ 94 h 581"/>
                <a:gd name="T48" fmla="*/ 187 w 1602"/>
                <a:gd name="T49" fmla="*/ 120 h 581"/>
                <a:gd name="T50" fmla="*/ 182 w 1602"/>
                <a:gd name="T51" fmla="*/ 136 h 581"/>
                <a:gd name="T52" fmla="*/ 174 w 1602"/>
                <a:gd name="T53" fmla="*/ 147 h 581"/>
                <a:gd name="T54" fmla="*/ 165 w 1602"/>
                <a:gd name="T55" fmla="*/ 156 h 581"/>
                <a:gd name="T56" fmla="*/ 158 w 1602"/>
                <a:gd name="T57" fmla="*/ 161 h 581"/>
                <a:gd name="T58" fmla="*/ 153 w 1602"/>
                <a:gd name="T59" fmla="*/ 164 h 581"/>
                <a:gd name="T60" fmla="*/ 145 w 1602"/>
                <a:gd name="T61" fmla="*/ 169 h 581"/>
                <a:gd name="T62" fmla="*/ 134 w 1602"/>
                <a:gd name="T63" fmla="*/ 171 h 581"/>
                <a:gd name="T64" fmla="*/ 118 w 1602"/>
                <a:gd name="T65" fmla="*/ 173 h 581"/>
                <a:gd name="T66" fmla="*/ 98 w 1602"/>
                <a:gd name="T67" fmla="*/ 167 h 581"/>
                <a:gd name="T68" fmla="*/ 88 w 1602"/>
                <a:gd name="T69" fmla="*/ 163 h 581"/>
                <a:gd name="T70" fmla="*/ 81 w 1602"/>
                <a:gd name="T71" fmla="*/ 159 h 581"/>
                <a:gd name="T72" fmla="*/ 68 w 1602"/>
                <a:gd name="T73" fmla="*/ 153 h 581"/>
                <a:gd name="T74" fmla="*/ 52 w 1602"/>
                <a:gd name="T75" fmla="*/ 126 h 581"/>
                <a:gd name="T76" fmla="*/ 47 w 1602"/>
                <a:gd name="T77" fmla="*/ 101 h 581"/>
                <a:gd name="T78" fmla="*/ 43 w 1602"/>
                <a:gd name="T79" fmla="*/ 56 h 581"/>
                <a:gd name="T80" fmla="*/ 50 w 1602"/>
                <a:gd name="T81" fmla="*/ 27 h 581"/>
                <a:gd name="T82" fmla="*/ 57 w 1602"/>
                <a:gd name="T83" fmla="*/ 0 h 581"/>
                <a:gd name="T84" fmla="*/ 0 w 1602"/>
                <a:gd name="T85" fmla="*/ 92 h 58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602" h="581">
                  <a:moveTo>
                    <a:pt x="0" y="275"/>
                  </a:moveTo>
                  <a:lnTo>
                    <a:pt x="2" y="303"/>
                  </a:lnTo>
                  <a:lnTo>
                    <a:pt x="5" y="333"/>
                  </a:lnTo>
                  <a:lnTo>
                    <a:pt x="13" y="369"/>
                  </a:lnTo>
                  <a:lnTo>
                    <a:pt x="20" y="389"/>
                  </a:lnTo>
                  <a:lnTo>
                    <a:pt x="28" y="410"/>
                  </a:lnTo>
                  <a:lnTo>
                    <a:pt x="38" y="431"/>
                  </a:lnTo>
                  <a:lnTo>
                    <a:pt x="51" y="451"/>
                  </a:lnTo>
                  <a:lnTo>
                    <a:pt x="67" y="470"/>
                  </a:lnTo>
                  <a:lnTo>
                    <a:pt x="84" y="490"/>
                  </a:lnTo>
                  <a:lnTo>
                    <a:pt x="106" y="506"/>
                  </a:lnTo>
                  <a:lnTo>
                    <a:pt x="112" y="510"/>
                  </a:lnTo>
                  <a:lnTo>
                    <a:pt x="118" y="514"/>
                  </a:lnTo>
                  <a:lnTo>
                    <a:pt x="130" y="521"/>
                  </a:lnTo>
                  <a:lnTo>
                    <a:pt x="144" y="528"/>
                  </a:lnTo>
                  <a:lnTo>
                    <a:pt x="157" y="537"/>
                  </a:lnTo>
                  <a:lnTo>
                    <a:pt x="170" y="542"/>
                  </a:lnTo>
                  <a:lnTo>
                    <a:pt x="182" y="546"/>
                  </a:lnTo>
                  <a:lnTo>
                    <a:pt x="195" y="552"/>
                  </a:lnTo>
                  <a:lnTo>
                    <a:pt x="206" y="557"/>
                  </a:lnTo>
                  <a:lnTo>
                    <a:pt x="218" y="560"/>
                  </a:lnTo>
                  <a:lnTo>
                    <a:pt x="231" y="565"/>
                  </a:lnTo>
                  <a:lnTo>
                    <a:pt x="253" y="571"/>
                  </a:lnTo>
                  <a:lnTo>
                    <a:pt x="275" y="575"/>
                  </a:lnTo>
                  <a:lnTo>
                    <a:pt x="317" y="581"/>
                  </a:lnTo>
                  <a:lnTo>
                    <a:pt x="355" y="581"/>
                  </a:lnTo>
                  <a:lnTo>
                    <a:pt x="392" y="575"/>
                  </a:lnTo>
                  <a:lnTo>
                    <a:pt x="423" y="567"/>
                  </a:lnTo>
                  <a:lnTo>
                    <a:pt x="440" y="561"/>
                  </a:lnTo>
                  <a:lnTo>
                    <a:pt x="454" y="554"/>
                  </a:lnTo>
                  <a:lnTo>
                    <a:pt x="468" y="548"/>
                  </a:lnTo>
                  <a:lnTo>
                    <a:pt x="481" y="539"/>
                  </a:lnTo>
                  <a:lnTo>
                    <a:pt x="495" y="530"/>
                  </a:lnTo>
                  <a:lnTo>
                    <a:pt x="502" y="526"/>
                  </a:lnTo>
                  <a:lnTo>
                    <a:pt x="507" y="521"/>
                  </a:lnTo>
                  <a:lnTo>
                    <a:pt x="531" y="502"/>
                  </a:lnTo>
                  <a:lnTo>
                    <a:pt x="552" y="483"/>
                  </a:lnTo>
                  <a:lnTo>
                    <a:pt x="568" y="465"/>
                  </a:lnTo>
                  <a:lnTo>
                    <a:pt x="581" y="451"/>
                  </a:lnTo>
                  <a:lnTo>
                    <a:pt x="592" y="437"/>
                  </a:lnTo>
                  <a:lnTo>
                    <a:pt x="1180" y="307"/>
                  </a:lnTo>
                  <a:lnTo>
                    <a:pt x="1602" y="279"/>
                  </a:lnTo>
                  <a:lnTo>
                    <a:pt x="1595" y="192"/>
                  </a:lnTo>
                  <a:lnTo>
                    <a:pt x="612" y="294"/>
                  </a:lnTo>
                  <a:lnTo>
                    <a:pt x="619" y="165"/>
                  </a:lnTo>
                  <a:lnTo>
                    <a:pt x="579" y="91"/>
                  </a:lnTo>
                  <a:lnTo>
                    <a:pt x="579" y="224"/>
                  </a:lnTo>
                  <a:lnTo>
                    <a:pt x="575" y="281"/>
                  </a:lnTo>
                  <a:lnTo>
                    <a:pt x="567" y="336"/>
                  </a:lnTo>
                  <a:lnTo>
                    <a:pt x="561" y="360"/>
                  </a:lnTo>
                  <a:lnTo>
                    <a:pt x="554" y="385"/>
                  </a:lnTo>
                  <a:lnTo>
                    <a:pt x="545" y="406"/>
                  </a:lnTo>
                  <a:lnTo>
                    <a:pt x="534" y="424"/>
                  </a:lnTo>
                  <a:lnTo>
                    <a:pt x="521" y="440"/>
                  </a:lnTo>
                  <a:lnTo>
                    <a:pt x="509" y="454"/>
                  </a:lnTo>
                  <a:lnTo>
                    <a:pt x="495" y="468"/>
                  </a:lnTo>
                  <a:lnTo>
                    <a:pt x="481" y="479"/>
                  </a:lnTo>
                  <a:lnTo>
                    <a:pt x="473" y="483"/>
                  </a:lnTo>
                  <a:lnTo>
                    <a:pt x="466" y="488"/>
                  </a:lnTo>
                  <a:lnTo>
                    <a:pt x="458" y="492"/>
                  </a:lnTo>
                  <a:lnTo>
                    <a:pt x="450" y="497"/>
                  </a:lnTo>
                  <a:lnTo>
                    <a:pt x="434" y="505"/>
                  </a:lnTo>
                  <a:lnTo>
                    <a:pt x="418" y="510"/>
                  </a:lnTo>
                  <a:lnTo>
                    <a:pt x="401" y="513"/>
                  </a:lnTo>
                  <a:lnTo>
                    <a:pt x="386" y="516"/>
                  </a:lnTo>
                  <a:lnTo>
                    <a:pt x="353" y="517"/>
                  </a:lnTo>
                  <a:lnTo>
                    <a:pt x="321" y="512"/>
                  </a:lnTo>
                  <a:lnTo>
                    <a:pt x="293" y="499"/>
                  </a:lnTo>
                  <a:lnTo>
                    <a:pt x="277" y="494"/>
                  </a:lnTo>
                  <a:lnTo>
                    <a:pt x="265" y="487"/>
                  </a:lnTo>
                  <a:lnTo>
                    <a:pt x="251" y="483"/>
                  </a:lnTo>
                  <a:lnTo>
                    <a:pt x="242" y="477"/>
                  </a:lnTo>
                  <a:lnTo>
                    <a:pt x="221" y="468"/>
                  </a:lnTo>
                  <a:lnTo>
                    <a:pt x="204" y="459"/>
                  </a:lnTo>
                  <a:lnTo>
                    <a:pt x="178" y="429"/>
                  </a:lnTo>
                  <a:lnTo>
                    <a:pt x="157" y="376"/>
                  </a:lnTo>
                  <a:lnTo>
                    <a:pt x="149" y="340"/>
                  </a:lnTo>
                  <a:lnTo>
                    <a:pt x="142" y="303"/>
                  </a:lnTo>
                  <a:lnTo>
                    <a:pt x="133" y="231"/>
                  </a:lnTo>
                  <a:lnTo>
                    <a:pt x="130" y="169"/>
                  </a:lnTo>
                  <a:lnTo>
                    <a:pt x="137" y="121"/>
                  </a:lnTo>
                  <a:lnTo>
                    <a:pt x="149" y="80"/>
                  </a:lnTo>
                  <a:lnTo>
                    <a:pt x="160" y="41"/>
                  </a:lnTo>
                  <a:lnTo>
                    <a:pt x="171" y="0"/>
                  </a:lnTo>
                  <a:lnTo>
                    <a:pt x="69" y="117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4" name="Freeform 37"/>
            <p:cNvSpPr>
              <a:spLocks/>
            </p:cNvSpPr>
            <p:nvPr/>
          </p:nvSpPr>
          <p:spPr bwMode="auto">
            <a:xfrm>
              <a:off x="2897" y="2870"/>
              <a:ext cx="83" cy="113"/>
            </a:xfrm>
            <a:custGeom>
              <a:avLst/>
              <a:gdLst>
                <a:gd name="T0" fmla="*/ 1 w 249"/>
                <a:gd name="T1" fmla="*/ 42 h 337"/>
                <a:gd name="T2" fmla="*/ 12 w 249"/>
                <a:gd name="T3" fmla="*/ 13 h 337"/>
                <a:gd name="T4" fmla="*/ 33 w 249"/>
                <a:gd name="T5" fmla="*/ 0 h 337"/>
                <a:gd name="T6" fmla="*/ 61 w 249"/>
                <a:gd name="T7" fmla="*/ 0 h 337"/>
                <a:gd name="T8" fmla="*/ 78 w 249"/>
                <a:gd name="T9" fmla="*/ 20 h 337"/>
                <a:gd name="T10" fmla="*/ 83 w 249"/>
                <a:gd name="T11" fmla="*/ 45 h 337"/>
                <a:gd name="T12" fmla="*/ 79 w 249"/>
                <a:gd name="T13" fmla="*/ 78 h 337"/>
                <a:gd name="T14" fmla="*/ 63 w 249"/>
                <a:gd name="T15" fmla="*/ 102 h 337"/>
                <a:gd name="T16" fmla="*/ 42 w 249"/>
                <a:gd name="T17" fmla="*/ 113 h 337"/>
                <a:gd name="T18" fmla="*/ 21 w 249"/>
                <a:gd name="T19" fmla="*/ 107 h 337"/>
                <a:gd name="T20" fmla="*/ 6 w 249"/>
                <a:gd name="T21" fmla="*/ 89 h 337"/>
                <a:gd name="T22" fmla="*/ 0 w 249"/>
                <a:gd name="T23" fmla="*/ 60 h 337"/>
                <a:gd name="T24" fmla="*/ 1 w 249"/>
                <a:gd name="T25" fmla="*/ 42 h 337"/>
                <a:gd name="T26" fmla="*/ 1 w 249"/>
                <a:gd name="T27" fmla="*/ 42 h 33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9" h="337">
                  <a:moveTo>
                    <a:pt x="4" y="124"/>
                  </a:moveTo>
                  <a:lnTo>
                    <a:pt x="36" y="40"/>
                  </a:lnTo>
                  <a:lnTo>
                    <a:pt x="100" y="0"/>
                  </a:lnTo>
                  <a:lnTo>
                    <a:pt x="183" y="1"/>
                  </a:lnTo>
                  <a:lnTo>
                    <a:pt x="233" y="59"/>
                  </a:lnTo>
                  <a:lnTo>
                    <a:pt x="249" y="135"/>
                  </a:lnTo>
                  <a:lnTo>
                    <a:pt x="238" y="234"/>
                  </a:lnTo>
                  <a:lnTo>
                    <a:pt x="188" y="305"/>
                  </a:lnTo>
                  <a:lnTo>
                    <a:pt x="126" y="337"/>
                  </a:lnTo>
                  <a:lnTo>
                    <a:pt x="62" y="318"/>
                  </a:lnTo>
                  <a:lnTo>
                    <a:pt x="19" y="264"/>
                  </a:lnTo>
                  <a:lnTo>
                    <a:pt x="0" y="180"/>
                  </a:lnTo>
                  <a:lnTo>
                    <a:pt x="4" y="12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5" name="Freeform 38"/>
            <p:cNvSpPr>
              <a:spLocks/>
            </p:cNvSpPr>
            <p:nvPr/>
          </p:nvSpPr>
          <p:spPr bwMode="auto">
            <a:xfrm>
              <a:off x="2448" y="2968"/>
              <a:ext cx="443" cy="100"/>
            </a:xfrm>
            <a:custGeom>
              <a:avLst/>
              <a:gdLst>
                <a:gd name="T0" fmla="*/ 380 w 1330"/>
                <a:gd name="T1" fmla="*/ 0 h 299"/>
                <a:gd name="T2" fmla="*/ 202 w 1330"/>
                <a:gd name="T3" fmla="*/ 16 h 299"/>
                <a:gd name="T4" fmla="*/ 0 w 1330"/>
                <a:gd name="T5" fmla="*/ 65 h 299"/>
                <a:gd name="T6" fmla="*/ 144 w 1330"/>
                <a:gd name="T7" fmla="*/ 52 h 299"/>
                <a:gd name="T8" fmla="*/ 45 w 1330"/>
                <a:gd name="T9" fmla="*/ 90 h 299"/>
                <a:gd name="T10" fmla="*/ 239 w 1330"/>
                <a:gd name="T11" fmla="*/ 59 h 299"/>
                <a:gd name="T12" fmla="*/ 148 w 1330"/>
                <a:gd name="T13" fmla="*/ 100 h 299"/>
                <a:gd name="T14" fmla="*/ 315 w 1330"/>
                <a:gd name="T15" fmla="*/ 67 h 299"/>
                <a:gd name="T16" fmla="*/ 270 w 1330"/>
                <a:gd name="T17" fmla="*/ 93 h 299"/>
                <a:gd name="T18" fmla="*/ 443 w 1330"/>
                <a:gd name="T19" fmla="*/ 54 h 299"/>
                <a:gd name="T20" fmla="*/ 380 w 1330"/>
                <a:gd name="T21" fmla="*/ 0 h 299"/>
                <a:gd name="T22" fmla="*/ 380 w 1330"/>
                <a:gd name="T23" fmla="*/ 0 h 2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330" h="299">
                  <a:moveTo>
                    <a:pt x="1141" y="0"/>
                  </a:moveTo>
                  <a:lnTo>
                    <a:pt x="606" y="49"/>
                  </a:lnTo>
                  <a:lnTo>
                    <a:pt x="0" y="193"/>
                  </a:lnTo>
                  <a:lnTo>
                    <a:pt x="433" y="155"/>
                  </a:lnTo>
                  <a:lnTo>
                    <a:pt x="134" y="270"/>
                  </a:lnTo>
                  <a:lnTo>
                    <a:pt x="718" y="175"/>
                  </a:lnTo>
                  <a:lnTo>
                    <a:pt x="444" y="299"/>
                  </a:lnTo>
                  <a:lnTo>
                    <a:pt x="945" y="199"/>
                  </a:lnTo>
                  <a:lnTo>
                    <a:pt x="810" y="278"/>
                  </a:lnTo>
                  <a:lnTo>
                    <a:pt x="1330" y="160"/>
                  </a:lnTo>
                  <a:lnTo>
                    <a:pt x="114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1" name="Group 39"/>
          <p:cNvGrpSpPr>
            <a:grpSpLocks/>
          </p:cNvGrpSpPr>
          <p:nvPr/>
        </p:nvGrpSpPr>
        <p:grpSpPr bwMode="auto">
          <a:xfrm>
            <a:off x="5334000" y="3581400"/>
            <a:ext cx="1828800" cy="908050"/>
            <a:chOff x="3648" y="2256"/>
            <a:chExt cx="1152" cy="572"/>
          </a:xfrm>
        </p:grpSpPr>
        <p:sp>
          <p:nvSpPr>
            <p:cNvPr id="4102" name="Freeform 40"/>
            <p:cNvSpPr>
              <a:spLocks/>
            </p:cNvSpPr>
            <p:nvPr/>
          </p:nvSpPr>
          <p:spPr bwMode="auto">
            <a:xfrm>
              <a:off x="3778" y="2377"/>
              <a:ext cx="349" cy="259"/>
            </a:xfrm>
            <a:custGeom>
              <a:avLst/>
              <a:gdLst>
                <a:gd name="T0" fmla="*/ 317 w 1047"/>
                <a:gd name="T1" fmla="*/ 0 h 776"/>
                <a:gd name="T2" fmla="*/ 65 w 1047"/>
                <a:gd name="T3" fmla="*/ 23 h 776"/>
                <a:gd name="T4" fmla="*/ 0 w 1047"/>
                <a:gd name="T5" fmla="*/ 82 h 776"/>
                <a:gd name="T6" fmla="*/ 2 w 1047"/>
                <a:gd name="T7" fmla="*/ 259 h 776"/>
                <a:gd name="T8" fmla="*/ 43 w 1047"/>
                <a:gd name="T9" fmla="*/ 258 h 776"/>
                <a:gd name="T10" fmla="*/ 49 w 1047"/>
                <a:gd name="T11" fmla="*/ 83 h 776"/>
                <a:gd name="T12" fmla="*/ 120 w 1047"/>
                <a:gd name="T13" fmla="*/ 94 h 776"/>
                <a:gd name="T14" fmla="*/ 75 w 1047"/>
                <a:gd name="T15" fmla="*/ 40 h 776"/>
                <a:gd name="T16" fmla="*/ 349 w 1047"/>
                <a:gd name="T17" fmla="*/ 12 h 776"/>
                <a:gd name="T18" fmla="*/ 317 w 1047"/>
                <a:gd name="T19" fmla="*/ 0 h 776"/>
                <a:gd name="T20" fmla="*/ 317 w 1047"/>
                <a:gd name="T21" fmla="*/ 0 h 7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047" h="776">
                  <a:moveTo>
                    <a:pt x="952" y="0"/>
                  </a:moveTo>
                  <a:lnTo>
                    <a:pt x="195" y="70"/>
                  </a:lnTo>
                  <a:lnTo>
                    <a:pt x="0" y="247"/>
                  </a:lnTo>
                  <a:lnTo>
                    <a:pt x="5" y="776"/>
                  </a:lnTo>
                  <a:lnTo>
                    <a:pt x="129" y="774"/>
                  </a:lnTo>
                  <a:lnTo>
                    <a:pt x="148" y="249"/>
                  </a:lnTo>
                  <a:lnTo>
                    <a:pt x="359" y="282"/>
                  </a:lnTo>
                  <a:lnTo>
                    <a:pt x="226" y="121"/>
                  </a:lnTo>
                  <a:lnTo>
                    <a:pt x="1047" y="37"/>
                  </a:lnTo>
                  <a:lnTo>
                    <a:pt x="952" y="0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Freeform 41"/>
            <p:cNvSpPr>
              <a:spLocks/>
            </p:cNvSpPr>
            <p:nvPr/>
          </p:nvSpPr>
          <p:spPr bwMode="auto">
            <a:xfrm>
              <a:off x="3652" y="2468"/>
              <a:ext cx="878" cy="217"/>
            </a:xfrm>
            <a:custGeom>
              <a:avLst/>
              <a:gdLst>
                <a:gd name="T0" fmla="*/ 71 w 2634"/>
                <a:gd name="T1" fmla="*/ 13 h 651"/>
                <a:gd name="T2" fmla="*/ 56 w 2634"/>
                <a:gd name="T3" fmla="*/ 22 h 651"/>
                <a:gd name="T4" fmla="*/ 45 w 2634"/>
                <a:gd name="T5" fmla="*/ 29 h 651"/>
                <a:gd name="T6" fmla="*/ 24 w 2634"/>
                <a:gd name="T7" fmla="*/ 51 h 651"/>
                <a:gd name="T8" fmla="*/ 8 w 2634"/>
                <a:gd name="T9" fmla="*/ 78 h 651"/>
                <a:gd name="T10" fmla="*/ 3 w 2634"/>
                <a:gd name="T11" fmla="*/ 137 h 651"/>
                <a:gd name="T12" fmla="*/ 12 w 2634"/>
                <a:gd name="T13" fmla="*/ 159 h 651"/>
                <a:gd name="T14" fmla="*/ 29 w 2634"/>
                <a:gd name="T15" fmla="*/ 173 h 651"/>
                <a:gd name="T16" fmla="*/ 49 w 2634"/>
                <a:gd name="T17" fmla="*/ 179 h 651"/>
                <a:gd name="T18" fmla="*/ 374 w 2634"/>
                <a:gd name="T19" fmla="*/ 206 h 651"/>
                <a:gd name="T20" fmla="*/ 413 w 2634"/>
                <a:gd name="T21" fmla="*/ 167 h 651"/>
                <a:gd name="T22" fmla="*/ 427 w 2634"/>
                <a:gd name="T23" fmla="*/ 143 h 651"/>
                <a:gd name="T24" fmla="*/ 444 w 2634"/>
                <a:gd name="T25" fmla="*/ 128 h 651"/>
                <a:gd name="T26" fmla="*/ 458 w 2634"/>
                <a:gd name="T27" fmla="*/ 121 h 651"/>
                <a:gd name="T28" fmla="*/ 509 w 2634"/>
                <a:gd name="T29" fmla="*/ 123 h 651"/>
                <a:gd name="T30" fmla="*/ 531 w 2634"/>
                <a:gd name="T31" fmla="*/ 133 h 651"/>
                <a:gd name="T32" fmla="*/ 554 w 2634"/>
                <a:gd name="T33" fmla="*/ 162 h 651"/>
                <a:gd name="T34" fmla="*/ 567 w 2634"/>
                <a:gd name="T35" fmla="*/ 217 h 651"/>
                <a:gd name="T36" fmla="*/ 639 w 2634"/>
                <a:gd name="T37" fmla="*/ 170 h 651"/>
                <a:gd name="T38" fmla="*/ 617 w 2634"/>
                <a:gd name="T39" fmla="*/ 149 h 651"/>
                <a:gd name="T40" fmla="*/ 595 w 2634"/>
                <a:gd name="T41" fmla="*/ 129 h 651"/>
                <a:gd name="T42" fmla="*/ 572 w 2634"/>
                <a:gd name="T43" fmla="*/ 112 h 651"/>
                <a:gd name="T44" fmla="*/ 558 w 2634"/>
                <a:gd name="T45" fmla="*/ 102 h 651"/>
                <a:gd name="T46" fmla="*/ 545 w 2634"/>
                <a:gd name="T47" fmla="*/ 93 h 651"/>
                <a:gd name="T48" fmla="*/ 531 w 2634"/>
                <a:gd name="T49" fmla="*/ 84 h 651"/>
                <a:gd name="T50" fmla="*/ 518 w 2634"/>
                <a:gd name="T51" fmla="*/ 78 h 651"/>
                <a:gd name="T52" fmla="*/ 496 w 2634"/>
                <a:gd name="T53" fmla="*/ 72 h 651"/>
                <a:gd name="T54" fmla="*/ 464 w 2634"/>
                <a:gd name="T55" fmla="*/ 77 h 651"/>
                <a:gd name="T56" fmla="*/ 445 w 2634"/>
                <a:gd name="T57" fmla="*/ 86 h 651"/>
                <a:gd name="T58" fmla="*/ 431 w 2634"/>
                <a:gd name="T59" fmla="*/ 95 h 651"/>
                <a:gd name="T60" fmla="*/ 422 w 2634"/>
                <a:gd name="T61" fmla="*/ 101 h 651"/>
                <a:gd name="T62" fmla="*/ 414 w 2634"/>
                <a:gd name="T63" fmla="*/ 107 h 651"/>
                <a:gd name="T64" fmla="*/ 406 w 2634"/>
                <a:gd name="T65" fmla="*/ 113 h 651"/>
                <a:gd name="T66" fmla="*/ 395 w 2634"/>
                <a:gd name="T67" fmla="*/ 122 h 651"/>
                <a:gd name="T68" fmla="*/ 382 w 2634"/>
                <a:gd name="T69" fmla="*/ 130 h 651"/>
                <a:gd name="T70" fmla="*/ 365 w 2634"/>
                <a:gd name="T71" fmla="*/ 134 h 651"/>
                <a:gd name="T72" fmla="*/ 358 w 2634"/>
                <a:gd name="T73" fmla="*/ 110 h 651"/>
                <a:gd name="T74" fmla="*/ 369 w 2634"/>
                <a:gd name="T75" fmla="*/ 89 h 651"/>
                <a:gd name="T76" fmla="*/ 356 w 2634"/>
                <a:gd name="T77" fmla="*/ 43 h 651"/>
                <a:gd name="T78" fmla="*/ 348 w 2634"/>
                <a:gd name="T79" fmla="*/ 46 h 651"/>
                <a:gd name="T80" fmla="*/ 334 w 2634"/>
                <a:gd name="T81" fmla="*/ 67 h 651"/>
                <a:gd name="T82" fmla="*/ 321 w 2634"/>
                <a:gd name="T83" fmla="*/ 99 h 651"/>
                <a:gd name="T84" fmla="*/ 307 w 2634"/>
                <a:gd name="T85" fmla="*/ 115 h 651"/>
                <a:gd name="T86" fmla="*/ 279 w 2634"/>
                <a:gd name="T87" fmla="*/ 117 h 651"/>
                <a:gd name="T88" fmla="*/ 258 w 2634"/>
                <a:gd name="T89" fmla="*/ 94 h 651"/>
                <a:gd name="T90" fmla="*/ 258 w 2634"/>
                <a:gd name="T91" fmla="*/ 63 h 651"/>
                <a:gd name="T92" fmla="*/ 244 w 2634"/>
                <a:gd name="T93" fmla="*/ 0 h 651"/>
                <a:gd name="T94" fmla="*/ 128 w 2634"/>
                <a:gd name="T95" fmla="*/ 128 h 651"/>
                <a:gd name="T96" fmla="*/ 112 w 2634"/>
                <a:gd name="T97" fmla="*/ 138 h 651"/>
                <a:gd name="T98" fmla="*/ 87 w 2634"/>
                <a:gd name="T99" fmla="*/ 146 h 651"/>
                <a:gd name="T100" fmla="*/ 47 w 2634"/>
                <a:gd name="T101" fmla="*/ 128 h 651"/>
                <a:gd name="T102" fmla="*/ 31 w 2634"/>
                <a:gd name="T103" fmla="*/ 89 h 651"/>
                <a:gd name="T104" fmla="*/ 42 w 2634"/>
                <a:gd name="T105" fmla="*/ 48 h 651"/>
                <a:gd name="T106" fmla="*/ 71 w 2634"/>
                <a:gd name="T107" fmla="*/ 18 h 65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2634" h="651">
                  <a:moveTo>
                    <a:pt x="248" y="24"/>
                  </a:moveTo>
                  <a:lnTo>
                    <a:pt x="242" y="28"/>
                  </a:lnTo>
                  <a:lnTo>
                    <a:pt x="225" y="35"/>
                  </a:lnTo>
                  <a:lnTo>
                    <a:pt x="214" y="40"/>
                  </a:lnTo>
                  <a:lnTo>
                    <a:pt x="200" y="47"/>
                  </a:lnTo>
                  <a:lnTo>
                    <a:pt x="185" y="55"/>
                  </a:lnTo>
                  <a:lnTo>
                    <a:pt x="177" y="61"/>
                  </a:lnTo>
                  <a:lnTo>
                    <a:pt x="169" y="65"/>
                  </a:lnTo>
                  <a:lnTo>
                    <a:pt x="160" y="69"/>
                  </a:lnTo>
                  <a:lnTo>
                    <a:pt x="153" y="76"/>
                  </a:lnTo>
                  <a:lnTo>
                    <a:pt x="144" y="83"/>
                  </a:lnTo>
                  <a:lnTo>
                    <a:pt x="135" y="88"/>
                  </a:lnTo>
                  <a:lnTo>
                    <a:pt x="119" y="102"/>
                  </a:lnTo>
                  <a:lnTo>
                    <a:pt x="101" y="117"/>
                  </a:lnTo>
                  <a:lnTo>
                    <a:pt x="86" y="134"/>
                  </a:lnTo>
                  <a:lnTo>
                    <a:pt x="71" y="152"/>
                  </a:lnTo>
                  <a:lnTo>
                    <a:pt x="57" y="171"/>
                  </a:lnTo>
                  <a:lnTo>
                    <a:pt x="44" y="191"/>
                  </a:lnTo>
                  <a:lnTo>
                    <a:pt x="33" y="213"/>
                  </a:lnTo>
                  <a:lnTo>
                    <a:pt x="25" y="235"/>
                  </a:lnTo>
                  <a:lnTo>
                    <a:pt x="11" y="274"/>
                  </a:lnTo>
                  <a:lnTo>
                    <a:pt x="0" y="348"/>
                  </a:lnTo>
                  <a:lnTo>
                    <a:pt x="2" y="381"/>
                  </a:lnTo>
                  <a:lnTo>
                    <a:pt x="9" y="412"/>
                  </a:lnTo>
                  <a:lnTo>
                    <a:pt x="17" y="440"/>
                  </a:lnTo>
                  <a:lnTo>
                    <a:pt x="22" y="454"/>
                  </a:lnTo>
                  <a:lnTo>
                    <a:pt x="28" y="467"/>
                  </a:lnTo>
                  <a:lnTo>
                    <a:pt x="35" y="478"/>
                  </a:lnTo>
                  <a:lnTo>
                    <a:pt x="44" y="489"/>
                  </a:lnTo>
                  <a:lnTo>
                    <a:pt x="64" y="507"/>
                  </a:lnTo>
                  <a:lnTo>
                    <a:pt x="73" y="513"/>
                  </a:lnTo>
                  <a:lnTo>
                    <a:pt x="86" y="519"/>
                  </a:lnTo>
                  <a:lnTo>
                    <a:pt x="97" y="523"/>
                  </a:lnTo>
                  <a:lnTo>
                    <a:pt x="108" y="527"/>
                  </a:lnTo>
                  <a:lnTo>
                    <a:pt x="129" y="533"/>
                  </a:lnTo>
                  <a:lnTo>
                    <a:pt x="146" y="537"/>
                  </a:lnTo>
                  <a:lnTo>
                    <a:pt x="162" y="537"/>
                  </a:lnTo>
                  <a:lnTo>
                    <a:pt x="979" y="562"/>
                  </a:lnTo>
                  <a:lnTo>
                    <a:pt x="1118" y="527"/>
                  </a:lnTo>
                  <a:lnTo>
                    <a:pt x="1122" y="617"/>
                  </a:lnTo>
                  <a:lnTo>
                    <a:pt x="1213" y="560"/>
                  </a:lnTo>
                  <a:lnTo>
                    <a:pt x="1224" y="530"/>
                  </a:lnTo>
                  <a:lnTo>
                    <a:pt x="1230" y="515"/>
                  </a:lnTo>
                  <a:lnTo>
                    <a:pt x="1238" y="500"/>
                  </a:lnTo>
                  <a:lnTo>
                    <a:pt x="1247" y="483"/>
                  </a:lnTo>
                  <a:lnTo>
                    <a:pt x="1257" y="464"/>
                  </a:lnTo>
                  <a:lnTo>
                    <a:pt x="1268" y="447"/>
                  </a:lnTo>
                  <a:lnTo>
                    <a:pt x="1282" y="428"/>
                  </a:lnTo>
                  <a:lnTo>
                    <a:pt x="1297" y="412"/>
                  </a:lnTo>
                  <a:lnTo>
                    <a:pt x="1314" y="396"/>
                  </a:lnTo>
                  <a:lnTo>
                    <a:pt x="1322" y="390"/>
                  </a:lnTo>
                  <a:lnTo>
                    <a:pt x="1332" y="383"/>
                  </a:lnTo>
                  <a:lnTo>
                    <a:pt x="1341" y="377"/>
                  </a:lnTo>
                  <a:lnTo>
                    <a:pt x="1351" y="372"/>
                  </a:lnTo>
                  <a:lnTo>
                    <a:pt x="1362" y="366"/>
                  </a:lnTo>
                  <a:lnTo>
                    <a:pt x="1373" y="363"/>
                  </a:lnTo>
                  <a:lnTo>
                    <a:pt x="1395" y="358"/>
                  </a:lnTo>
                  <a:lnTo>
                    <a:pt x="1442" y="357"/>
                  </a:lnTo>
                  <a:lnTo>
                    <a:pt x="1486" y="359"/>
                  </a:lnTo>
                  <a:lnTo>
                    <a:pt x="1527" y="370"/>
                  </a:lnTo>
                  <a:lnTo>
                    <a:pt x="1547" y="377"/>
                  </a:lnTo>
                  <a:lnTo>
                    <a:pt x="1566" y="385"/>
                  </a:lnTo>
                  <a:lnTo>
                    <a:pt x="1584" y="395"/>
                  </a:lnTo>
                  <a:lnTo>
                    <a:pt x="1592" y="399"/>
                  </a:lnTo>
                  <a:lnTo>
                    <a:pt x="1599" y="405"/>
                  </a:lnTo>
                  <a:lnTo>
                    <a:pt x="1626" y="428"/>
                  </a:lnTo>
                  <a:lnTo>
                    <a:pt x="1648" y="454"/>
                  </a:lnTo>
                  <a:lnTo>
                    <a:pt x="1662" y="485"/>
                  </a:lnTo>
                  <a:lnTo>
                    <a:pt x="1673" y="516"/>
                  </a:lnTo>
                  <a:lnTo>
                    <a:pt x="1682" y="545"/>
                  </a:lnTo>
                  <a:lnTo>
                    <a:pt x="1693" y="599"/>
                  </a:lnTo>
                  <a:lnTo>
                    <a:pt x="1701" y="651"/>
                  </a:lnTo>
                  <a:lnTo>
                    <a:pt x="2623" y="560"/>
                  </a:lnTo>
                  <a:lnTo>
                    <a:pt x="2634" y="507"/>
                  </a:lnTo>
                  <a:lnTo>
                    <a:pt x="1931" y="526"/>
                  </a:lnTo>
                  <a:lnTo>
                    <a:pt x="1917" y="511"/>
                  </a:lnTo>
                  <a:lnTo>
                    <a:pt x="1899" y="493"/>
                  </a:lnTo>
                  <a:lnTo>
                    <a:pt x="1877" y="472"/>
                  </a:lnTo>
                  <a:lnTo>
                    <a:pt x="1863" y="460"/>
                  </a:lnTo>
                  <a:lnTo>
                    <a:pt x="1850" y="446"/>
                  </a:lnTo>
                  <a:lnTo>
                    <a:pt x="1833" y="432"/>
                  </a:lnTo>
                  <a:lnTo>
                    <a:pt x="1817" y="418"/>
                  </a:lnTo>
                  <a:lnTo>
                    <a:pt x="1800" y="403"/>
                  </a:lnTo>
                  <a:lnTo>
                    <a:pt x="1784" y="388"/>
                  </a:lnTo>
                  <a:lnTo>
                    <a:pt x="1764" y="373"/>
                  </a:lnTo>
                  <a:lnTo>
                    <a:pt x="1745" y="358"/>
                  </a:lnTo>
                  <a:lnTo>
                    <a:pt x="1726" y="341"/>
                  </a:lnTo>
                  <a:lnTo>
                    <a:pt x="1716" y="335"/>
                  </a:lnTo>
                  <a:lnTo>
                    <a:pt x="1705" y="326"/>
                  </a:lnTo>
                  <a:lnTo>
                    <a:pt x="1695" y="319"/>
                  </a:lnTo>
                  <a:lnTo>
                    <a:pt x="1684" y="313"/>
                  </a:lnTo>
                  <a:lnTo>
                    <a:pt x="1675" y="306"/>
                  </a:lnTo>
                  <a:lnTo>
                    <a:pt x="1664" y="297"/>
                  </a:lnTo>
                  <a:lnTo>
                    <a:pt x="1655" y="290"/>
                  </a:lnTo>
                  <a:lnTo>
                    <a:pt x="1646" y="284"/>
                  </a:lnTo>
                  <a:lnTo>
                    <a:pt x="1635" y="278"/>
                  </a:lnTo>
                  <a:lnTo>
                    <a:pt x="1625" y="271"/>
                  </a:lnTo>
                  <a:lnTo>
                    <a:pt x="1614" y="266"/>
                  </a:lnTo>
                  <a:lnTo>
                    <a:pt x="1604" y="259"/>
                  </a:lnTo>
                  <a:lnTo>
                    <a:pt x="1593" y="253"/>
                  </a:lnTo>
                  <a:lnTo>
                    <a:pt x="1584" y="249"/>
                  </a:lnTo>
                  <a:lnTo>
                    <a:pt x="1573" y="244"/>
                  </a:lnTo>
                  <a:lnTo>
                    <a:pt x="1563" y="240"/>
                  </a:lnTo>
                  <a:lnTo>
                    <a:pt x="1553" y="235"/>
                  </a:lnTo>
                  <a:lnTo>
                    <a:pt x="1544" y="231"/>
                  </a:lnTo>
                  <a:lnTo>
                    <a:pt x="1524" y="224"/>
                  </a:lnTo>
                  <a:lnTo>
                    <a:pt x="1505" y="219"/>
                  </a:lnTo>
                  <a:lnTo>
                    <a:pt x="1487" y="215"/>
                  </a:lnTo>
                  <a:lnTo>
                    <a:pt x="1471" y="213"/>
                  </a:lnTo>
                  <a:lnTo>
                    <a:pt x="1436" y="216"/>
                  </a:lnTo>
                  <a:lnTo>
                    <a:pt x="1407" y="226"/>
                  </a:lnTo>
                  <a:lnTo>
                    <a:pt x="1392" y="231"/>
                  </a:lnTo>
                  <a:lnTo>
                    <a:pt x="1377" y="237"/>
                  </a:lnTo>
                  <a:lnTo>
                    <a:pt x="1362" y="244"/>
                  </a:lnTo>
                  <a:lnTo>
                    <a:pt x="1348" y="252"/>
                  </a:lnTo>
                  <a:lnTo>
                    <a:pt x="1334" y="259"/>
                  </a:lnTo>
                  <a:lnTo>
                    <a:pt x="1321" y="267"/>
                  </a:lnTo>
                  <a:lnTo>
                    <a:pt x="1307" y="277"/>
                  </a:lnTo>
                  <a:lnTo>
                    <a:pt x="1300" y="282"/>
                  </a:lnTo>
                  <a:lnTo>
                    <a:pt x="1293" y="286"/>
                  </a:lnTo>
                  <a:lnTo>
                    <a:pt x="1286" y="290"/>
                  </a:lnTo>
                  <a:lnTo>
                    <a:pt x="1279" y="296"/>
                  </a:lnTo>
                  <a:lnTo>
                    <a:pt x="1272" y="299"/>
                  </a:lnTo>
                  <a:lnTo>
                    <a:pt x="1267" y="304"/>
                  </a:lnTo>
                  <a:lnTo>
                    <a:pt x="1260" y="308"/>
                  </a:lnTo>
                  <a:lnTo>
                    <a:pt x="1254" y="313"/>
                  </a:lnTo>
                  <a:lnTo>
                    <a:pt x="1247" y="318"/>
                  </a:lnTo>
                  <a:lnTo>
                    <a:pt x="1241" y="322"/>
                  </a:lnTo>
                  <a:lnTo>
                    <a:pt x="1234" y="328"/>
                  </a:lnTo>
                  <a:lnTo>
                    <a:pt x="1228" y="332"/>
                  </a:lnTo>
                  <a:lnTo>
                    <a:pt x="1223" y="336"/>
                  </a:lnTo>
                  <a:lnTo>
                    <a:pt x="1217" y="340"/>
                  </a:lnTo>
                  <a:lnTo>
                    <a:pt x="1212" y="344"/>
                  </a:lnTo>
                  <a:lnTo>
                    <a:pt x="1206" y="350"/>
                  </a:lnTo>
                  <a:lnTo>
                    <a:pt x="1194" y="358"/>
                  </a:lnTo>
                  <a:lnTo>
                    <a:pt x="1184" y="366"/>
                  </a:lnTo>
                  <a:lnTo>
                    <a:pt x="1173" y="373"/>
                  </a:lnTo>
                  <a:lnTo>
                    <a:pt x="1163" y="380"/>
                  </a:lnTo>
                  <a:lnTo>
                    <a:pt x="1154" y="385"/>
                  </a:lnTo>
                  <a:lnTo>
                    <a:pt x="1146" y="390"/>
                  </a:lnTo>
                  <a:lnTo>
                    <a:pt x="1137" y="395"/>
                  </a:lnTo>
                  <a:lnTo>
                    <a:pt x="1121" y="402"/>
                  </a:lnTo>
                  <a:lnTo>
                    <a:pt x="1107" y="405"/>
                  </a:lnTo>
                  <a:lnTo>
                    <a:pt x="1096" y="402"/>
                  </a:lnTo>
                  <a:lnTo>
                    <a:pt x="1086" y="395"/>
                  </a:lnTo>
                  <a:lnTo>
                    <a:pt x="1077" y="373"/>
                  </a:lnTo>
                  <a:lnTo>
                    <a:pt x="1072" y="351"/>
                  </a:lnTo>
                  <a:lnTo>
                    <a:pt x="1075" y="329"/>
                  </a:lnTo>
                  <a:lnTo>
                    <a:pt x="1082" y="311"/>
                  </a:lnTo>
                  <a:lnTo>
                    <a:pt x="1092" y="293"/>
                  </a:lnTo>
                  <a:lnTo>
                    <a:pt x="1099" y="281"/>
                  </a:lnTo>
                  <a:lnTo>
                    <a:pt x="1108" y="267"/>
                  </a:lnTo>
                  <a:lnTo>
                    <a:pt x="1112" y="165"/>
                  </a:lnTo>
                  <a:lnTo>
                    <a:pt x="1088" y="145"/>
                  </a:lnTo>
                  <a:lnTo>
                    <a:pt x="1078" y="138"/>
                  </a:lnTo>
                  <a:lnTo>
                    <a:pt x="1068" y="129"/>
                  </a:lnTo>
                  <a:lnTo>
                    <a:pt x="1061" y="124"/>
                  </a:lnTo>
                  <a:lnTo>
                    <a:pt x="1056" y="121"/>
                  </a:lnTo>
                  <a:lnTo>
                    <a:pt x="1050" y="117"/>
                  </a:lnTo>
                  <a:lnTo>
                    <a:pt x="1045" y="138"/>
                  </a:lnTo>
                  <a:lnTo>
                    <a:pt x="1035" y="158"/>
                  </a:lnTo>
                  <a:lnTo>
                    <a:pt x="1028" y="169"/>
                  </a:lnTo>
                  <a:lnTo>
                    <a:pt x="1019" y="182"/>
                  </a:lnTo>
                  <a:lnTo>
                    <a:pt x="1002" y="201"/>
                  </a:lnTo>
                  <a:lnTo>
                    <a:pt x="990" y="212"/>
                  </a:lnTo>
                  <a:lnTo>
                    <a:pt x="977" y="216"/>
                  </a:lnTo>
                  <a:lnTo>
                    <a:pt x="972" y="275"/>
                  </a:lnTo>
                  <a:lnTo>
                    <a:pt x="964" y="297"/>
                  </a:lnTo>
                  <a:lnTo>
                    <a:pt x="958" y="310"/>
                  </a:lnTo>
                  <a:lnTo>
                    <a:pt x="951" y="321"/>
                  </a:lnTo>
                  <a:lnTo>
                    <a:pt x="933" y="337"/>
                  </a:lnTo>
                  <a:lnTo>
                    <a:pt x="922" y="344"/>
                  </a:lnTo>
                  <a:lnTo>
                    <a:pt x="908" y="350"/>
                  </a:lnTo>
                  <a:lnTo>
                    <a:pt x="881" y="355"/>
                  </a:lnTo>
                  <a:lnTo>
                    <a:pt x="858" y="357"/>
                  </a:lnTo>
                  <a:lnTo>
                    <a:pt x="838" y="352"/>
                  </a:lnTo>
                  <a:lnTo>
                    <a:pt x="822" y="346"/>
                  </a:lnTo>
                  <a:lnTo>
                    <a:pt x="796" y="321"/>
                  </a:lnTo>
                  <a:lnTo>
                    <a:pt x="783" y="303"/>
                  </a:lnTo>
                  <a:lnTo>
                    <a:pt x="773" y="282"/>
                  </a:lnTo>
                  <a:lnTo>
                    <a:pt x="768" y="259"/>
                  </a:lnTo>
                  <a:lnTo>
                    <a:pt x="767" y="235"/>
                  </a:lnTo>
                  <a:lnTo>
                    <a:pt x="769" y="212"/>
                  </a:lnTo>
                  <a:lnTo>
                    <a:pt x="775" y="190"/>
                  </a:lnTo>
                  <a:lnTo>
                    <a:pt x="782" y="172"/>
                  </a:lnTo>
                  <a:lnTo>
                    <a:pt x="789" y="157"/>
                  </a:lnTo>
                  <a:lnTo>
                    <a:pt x="796" y="143"/>
                  </a:lnTo>
                  <a:lnTo>
                    <a:pt x="733" y="0"/>
                  </a:lnTo>
                  <a:lnTo>
                    <a:pt x="707" y="500"/>
                  </a:lnTo>
                  <a:lnTo>
                    <a:pt x="426" y="491"/>
                  </a:lnTo>
                  <a:lnTo>
                    <a:pt x="390" y="380"/>
                  </a:lnTo>
                  <a:lnTo>
                    <a:pt x="383" y="385"/>
                  </a:lnTo>
                  <a:lnTo>
                    <a:pt x="375" y="390"/>
                  </a:lnTo>
                  <a:lnTo>
                    <a:pt x="364" y="396"/>
                  </a:lnTo>
                  <a:lnTo>
                    <a:pt x="350" y="405"/>
                  </a:lnTo>
                  <a:lnTo>
                    <a:pt x="335" y="413"/>
                  </a:lnTo>
                  <a:lnTo>
                    <a:pt x="317" y="420"/>
                  </a:lnTo>
                  <a:lnTo>
                    <a:pt x="301" y="427"/>
                  </a:lnTo>
                  <a:lnTo>
                    <a:pt x="282" y="435"/>
                  </a:lnTo>
                  <a:lnTo>
                    <a:pt x="261" y="438"/>
                  </a:lnTo>
                  <a:lnTo>
                    <a:pt x="221" y="440"/>
                  </a:lnTo>
                  <a:lnTo>
                    <a:pt x="184" y="429"/>
                  </a:lnTo>
                  <a:lnTo>
                    <a:pt x="152" y="403"/>
                  </a:lnTo>
                  <a:lnTo>
                    <a:pt x="140" y="384"/>
                  </a:lnTo>
                  <a:lnTo>
                    <a:pt x="127" y="366"/>
                  </a:lnTo>
                  <a:lnTo>
                    <a:pt x="118" y="350"/>
                  </a:lnTo>
                  <a:lnTo>
                    <a:pt x="109" y="332"/>
                  </a:lnTo>
                  <a:lnTo>
                    <a:pt x="93" y="267"/>
                  </a:lnTo>
                  <a:lnTo>
                    <a:pt x="95" y="212"/>
                  </a:lnTo>
                  <a:lnTo>
                    <a:pt x="104" y="187"/>
                  </a:lnTo>
                  <a:lnTo>
                    <a:pt x="113" y="167"/>
                  </a:lnTo>
                  <a:lnTo>
                    <a:pt x="127" y="145"/>
                  </a:lnTo>
                  <a:lnTo>
                    <a:pt x="146" y="123"/>
                  </a:lnTo>
                  <a:lnTo>
                    <a:pt x="170" y="99"/>
                  </a:lnTo>
                  <a:lnTo>
                    <a:pt x="193" y="76"/>
                  </a:lnTo>
                  <a:lnTo>
                    <a:pt x="214" y="55"/>
                  </a:lnTo>
                  <a:lnTo>
                    <a:pt x="232" y="39"/>
                  </a:lnTo>
                  <a:lnTo>
                    <a:pt x="248" y="24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Freeform 42"/>
            <p:cNvSpPr>
              <a:spLocks/>
            </p:cNvSpPr>
            <p:nvPr/>
          </p:nvSpPr>
          <p:spPr bwMode="auto">
            <a:xfrm>
              <a:off x="3651" y="2624"/>
              <a:ext cx="389" cy="88"/>
            </a:xfrm>
            <a:custGeom>
              <a:avLst/>
              <a:gdLst>
                <a:gd name="T0" fmla="*/ 12 w 1169"/>
                <a:gd name="T1" fmla="*/ 5 h 264"/>
                <a:gd name="T2" fmla="*/ 3 w 1169"/>
                <a:gd name="T3" fmla="*/ 18 h 264"/>
                <a:gd name="T4" fmla="*/ 1 w 1169"/>
                <a:gd name="T5" fmla="*/ 41 h 264"/>
                <a:gd name="T6" fmla="*/ 5 w 1169"/>
                <a:gd name="T7" fmla="*/ 51 h 264"/>
                <a:gd name="T8" fmla="*/ 11 w 1169"/>
                <a:gd name="T9" fmla="*/ 57 h 264"/>
                <a:gd name="T10" fmla="*/ 18 w 1169"/>
                <a:gd name="T11" fmla="*/ 60 h 264"/>
                <a:gd name="T12" fmla="*/ 32 w 1169"/>
                <a:gd name="T13" fmla="*/ 65 h 264"/>
                <a:gd name="T14" fmla="*/ 51 w 1169"/>
                <a:gd name="T15" fmla="*/ 69 h 264"/>
                <a:gd name="T16" fmla="*/ 75 w 1169"/>
                <a:gd name="T17" fmla="*/ 73 h 264"/>
                <a:gd name="T18" fmla="*/ 101 w 1169"/>
                <a:gd name="T19" fmla="*/ 76 h 264"/>
                <a:gd name="T20" fmla="*/ 130 w 1169"/>
                <a:gd name="T21" fmla="*/ 79 h 264"/>
                <a:gd name="T22" fmla="*/ 161 w 1169"/>
                <a:gd name="T23" fmla="*/ 82 h 264"/>
                <a:gd name="T24" fmla="*/ 224 w 1169"/>
                <a:gd name="T25" fmla="*/ 86 h 264"/>
                <a:gd name="T26" fmla="*/ 309 w 1169"/>
                <a:gd name="T27" fmla="*/ 88 h 264"/>
                <a:gd name="T28" fmla="*/ 364 w 1169"/>
                <a:gd name="T29" fmla="*/ 85 h 264"/>
                <a:gd name="T30" fmla="*/ 382 w 1169"/>
                <a:gd name="T31" fmla="*/ 69 h 264"/>
                <a:gd name="T32" fmla="*/ 389 w 1169"/>
                <a:gd name="T33" fmla="*/ 32 h 264"/>
                <a:gd name="T34" fmla="*/ 383 w 1169"/>
                <a:gd name="T35" fmla="*/ 37 h 264"/>
                <a:gd name="T36" fmla="*/ 377 w 1169"/>
                <a:gd name="T37" fmla="*/ 41 h 264"/>
                <a:gd name="T38" fmla="*/ 368 w 1169"/>
                <a:gd name="T39" fmla="*/ 45 h 264"/>
                <a:gd name="T40" fmla="*/ 357 w 1169"/>
                <a:gd name="T41" fmla="*/ 49 h 264"/>
                <a:gd name="T42" fmla="*/ 343 w 1169"/>
                <a:gd name="T43" fmla="*/ 53 h 264"/>
                <a:gd name="T44" fmla="*/ 327 w 1169"/>
                <a:gd name="T45" fmla="*/ 56 h 264"/>
                <a:gd name="T46" fmla="*/ 291 w 1169"/>
                <a:gd name="T47" fmla="*/ 59 h 264"/>
                <a:gd name="T48" fmla="*/ 156 w 1169"/>
                <a:gd name="T49" fmla="*/ 56 h 264"/>
                <a:gd name="T50" fmla="*/ 86 w 1169"/>
                <a:gd name="T51" fmla="*/ 51 h 264"/>
                <a:gd name="T52" fmla="*/ 49 w 1169"/>
                <a:gd name="T53" fmla="*/ 47 h 264"/>
                <a:gd name="T54" fmla="*/ 25 w 1169"/>
                <a:gd name="T55" fmla="*/ 41 h 264"/>
                <a:gd name="T56" fmla="*/ 15 w 1169"/>
                <a:gd name="T57" fmla="*/ 30 h 264"/>
                <a:gd name="T58" fmla="*/ 15 w 1169"/>
                <a:gd name="T59" fmla="*/ 17 h 264"/>
                <a:gd name="T60" fmla="*/ 20 w 1169"/>
                <a:gd name="T61" fmla="*/ 7 h 264"/>
                <a:gd name="T62" fmla="*/ 27 w 1169"/>
                <a:gd name="T63" fmla="*/ 0 h 264"/>
                <a:gd name="T64" fmla="*/ 16 w 1169"/>
                <a:gd name="T65" fmla="*/ 0 h 26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169" h="264">
                  <a:moveTo>
                    <a:pt x="48" y="0"/>
                  </a:moveTo>
                  <a:lnTo>
                    <a:pt x="35" y="16"/>
                  </a:lnTo>
                  <a:lnTo>
                    <a:pt x="22" y="33"/>
                  </a:lnTo>
                  <a:lnTo>
                    <a:pt x="10" y="55"/>
                  </a:lnTo>
                  <a:lnTo>
                    <a:pt x="0" y="108"/>
                  </a:lnTo>
                  <a:lnTo>
                    <a:pt x="2" y="123"/>
                  </a:lnTo>
                  <a:lnTo>
                    <a:pt x="9" y="139"/>
                  </a:lnTo>
                  <a:lnTo>
                    <a:pt x="15" y="154"/>
                  </a:lnTo>
                  <a:lnTo>
                    <a:pt x="29" y="168"/>
                  </a:lnTo>
                  <a:lnTo>
                    <a:pt x="33" y="170"/>
                  </a:lnTo>
                  <a:lnTo>
                    <a:pt x="39" y="176"/>
                  </a:lnTo>
                  <a:lnTo>
                    <a:pt x="54" y="181"/>
                  </a:lnTo>
                  <a:lnTo>
                    <a:pt x="72" y="188"/>
                  </a:lnTo>
                  <a:lnTo>
                    <a:pt x="97" y="195"/>
                  </a:lnTo>
                  <a:lnTo>
                    <a:pt x="123" y="201"/>
                  </a:lnTo>
                  <a:lnTo>
                    <a:pt x="153" y="207"/>
                  </a:lnTo>
                  <a:lnTo>
                    <a:pt x="186" y="213"/>
                  </a:lnTo>
                  <a:lnTo>
                    <a:pt x="224" y="218"/>
                  </a:lnTo>
                  <a:lnTo>
                    <a:pt x="262" y="224"/>
                  </a:lnTo>
                  <a:lnTo>
                    <a:pt x="303" y="229"/>
                  </a:lnTo>
                  <a:lnTo>
                    <a:pt x="346" y="234"/>
                  </a:lnTo>
                  <a:lnTo>
                    <a:pt x="392" y="238"/>
                  </a:lnTo>
                  <a:lnTo>
                    <a:pt x="437" y="243"/>
                  </a:lnTo>
                  <a:lnTo>
                    <a:pt x="484" y="246"/>
                  </a:lnTo>
                  <a:lnTo>
                    <a:pt x="579" y="253"/>
                  </a:lnTo>
                  <a:lnTo>
                    <a:pt x="673" y="258"/>
                  </a:lnTo>
                  <a:lnTo>
                    <a:pt x="765" y="261"/>
                  </a:lnTo>
                  <a:lnTo>
                    <a:pt x="930" y="264"/>
                  </a:lnTo>
                  <a:lnTo>
                    <a:pt x="1054" y="261"/>
                  </a:lnTo>
                  <a:lnTo>
                    <a:pt x="1093" y="254"/>
                  </a:lnTo>
                  <a:lnTo>
                    <a:pt x="1114" y="247"/>
                  </a:lnTo>
                  <a:lnTo>
                    <a:pt x="1147" y="207"/>
                  </a:lnTo>
                  <a:lnTo>
                    <a:pt x="1163" y="155"/>
                  </a:lnTo>
                  <a:lnTo>
                    <a:pt x="1169" y="95"/>
                  </a:lnTo>
                  <a:lnTo>
                    <a:pt x="1156" y="104"/>
                  </a:lnTo>
                  <a:lnTo>
                    <a:pt x="1150" y="110"/>
                  </a:lnTo>
                  <a:lnTo>
                    <a:pt x="1143" y="115"/>
                  </a:lnTo>
                  <a:lnTo>
                    <a:pt x="1132" y="122"/>
                  </a:lnTo>
                  <a:lnTo>
                    <a:pt x="1121" y="128"/>
                  </a:lnTo>
                  <a:lnTo>
                    <a:pt x="1107" y="134"/>
                  </a:lnTo>
                  <a:lnTo>
                    <a:pt x="1090" y="141"/>
                  </a:lnTo>
                  <a:lnTo>
                    <a:pt x="1074" y="147"/>
                  </a:lnTo>
                  <a:lnTo>
                    <a:pt x="1054" y="154"/>
                  </a:lnTo>
                  <a:lnTo>
                    <a:pt x="1032" y="159"/>
                  </a:lnTo>
                  <a:lnTo>
                    <a:pt x="1009" y="163"/>
                  </a:lnTo>
                  <a:lnTo>
                    <a:pt x="983" y="169"/>
                  </a:lnTo>
                  <a:lnTo>
                    <a:pt x="955" y="172"/>
                  </a:lnTo>
                  <a:lnTo>
                    <a:pt x="875" y="176"/>
                  </a:lnTo>
                  <a:lnTo>
                    <a:pt x="758" y="177"/>
                  </a:lnTo>
                  <a:lnTo>
                    <a:pt x="469" y="169"/>
                  </a:lnTo>
                  <a:lnTo>
                    <a:pt x="325" y="161"/>
                  </a:lnTo>
                  <a:lnTo>
                    <a:pt x="259" y="154"/>
                  </a:lnTo>
                  <a:lnTo>
                    <a:pt x="199" y="147"/>
                  </a:lnTo>
                  <a:lnTo>
                    <a:pt x="148" y="140"/>
                  </a:lnTo>
                  <a:lnTo>
                    <a:pt x="106" y="132"/>
                  </a:lnTo>
                  <a:lnTo>
                    <a:pt x="76" y="122"/>
                  </a:lnTo>
                  <a:lnTo>
                    <a:pt x="60" y="111"/>
                  </a:lnTo>
                  <a:lnTo>
                    <a:pt x="46" y="89"/>
                  </a:lnTo>
                  <a:lnTo>
                    <a:pt x="43" y="70"/>
                  </a:lnTo>
                  <a:lnTo>
                    <a:pt x="44" y="51"/>
                  </a:lnTo>
                  <a:lnTo>
                    <a:pt x="51" y="34"/>
                  </a:lnTo>
                  <a:lnTo>
                    <a:pt x="61" y="20"/>
                  </a:lnTo>
                  <a:lnTo>
                    <a:pt x="69" y="9"/>
                  </a:lnTo>
                  <a:lnTo>
                    <a:pt x="80" y="1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Freeform 43"/>
            <p:cNvSpPr>
              <a:spLocks/>
            </p:cNvSpPr>
            <p:nvPr/>
          </p:nvSpPr>
          <p:spPr bwMode="auto">
            <a:xfrm>
              <a:off x="3742" y="2690"/>
              <a:ext cx="166" cy="72"/>
            </a:xfrm>
            <a:custGeom>
              <a:avLst/>
              <a:gdLst>
                <a:gd name="T0" fmla="*/ 0 w 499"/>
                <a:gd name="T1" fmla="*/ 0 h 215"/>
                <a:gd name="T2" fmla="*/ 1 w 499"/>
                <a:gd name="T3" fmla="*/ 6 h 215"/>
                <a:gd name="T4" fmla="*/ 3 w 499"/>
                <a:gd name="T5" fmla="*/ 14 h 215"/>
                <a:gd name="T6" fmla="*/ 6 w 499"/>
                <a:gd name="T7" fmla="*/ 23 h 215"/>
                <a:gd name="T8" fmla="*/ 8 w 499"/>
                <a:gd name="T9" fmla="*/ 28 h 215"/>
                <a:gd name="T10" fmla="*/ 11 w 499"/>
                <a:gd name="T11" fmla="*/ 33 h 215"/>
                <a:gd name="T12" fmla="*/ 14 w 499"/>
                <a:gd name="T13" fmla="*/ 38 h 215"/>
                <a:gd name="T14" fmla="*/ 18 w 499"/>
                <a:gd name="T15" fmla="*/ 44 h 215"/>
                <a:gd name="T16" fmla="*/ 22 w 499"/>
                <a:gd name="T17" fmla="*/ 48 h 215"/>
                <a:gd name="T18" fmla="*/ 27 w 499"/>
                <a:gd name="T19" fmla="*/ 53 h 215"/>
                <a:gd name="T20" fmla="*/ 30 w 499"/>
                <a:gd name="T21" fmla="*/ 55 h 215"/>
                <a:gd name="T22" fmla="*/ 33 w 499"/>
                <a:gd name="T23" fmla="*/ 57 h 215"/>
                <a:gd name="T24" fmla="*/ 36 w 499"/>
                <a:gd name="T25" fmla="*/ 59 h 215"/>
                <a:gd name="T26" fmla="*/ 40 w 499"/>
                <a:gd name="T27" fmla="*/ 61 h 215"/>
                <a:gd name="T28" fmla="*/ 43 w 499"/>
                <a:gd name="T29" fmla="*/ 63 h 215"/>
                <a:gd name="T30" fmla="*/ 46 w 499"/>
                <a:gd name="T31" fmla="*/ 64 h 215"/>
                <a:gd name="T32" fmla="*/ 50 w 499"/>
                <a:gd name="T33" fmla="*/ 66 h 215"/>
                <a:gd name="T34" fmla="*/ 53 w 499"/>
                <a:gd name="T35" fmla="*/ 67 h 215"/>
                <a:gd name="T36" fmla="*/ 61 w 499"/>
                <a:gd name="T37" fmla="*/ 69 h 215"/>
                <a:gd name="T38" fmla="*/ 68 w 499"/>
                <a:gd name="T39" fmla="*/ 71 h 215"/>
                <a:gd name="T40" fmla="*/ 82 w 499"/>
                <a:gd name="T41" fmla="*/ 72 h 215"/>
                <a:gd name="T42" fmla="*/ 95 w 499"/>
                <a:gd name="T43" fmla="*/ 72 h 215"/>
                <a:gd name="T44" fmla="*/ 108 w 499"/>
                <a:gd name="T45" fmla="*/ 70 h 215"/>
                <a:gd name="T46" fmla="*/ 119 w 499"/>
                <a:gd name="T47" fmla="*/ 67 h 215"/>
                <a:gd name="T48" fmla="*/ 124 w 499"/>
                <a:gd name="T49" fmla="*/ 66 h 215"/>
                <a:gd name="T50" fmla="*/ 128 w 499"/>
                <a:gd name="T51" fmla="*/ 64 h 215"/>
                <a:gd name="T52" fmla="*/ 132 w 499"/>
                <a:gd name="T53" fmla="*/ 62 h 215"/>
                <a:gd name="T54" fmla="*/ 136 w 499"/>
                <a:gd name="T55" fmla="*/ 60 h 215"/>
                <a:gd name="T56" fmla="*/ 142 w 499"/>
                <a:gd name="T57" fmla="*/ 54 h 215"/>
                <a:gd name="T58" fmla="*/ 148 w 499"/>
                <a:gd name="T59" fmla="*/ 47 h 215"/>
                <a:gd name="T60" fmla="*/ 153 w 499"/>
                <a:gd name="T61" fmla="*/ 39 h 215"/>
                <a:gd name="T62" fmla="*/ 157 w 499"/>
                <a:gd name="T63" fmla="*/ 31 h 215"/>
                <a:gd name="T64" fmla="*/ 161 w 499"/>
                <a:gd name="T65" fmla="*/ 23 h 215"/>
                <a:gd name="T66" fmla="*/ 164 w 499"/>
                <a:gd name="T67" fmla="*/ 17 h 215"/>
                <a:gd name="T68" fmla="*/ 166 w 499"/>
                <a:gd name="T69" fmla="*/ 12 h 215"/>
                <a:gd name="T70" fmla="*/ 0 w 499"/>
                <a:gd name="T71" fmla="*/ 0 h 215"/>
                <a:gd name="T72" fmla="*/ 0 w 499"/>
                <a:gd name="T73" fmla="*/ 0 h 21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499" h="215">
                  <a:moveTo>
                    <a:pt x="0" y="0"/>
                  </a:moveTo>
                  <a:lnTo>
                    <a:pt x="4" y="19"/>
                  </a:lnTo>
                  <a:lnTo>
                    <a:pt x="8" y="41"/>
                  </a:lnTo>
                  <a:lnTo>
                    <a:pt x="18" y="69"/>
                  </a:lnTo>
                  <a:lnTo>
                    <a:pt x="25" y="84"/>
                  </a:lnTo>
                  <a:lnTo>
                    <a:pt x="33" y="99"/>
                  </a:lnTo>
                  <a:lnTo>
                    <a:pt x="41" y="114"/>
                  </a:lnTo>
                  <a:lnTo>
                    <a:pt x="54" y="130"/>
                  </a:lnTo>
                  <a:lnTo>
                    <a:pt x="66" y="143"/>
                  </a:lnTo>
                  <a:lnTo>
                    <a:pt x="81" y="157"/>
                  </a:lnTo>
                  <a:lnTo>
                    <a:pt x="90" y="164"/>
                  </a:lnTo>
                  <a:lnTo>
                    <a:pt x="99" y="169"/>
                  </a:lnTo>
                  <a:lnTo>
                    <a:pt x="108" y="176"/>
                  </a:lnTo>
                  <a:lnTo>
                    <a:pt x="119" y="182"/>
                  </a:lnTo>
                  <a:lnTo>
                    <a:pt x="128" y="187"/>
                  </a:lnTo>
                  <a:lnTo>
                    <a:pt x="139" y="191"/>
                  </a:lnTo>
                  <a:lnTo>
                    <a:pt x="149" y="196"/>
                  </a:lnTo>
                  <a:lnTo>
                    <a:pt x="160" y="200"/>
                  </a:lnTo>
                  <a:lnTo>
                    <a:pt x="182" y="207"/>
                  </a:lnTo>
                  <a:lnTo>
                    <a:pt x="203" y="211"/>
                  </a:lnTo>
                  <a:lnTo>
                    <a:pt x="245" y="215"/>
                  </a:lnTo>
                  <a:lnTo>
                    <a:pt x="285" y="215"/>
                  </a:lnTo>
                  <a:lnTo>
                    <a:pt x="324" y="209"/>
                  </a:lnTo>
                  <a:lnTo>
                    <a:pt x="357" y="201"/>
                  </a:lnTo>
                  <a:lnTo>
                    <a:pt x="372" y="197"/>
                  </a:lnTo>
                  <a:lnTo>
                    <a:pt x="386" y="191"/>
                  </a:lnTo>
                  <a:lnTo>
                    <a:pt x="397" y="185"/>
                  </a:lnTo>
                  <a:lnTo>
                    <a:pt x="408" y="178"/>
                  </a:lnTo>
                  <a:lnTo>
                    <a:pt x="426" y="161"/>
                  </a:lnTo>
                  <a:lnTo>
                    <a:pt x="444" y="141"/>
                  </a:lnTo>
                  <a:lnTo>
                    <a:pt x="459" y="117"/>
                  </a:lnTo>
                  <a:lnTo>
                    <a:pt x="471" y="92"/>
                  </a:lnTo>
                  <a:lnTo>
                    <a:pt x="484" y="70"/>
                  </a:lnTo>
                  <a:lnTo>
                    <a:pt x="492" y="52"/>
                  </a:lnTo>
                  <a:lnTo>
                    <a:pt x="49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" name="Freeform 44"/>
            <p:cNvSpPr>
              <a:spLocks/>
            </p:cNvSpPr>
            <p:nvPr/>
          </p:nvSpPr>
          <p:spPr bwMode="auto">
            <a:xfrm>
              <a:off x="3895" y="2433"/>
              <a:ext cx="730" cy="192"/>
            </a:xfrm>
            <a:custGeom>
              <a:avLst/>
              <a:gdLst>
                <a:gd name="T0" fmla="*/ 14 w 2189"/>
                <a:gd name="T1" fmla="*/ 89 h 575"/>
                <a:gd name="T2" fmla="*/ 19 w 2189"/>
                <a:gd name="T3" fmla="*/ 84 h 575"/>
                <a:gd name="T4" fmla="*/ 24 w 2189"/>
                <a:gd name="T5" fmla="*/ 82 h 575"/>
                <a:gd name="T6" fmla="*/ 32 w 2189"/>
                <a:gd name="T7" fmla="*/ 79 h 575"/>
                <a:gd name="T8" fmla="*/ 45 w 2189"/>
                <a:gd name="T9" fmla="*/ 80 h 575"/>
                <a:gd name="T10" fmla="*/ 55 w 2189"/>
                <a:gd name="T11" fmla="*/ 84 h 575"/>
                <a:gd name="T12" fmla="*/ 69 w 2189"/>
                <a:gd name="T13" fmla="*/ 95 h 575"/>
                <a:gd name="T14" fmla="*/ 77 w 2189"/>
                <a:gd name="T15" fmla="*/ 112 h 575"/>
                <a:gd name="T16" fmla="*/ 81 w 2189"/>
                <a:gd name="T17" fmla="*/ 146 h 575"/>
                <a:gd name="T18" fmla="*/ 90 w 2189"/>
                <a:gd name="T19" fmla="*/ 136 h 575"/>
                <a:gd name="T20" fmla="*/ 95 w 2189"/>
                <a:gd name="T21" fmla="*/ 114 h 575"/>
                <a:gd name="T22" fmla="*/ 91 w 2189"/>
                <a:gd name="T23" fmla="*/ 103 h 575"/>
                <a:gd name="T24" fmla="*/ 86 w 2189"/>
                <a:gd name="T25" fmla="*/ 93 h 575"/>
                <a:gd name="T26" fmla="*/ 80 w 2189"/>
                <a:gd name="T27" fmla="*/ 84 h 575"/>
                <a:gd name="T28" fmla="*/ 70 w 2189"/>
                <a:gd name="T29" fmla="*/ 76 h 575"/>
                <a:gd name="T30" fmla="*/ 61 w 2189"/>
                <a:gd name="T31" fmla="*/ 73 h 575"/>
                <a:gd name="T32" fmla="*/ 49 w 2189"/>
                <a:gd name="T33" fmla="*/ 68 h 575"/>
                <a:gd name="T34" fmla="*/ 50 w 2189"/>
                <a:gd name="T35" fmla="*/ 67 h 575"/>
                <a:gd name="T36" fmla="*/ 74 w 2189"/>
                <a:gd name="T37" fmla="*/ 64 h 575"/>
                <a:gd name="T38" fmla="*/ 96 w 2189"/>
                <a:gd name="T39" fmla="*/ 69 h 575"/>
                <a:gd name="T40" fmla="*/ 106 w 2189"/>
                <a:gd name="T41" fmla="*/ 75 h 575"/>
                <a:gd name="T42" fmla="*/ 115 w 2189"/>
                <a:gd name="T43" fmla="*/ 83 h 575"/>
                <a:gd name="T44" fmla="*/ 119 w 2189"/>
                <a:gd name="T45" fmla="*/ 80 h 575"/>
                <a:gd name="T46" fmla="*/ 126 w 2189"/>
                <a:gd name="T47" fmla="*/ 76 h 575"/>
                <a:gd name="T48" fmla="*/ 133 w 2189"/>
                <a:gd name="T49" fmla="*/ 72 h 575"/>
                <a:gd name="T50" fmla="*/ 139 w 2189"/>
                <a:gd name="T51" fmla="*/ 68 h 575"/>
                <a:gd name="T52" fmla="*/ 146 w 2189"/>
                <a:gd name="T53" fmla="*/ 66 h 575"/>
                <a:gd name="T54" fmla="*/ 153 w 2189"/>
                <a:gd name="T55" fmla="*/ 63 h 575"/>
                <a:gd name="T56" fmla="*/ 164 w 2189"/>
                <a:gd name="T57" fmla="*/ 59 h 575"/>
                <a:gd name="T58" fmla="*/ 182 w 2189"/>
                <a:gd name="T59" fmla="*/ 56 h 575"/>
                <a:gd name="T60" fmla="*/ 210 w 2189"/>
                <a:gd name="T61" fmla="*/ 54 h 575"/>
                <a:gd name="T62" fmla="*/ 277 w 2189"/>
                <a:gd name="T63" fmla="*/ 62 h 575"/>
                <a:gd name="T64" fmla="*/ 289 w 2189"/>
                <a:gd name="T65" fmla="*/ 66 h 575"/>
                <a:gd name="T66" fmla="*/ 295 w 2189"/>
                <a:gd name="T67" fmla="*/ 69 h 575"/>
                <a:gd name="T68" fmla="*/ 301 w 2189"/>
                <a:gd name="T69" fmla="*/ 73 h 575"/>
                <a:gd name="T70" fmla="*/ 309 w 2189"/>
                <a:gd name="T71" fmla="*/ 77 h 575"/>
                <a:gd name="T72" fmla="*/ 318 w 2189"/>
                <a:gd name="T73" fmla="*/ 82 h 575"/>
                <a:gd name="T74" fmla="*/ 324 w 2189"/>
                <a:gd name="T75" fmla="*/ 87 h 575"/>
                <a:gd name="T76" fmla="*/ 335 w 2189"/>
                <a:gd name="T77" fmla="*/ 95 h 575"/>
                <a:gd name="T78" fmla="*/ 353 w 2189"/>
                <a:gd name="T79" fmla="*/ 112 h 575"/>
                <a:gd name="T80" fmla="*/ 362 w 2189"/>
                <a:gd name="T81" fmla="*/ 121 h 575"/>
                <a:gd name="T82" fmla="*/ 370 w 2189"/>
                <a:gd name="T83" fmla="*/ 130 h 575"/>
                <a:gd name="T84" fmla="*/ 378 w 2189"/>
                <a:gd name="T85" fmla="*/ 140 h 575"/>
                <a:gd name="T86" fmla="*/ 385 w 2189"/>
                <a:gd name="T87" fmla="*/ 149 h 575"/>
                <a:gd name="T88" fmla="*/ 392 w 2189"/>
                <a:gd name="T89" fmla="*/ 158 h 575"/>
                <a:gd name="T90" fmla="*/ 404 w 2189"/>
                <a:gd name="T91" fmla="*/ 173 h 575"/>
                <a:gd name="T92" fmla="*/ 412 w 2189"/>
                <a:gd name="T93" fmla="*/ 185 h 575"/>
                <a:gd name="T94" fmla="*/ 418 w 2189"/>
                <a:gd name="T95" fmla="*/ 192 h 575"/>
                <a:gd name="T96" fmla="*/ 610 w 2189"/>
                <a:gd name="T97" fmla="*/ 168 h 575"/>
                <a:gd name="T98" fmla="*/ 607 w 2189"/>
                <a:gd name="T99" fmla="*/ 128 h 575"/>
                <a:gd name="T100" fmla="*/ 613 w 2189"/>
                <a:gd name="T101" fmla="*/ 105 h 575"/>
                <a:gd name="T102" fmla="*/ 617 w 2189"/>
                <a:gd name="T103" fmla="*/ 97 h 575"/>
                <a:gd name="T104" fmla="*/ 622 w 2189"/>
                <a:gd name="T105" fmla="*/ 89 h 575"/>
                <a:gd name="T106" fmla="*/ 635 w 2189"/>
                <a:gd name="T107" fmla="*/ 74 h 575"/>
                <a:gd name="T108" fmla="*/ 645 w 2189"/>
                <a:gd name="T109" fmla="*/ 63 h 575"/>
                <a:gd name="T110" fmla="*/ 656 w 2189"/>
                <a:gd name="T111" fmla="*/ 51 h 575"/>
                <a:gd name="T112" fmla="*/ 667 w 2189"/>
                <a:gd name="T113" fmla="*/ 41 h 575"/>
                <a:gd name="T114" fmla="*/ 672 w 2189"/>
                <a:gd name="T115" fmla="*/ 39 h 575"/>
                <a:gd name="T116" fmla="*/ 688 w 2189"/>
                <a:gd name="T117" fmla="*/ 35 h 575"/>
                <a:gd name="T118" fmla="*/ 719 w 2189"/>
                <a:gd name="T119" fmla="*/ 33 h 575"/>
                <a:gd name="T120" fmla="*/ 696 w 2189"/>
                <a:gd name="T121" fmla="*/ 0 h 575"/>
                <a:gd name="T122" fmla="*/ 0 w 2189"/>
                <a:gd name="T123" fmla="*/ 31 h 575"/>
                <a:gd name="T124" fmla="*/ 11 w 2189"/>
                <a:gd name="T125" fmla="*/ 91 h 57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189" h="575">
                  <a:moveTo>
                    <a:pt x="33" y="273"/>
                  </a:moveTo>
                  <a:lnTo>
                    <a:pt x="42" y="266"/>
                  </a:lnTo>
                  <a:lnTo>
                    <a:pt x="51" y="258"/>
                  </a:lnTo>
                  <a:lnTo>
                    <a:pt x="57" y="252"/>
                  </a:lnTo>
                  <a:lnTo>
                    <a:pt x="64" y="249"/>
                  </a:lnTo>
                  <a:lnTo>
                    <a:pt x="71" y="245"/>
                  </a:lnTo>
                  <a:lnTo>
                    <a:pt x="79" y="242"/>
                  </a:lnTo>
                  <a:lnTo>
                    <a:pt x="95" y="237"/>
                  </a:lnTo>
                  <a:lnTo>
                    <a:pt x="115" y="235"/>
                  </a:lnTo>
                  <a:lnTo>
                    <a:pt x="135" y="240"/>
                  </a:lnTo>
                  <a:lnTo>
                    <a:pt x="155" y="248"/>
                  </a:lnTo>
                  <a:lnTo>
                    <a:pt x="166" y="253"/>
                  </a:lnTo>
                  <a:lnTo>
                    <a:pt x="174" y="259"/>
                  </a:lnTo>
                  <a:lnTo>
                    <a:pt x="206" y="284"/>
                  </a:lnTo>
                  <a:lnTo>
                    <a:pt x="225" y="311"/>
                  </a:lnTo>
                  <a:lnTo>
                    <a:pt x="232" y="335"/>
                  </a:lnTo>
                  <a:lnTo>
                    <a:pt x="237" y="396"/>
                  </a:lnTo>
                  <a:lnTo>
                    <a:pt x="244" y="438"/>
                  </a:lnTo>
                  <a:lnTo>
                    <a:pt x="251" y="430"/>
                  </a:lnTo>
                  <a:lnTo>
                    <a:pt x="269" y="406"/>
                  </a:lnTo>
                  <a:lnTo>
                    <a:pt x="281" y="374"/>
                  </a:lnTo>
                  <a:lnTo>
                    <a:pt x="284" y="341"/>
                  </a:lnTo>
                  <a:lnTo>
                    <a:pt x="280" y="324"/>
                  </a:lnTo>
                  <a:lnTo>
                    <a:pt x="273" y="307"/>
                  </a:lnTo>
                  <a:lnTo>
                    <a:pt x="266" y="292"/>
                  </a:lnTo>
                  <a:lnTo>
                    <a:pt x="257" y="278"/>
                  </a:lnTo>
                  <a:lnTo>
                    <a:pt x="248" y="264"/>
                  </a:lnTo>
                  <a:lnTo>
                    <a:pt x="239" y="252"/>
                  </a:lnTo>
                  <a:lnTo>
                    <a:pt x="221" y="235"/>
                  </a:lnTo>
                  <a:lnTo>
                    <a:pt x="210" y="229"/>
                  </a:lnTo>
                  <a:lnTo>
                    <a:pt x="197" y="223"/>
                  </a:lnTo>
                  <a:lnTo>
                    <a:pt x="184" y="218"/>
                  </a:lnTo>
                  <a:lnTo>
                    <a:pt x="170" y="212"/>
                  </a:lnTo>
                  <a:lnTo>
                    <a:pt x="146" y="205"/>
                  </a:lnTo>
                  <a:lnTo>
                    <a:pt x="137" y="204"/>
                  </a:lnTo>
                  <a:lnTo>
                    <a:pt x="149" y="200"/>
                  </a:lnTo>
                  <a:lnTo>
                    <a:pt x="179" y="194"/>
                  </a:lnTo>
                  <a:lnTo>
                    <a:pt x="221" y="193"/>
                  </a:lnTo>
                  <a:lnTo>
                    <a:pt x="266" y="200"/>
                  </a:lnTo>
                  <a:lnTo>
                    <a:pt x="287" y="208"/>
                  </a:lnTo>
                  <a:lnTo>
                    <a:pt x="304" y="216"/>
                  </a:lnTo>
                  <a:lnTo>
                    <a:pt x="317" y="224"/>
                  </a:lnTo>
                  <a:lnTo>
                    <a:pt x="328" y="231"/>
                  </a:lnTo>
                  <a:lnTo>
                    <a:pt x="345" y="249"/>
                  </a:lnTo>
                  <a:lnTo>
                    <a:pt x="350" y="245"/>
                  </a:lnTo>
                  <a:lnTo>
                    <a:pt x="357" y="241"/>
                  </a:lnTo>
                  <a:lnTo>
                    <a:pt x="367" y="234"/>
                  </a:lnTo>
                  <a:lnTo>
                    <a:pt x="378" y="227"/>
                  </a:lnTo>
                  <a:lnTo>
                    <a:pt x="393" y="219"/>
                  </a:lnTo>
                  <a:lnTo>
                    <a:pt x="400" y="215"/>
                  </a:lnTo>
                  <a:lnTo>
                    <a:pt x="410" y="211"/>
                  </a:lnTo>
                  <a:lnTo>
                    <a:pt x="418" y="205"/>
                  </a:lnTo>
                  <a:lnTo>
                    <a:pt x="428" y="202"/>
                  </a:lnTo>
                  <a:lnTo>
                    <a:pt x="437" y="197"/>
                  </a:lnTo>
                  <a:lnTo>
                    <a:pt x="447" y="193"/>
                  </a:lnTo>
                  <a:lnTo>
                    <a:pt x="458" y="190"/>
                  </a:lnTo>
                  <a:lnTo>
                    <a:pt x="470" y="185"/>
                  </a:lnTo>
                  <a:lnTo>
                    <a:pt x="492" y="178"/>
                  </a:lnTo>
                  <a:lnTo>
                    <a:pt x="518" y="172"/>
                  </a:lnTo>
                  <a:lnTo>
                    <a:pt x="545" y="167"/>
                  </a:lnTo>
                  <a:lnTo>
                    <a:pt x="572" y="164"/>
                  </a:lnTo>
                  <a:lnTo>
                    <a:pt x="630" y="163"/>
                  </a:lnTo>
                  <a:lnTo>
                    <a:pt x="800" y="175"/>
                  </a:lnTo>
                  <a:lnTo>
                    <a:pt x="831" y="185"/>
                  </a:lnTo>
                  <a:lnTo>
                    <a:pt x="848" y="190"/>
                  </a:lnTo>
                  <a:lnTo>
                    <a:pt x="866" y="198"/>
                  </a:lnTo>
                  <a:lnTo>
                    <a:pt x="875" y="202"/>
                  </a:lnTo>
                  <a:lnTo>
                    <a:pt x="884" y="208"/>
                  </a:lnTo>
                  <a:lnTo>
                    <a:pt x="895" y="212"/>
                  </a:lnTo>
                  <a:lnTo>
                    <a:pt x="904" y="219"/>
                  </a:lnTo>
                  <a:lnTo>
                    <a:pt x="917" y="224"/>
                  </a:lnTo>
                  <a:lnTo>
                    <a:pt x="926" y="231"/>
                  </a:lnTo>
                  <a:lnTo>
                    <a:pt x="940" y="238"/>
                  </a:lnTo>
                  <a:lnTo>
                    <a:pt x="953" y="246"/>
                  </a:lnTo>
                  <a:lnTo>
                    <a:pt x="966" y="256"/>
                  </a:lnTo>
                  <a:lnTo>
                    <a:pt x="973" y="260"/>
                  </a:lnTo>
                  <a:lnTo>
                    <a:pt x="980" y="266"/>
                  </a:lnTo>
                  <a:lnTo>
                    <a:pt x="1006" y="286"/>
                  </a:lnTo>
                  <a:lnTo>
                    <a:pt x="1032" y="311"/>
                  </a:lnTo>
                  <a:lnTo>
                    <a:pt x="1059" y="335"/>
                  </a:lnTo>
                  <a:lnTo>
                    <a:pt x="1072" y="350"/>
                  </a:lnTo>
                  <a:lnTo>
                    <a:pt x="1085" y="363"/>
                  </a:lnTo>
                  <a:lnTo>
                    <a:pt x="1097" y="376"/>
                  </a:lnTo>
                  <a:lnTo>
                    <a:pt x="1110" y="390"/>
                  </a:lnTo>
                  <a:lnTo>
                    <a:pt x="1122" y="403"/>
                  </a:lnTo>
                  <a:lnTo>
                    <a:pt x="1133" y="419"/>
                  </a:lnTo>
                  <a:lnTo>
                    <a:pt x="1144" y="432"/>
                  </a:lnTo>
                  <a:lnTo>
                    <a:pt x="1155" y="445"/>
                  </a:lnTo>
                  <a:lnTo>
                    <a:pt x="1166" y="458"/>
                  </a:lnTo>
                  <a:lnTo>
                    <a:pt x="1176" y="472"/>
                  </a:lnTo>
                  <a:lnTo>
                    <a:pt x="1195" y="496"/>
                  </a:lnTo>
                  <a:lnTo>
                    <a:pt x="1212" y="518"/>
                  </a:lnTo>
                  <a:lnTo>
                    <a:pt x="1225" y="538"/>
                  </a:lnTo>
                  <a:lnTo>
                    <a:pt x="1236" y="553"/>
                  </a:lnTo>
                  <a:lnTo>
                    <a:pt x="1246" y="566"/>
                  </a:lnTo>
                  <a:lnTo>
                    <a:pt x="1253" y="575"/>
                  </a:lnTo>
                  <a:lnTo>
                    <a:pt x="1839" y="533"/>
                  </a:lnTo>
                  <a:lnTo>
                    <a:pt x="1830" y="502"/>
                  </a:lnTo>
                  <a:lnTo>
                    <a:pt x="1818" y="431"/>
                  </a:lnTo>
                  <a:lnTo>
                    <a:pt x="1819" y="384"/>
                  </a:lnTo>
                  <a:lnTo>
                    <a:pt x="1829" y="336"/>
                  </a:lnTo>
                  <a:lnTo>
                    <a:pt x="1837" y="313"/>
                  </a:lnTo>
                  <a:lnTo>
                    <a:pt x="1843" y="300"/>
                  </a:lnTo>
                  <a:lnTo>
                    <a:pt x="1850" y="289"/>
                  </a:lnTo>
                  <a:lnTo>
                    <a:pt x="1857" y="277"/>
                  </a:lnTo>
                  <a:lnTo>
                    <a:pt x="1865" y="266"/>
                  </a:lnTo>
                  <a:lnTo>
                    <a:pt x="1884" y="244"/>
                  </a:lnTo>
                  <a:lnTo>
                    <a:pt x="1903" y="222"/>
                  </a:lnTo>
                  <a:lnTo>
                    <a:pt x="1920" y="205"/>
                  </a:lnTo>
                  <a:lnTo>
                    <a:pt x="1935" y="189"/>
                  </a:lnTo>
                  <a:lnTo>
                    <a:pt x="1947" y="175"/>
                  </a:lnTo>
                  <a:lnTo>
                    <a:pt x="1968" y="152"/>
                  </a:lnTo>
                  <a:lnTo>
                    <a:pt x="1986" y="135"/>
                  </a:lnTo>
                  <a:lnTo>
                    <a:pt x="2000" y="124"/>
                  </a:lnTo>
                  <a:lnTo>
                    <a:pt x="2008" y="120"/>
                  </a:lnTo>
                  <a:lnTo>
                    <a:pt x="2016" y="116"/>
                  </a:lnTo>
                  <a:lnTo>
                    <a:pt x="2036" y="110"/>
                  </a:lnTo>
                  <a:lnTo>
                    <a:pt x="2062" y="106"/>
                  </a:lnTo>
                  <a:lnTo>
                    <a:pt x="2116" y="102"/>
                  </a:lnTo>
                  <a:lnTo>
                    <a:pt x="2156" y="99"/>
                  </a:lnTo>
                  <a:lnTo>
                    <a:pt x="2189" y="99"/>
                  </a:lnTo>
                  <a:lnTo>
                    <a:pt x="2088" y="0"/>
                  </a:lnTo>
                  <a:lnTo>
                    <a:pt x="1232" y="17"/>
                  </a:lnTo>
                  <a:lnTo>
                    <a:pt x="0" y="94"/>
                  </a:lnTo>
                  <a:lnTo>
                    <a:pt x="33" y="273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Freeform 45"/>
            <p:cNvSpPr>
              <a:spLocks/>
            </p:cNvSpPr>
            <p:nvPr/>
          </p:nvSpPr>
          <p:spPr bwMode="auto">
            <a:xfrm>
              <a:off x="3703" y="2504"/>
              <a:ext cx="80" cy="85"/>
            </a:xfrm>
            <a:custGeom>
              <a:avLst/>
              <a:gdLst>
                <a:gd name="T0" fmla="*/ 14 w 240"/>
                <a:gd name="T1" fmla="*/ 79 h 255"/>
                <a:gd name="T2" fmla="*/ 12 w 240"/>
                <a:gd name="T3" fmla="*/ 76 h 255"/>
                <a:gd name="T4" fmla="*/ 7 w 240"/>
                <a:gd name="T5" fmla="*/ 68 h 255"/>
                <a:gd name="T6" fmla="*/ 2 w 240"/>
                <a:gd name="T7" fmla="*/ 56 h 255"/>
                <a:gd name="T8" fmla="*/ 0 w 240"/>
                <a:gd name="T9" fmla="*/ 40 h 255"/>
                <a:gd name="T10" fmla="*/ 1 w 240"/>
                <a:gd name="T11" fmla="*/ 32 h 255"/>
                <a:gd name="T12" fmla="*/ 4 w 240"/>
                <a:gd name="T13" fmla="*/ 24 h 255"/>
                <a:gd name="T14" fmla="*/ 7 w 240"/>
                <a:gd name="T15" fmla="*/ 21 h 255"/>
                <a:gd name="T16" fmla="*/ 8 w 240"/>
                <a:gd name="T17" fmla="*/ 17 h 255"/>
                <a:gd name="T18" fmla="*/ 13 w 240"/>
                <a:gd name="T19" fmla="*/ 11 h 255"/>
                <a:gd name="T20" fmla="*/ 20 w 240"/>
                <a:gd name="T21" fmla="*/ 6 h 255"/>
                <a:gd name="T22" fmla="*/ 24 w 240"/>
                <a:gd name="T23" fmla="*/ 4 h 255"/>
                <a:gd name="T24" fmla="*/ 27 w 240"/>
                <a:gd name="T25" fmla="*/ 3 h 255"/>
                <a:gd name="T26" fmla="*/ 31 w 240"/>
                <a:gd name="T27" fmla="*/ 1 h 255"/>
                <a:gd name="T28" fmla="*/ 35 w 240"/>
                <a:gd name="T29" fmla="*/ 0 h 255"/>
                <a:gd name="T30" fmla="*/ 43 w 240"/>
                <a:gd name="T31" fmla="*/ 0 h 255"/>
                <a:gd name="T32" fmla="*/ 58 w 240"/>
                <a:gd name="T33" fmla="*/ 3 h 255"/>
                <a:gd name="T34" fmla="*/ 64 w 240"/>
                <a:gd name="T35" fmla="*/ 6 h 255"/>
                <a:gd name="T36" fmla="*/ 67 w 240"/>
                <a:gd name="T37" fmla="*/ 8 h 255"/>
                <a:gd name="T38" fmla="*/ 69 w 240"/>
                <a:gd name="T39" fmla="*/ 10 h 255"/>
                <a:gd name="T40" fmla="*/ 77 w 240"/>
                <a:gd name="T41" fmla="*/ 18 h 255"/>
                <a:gd name="T42" fmla="*/ 80 w 240"/>
                <a:gd name="T43" fmla="*/ 26 h 255"/>
                <a:gd name="T44" fmla="*/ 80 w 240"/>
                <a:gd name="T45" fmla="*/ 50 h 255"/>
                <a:gd name="T46" fmla="*/ 80 w 240"/>
                <a:gd name="T47" fmla="*/ 66 h 255"/>
                <a:gd name="T48" fmla="*/ 77 w 240"/>
                <a:gd name="T49" fmla="*/ 69 h 255"/>
                <a:gd name="T50" fmla="*/ 69 w 240"/>
                <a:gd name="T51" fmla="*/ 75 h 255"/>
                <a:gd name="T52" fmla="*/ 66 w 240"/>
                <a:gd name="T53" fmla="*/ 77 h 255"/>
                <a:gd name="T54" fmla="*/ 64 w 240"/>
                <a:gd name="T55" fmla="*/ 78 h 255"/>
                <a:gd name="T56" fmla="*/ 61 w 240"/>
                <a:gd name="T57" fmla="*/ 80 h 255"/>
                <a:gd name="T58" fmla="*/ 58 w 240"/>
                <a:gd name="T59" fmla="*/ 82 h 255"/>
                <a:gd name="T60" fmla="*/ 54 w 240"/>
                <a:gd name="T61" fmla="*/ 84 h 255"/>
                <a:gd name="T62" fmla="*/ 50 w 240"/>
                <a:gd name="T63" fmla="*/ 85 h 255"/>
                <a:gd name="T64" fmla="*/ 34 w 240"/>
                <a:gd name="T65" fmla="*/ 84 h 255"/>
                <a:gd name="T66" fmla="*/ 26 w 240"/>
                <a:gd name="T67" fmla="*/ 83 h 255"/>
                <a:gd name="T68" fmla="*/ 27 w 240"/>
                <a:gd name="T69" fmla="*/ 75 h 255"/>
                <a:gd name="T70" fmla="*/ 55 w 240"/>
                <a:gd name="T71" fmla="*/ 55 h 255"/>
                <a:gd name="T72" fmla="*/ 58 w 240"/>
                <a:gd name="T73" fmla="*/ 41 h 255"/>
                <a:gd name="T74" fmla="*/ 58 w 240"/>
                <a:gd name="T75" fmla="*/ 28 h 255"/>
                <a:gd name="T76" fmla="*/ 56 w 240"/>
                <a:gd name="T77" fmla="*/ 23 h 255"/>
                <a:gd name="T78" fmla="*/ 53 w 240"/>
                <a:gd name="T79" fmla="*/ 19 h 255"/>
                <a:gd name="T80" fmla="*/ 51 w 240"/>
                <a:gd name="T81" fmla="*/ 18 h 255"/>
                <a:gd name="T82" fmla="*/ 49 w 240"/>
                <a:gd name="T83" fmla="*/ 17 h 255"/>
                <a:gd name="T84" fmla="*/ 44 w 240"/>
                <a:gd name="T85" fmla="*/ 15 h 255"/>
                <a:gd name="T86" fmla="*/ 34 w 240"/>
                <a:gd name="T87" fmla="*/ 14 h 255"/>
                <a:gd name="T88" fmla="*/ 25 w 240"/>
                <a:gd name="T89" fmla="*/ 16 h 255"/>
                <a:gd name="T90" fmla="*/ 18 w 240"/>
                <a:gd name="T91" fmla="*/ 21 h 255"/>
                <a:gd name="T92" fmla="*/ 12 w 240"/>
                <a:gd name="T93" fmla="*/ 28 h 255"/>
                <a:gd name="T94" fmla="*/ 11 w 240"/>
                <a:gd name="T95" fmla="*/ 39 h 255"/>
                <a:gd name="T96" fmla="*/ 12 w 240"/>
                <a:gd name="T97" fmla="*/ 45 h 255"/>
                <a:gd name="T98" fmla="*/ 14 w 240"/>
                <a:gd name="T99" fmla="*/ 51 h 255"/>
                <a:gd name="T100" fmla="*/ 16 w 240"/>
                <a:gd name="T101" fmla="*/ 56 h 255"/>
                <a:gd name="T102" fmla="*/ 18 w 240"/>
                <a:gd name="T103" fmla="*/ 61 h 255"/>
                <a:gd name="T104" fmla="*/ 20 w 240"/>
                <a:gd name="T105" fmla="*/ 64 h 255"/>
                <a:gd name="T106" fmla="*/ 14 w 240"/>
                <a:gd name="T107" fmla="*/ 79 h 255"/>
                <a:gd name="T108" fmla="*/ 14 w 240"/>
                <a:gd name="T109" fmla="*/ 79 h 25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40" h="255">
                  <a:moveTo>
                    <a:pt x="43" y="237"/>
                  </a:moveTo>
                  <a:lnTo>
                    <a:pt x="36" y="229"/>
                  </a:lnTo>
                  <a:lnTo>
                    <a:pt x="21" y="204"/>
                  </a:lnTo>
                  <a:lnTo>
                    <a:pt x="7" y="168"/>
                  </a:lnTo>
                  <a:lnTo>
                    <a:pt x="0" y="121"/>
                  </a:lnTo>
                  <a:lnTo>
                    <a:pt x="4" y="96"/>
                  </a:lnTo>
                  <a:lnTo>
                    <a:pt x="13" y="73"/>
                  </a:lnTo>
                  <a:lnTo>
                    <a:pt x="20" y="62"/>
                  </a:lnTo>
                  <a:lnTo>
                    <a:pt x="25" y="52"/>
                  </a:lnTo>
                  <a:lnTo>
                    <a:pt x="40" y="33"/>
                  </a:lnTo>
                  <a:lnTo>
                    <a:pt x="61" y="18"/>
                  </a:lnTo>
                  <a:lnTo>
                    <a:pt x="71" y="12"/>
                  </a:lnTo>
                  <a:lnTo>
                    <a:pt x="82" y="8"/>
                  </a:lnTo>
                  <a:lnTo>
                    <a:pt x="93" y="3"/>
                  </a:lnTo>
                  <a:lnTo>
                    <a:pt x="105" y="0"/>
                  </a:lnTo>
                  <a:lnTo>
                    <a:pt x="129" y="0"/>
                  </a:lnTo>
                  <a:lnTo>
                    <a:pt x="175" y="8"/>
                  </a:lnTo>
                  <a:lnTo>
                    <a:pt x="193" y="18"/>
                  </a:lnTo>
                  <a:lnTo>
                    <a:pt x="202" y="23"/>
                  </a:lnTo>
                  <a:lnTo>
                    <a:pt x="208" y="29"/>
                  </a:lnTo>
                  <a:lnTo>
                    <a:pt x="230" y="54"/>
                  </a:lnTo>
                  <a:lnTo>
                    <a:pt x="239" y="77"/>
                  </a:lnTo>
                  <a:lnTo>
                    <a:pt x="240" y="149"/>
                  </a:lnTo>
                  <a:lnTo>
                    <a:pt x="239" y="198"/>
                  </a:lnTo>
                  <a:lnTo>
                    <a:pt x="230" y="207"/>
                  </a:lnTo>
                  <a:lnTo>
                    <a:pt x="206" y="224"/>
                  </a:lnTo>
                  <a:lnTo>
                    <a:pt x="197" y="230"/>
                  </a:lnTo>
                  <a:lnTo>
                    <a:pt x="191" y="235"/>
                  </a:lnTo>
                  <a:lnTo>
                    <a:pt x="182" y="240"/>
                  </a:lnTo>
                  <a:lnTo>
                    <a:pt x="175" y="245"/>
                  </a:lnTo>
                  <a:lnTo>
                    <a:pt x="163" y="252"/>
                  </a:lnTo>
                  <a:lnTo>
                    <a:pt x="149" y="255"/>
                  </a:lnTo>
                  <a:lnTo>
                    <a:pt x="102" y="253"/>
                  </a:lnTo>
                  <a:lnTo>
                    <a:pt x="79" y="249"/>
                  </a:lnTo>
                  <a:lnTo>
                    <a:pt x="82" y="224"/>
                  </a:lnTo>
                  <a:lnTo>
                    <a:pt x="166" y="165"/>
                  </a:lnTo>
                  <a:lnTo>
                    <a:pt x="175" y="123"/>
                  </a:lnTo>
                  <a:lnTo>
                    <a:pt x="174" y="84"/>
                  </a:lnTo>
                  <a:lnTo>
                    <a:pt x="168" y="70"/>
                  </a:lnTo>
                  <a:lnTo>
                    <a:pt x="159" y="58"/>
                  </a:lnTo>
                  <a:lnTo>
                    <a:pt x="153" y="54"/>
                  </a:lnTo>
                  <a:lnTo>
                    <a:pt x="148" y="50"/>
                  </a:lnTo>
                  <a:lnTo>
                    <a:pt x="133" y="46"/>
                  </a:lnTo>
                  <a:lnTo>
                    <a:pt x="101" y="43"/>
                  </a:lnTo>
                  <a:lnTo>
                    <a:pt x="75" y="47"/>
                  </a:lnTo>
                  <a:lnTo>
                    <a:pt x="53" y="62"/>
                  </a:lnTo>
                  <a:lnTo>
                    <a:pt x="36" y="84"/>
                  </a:lnTo>
                  <a:lnTo>
                    <a:pt x="33" y="117"/>
                  </a:lnTo>
                  <a:lnTo>
                    <a:pt x="36" y="135"/>
                  </a:lnTo>
                  <a:lnTo>
                    <a:pt x="42" y="153"/>
                  </a:lnTo>
                  <a:lnTo>
                    <a:pt x="49" y="168"/>
                  </a:lnTo>
                  <a:lnTo>
                    <a:pt x="55" y="182"/>
                  </a:lnTo>
                  <a:lnTo>
                    <a:pt x="61" y="193"/>
                  </a:lnTo>
                  <a:lnTo>
                    <a:pt x="43" y="237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46"/>
            <p:cNvSpPr>
              <a:spLocks/>
            </p:cNvSpPr>
            <p:nvPr/>
          </p:nvSpPr>
          <p:spPr bwMode="auto">
            <a:xfrm>
              <a:off x="3714" y="2564"/>
              <a:ext cx="28" cy="26"/>
            </a:xfrm>
            <a:custGeom>
              <a:avLst/>
              <a:gdLst>
                <a:gd name="T0" fmla="*/ 2 w 84"/>
                <a:gd name="T1" fmla="*/ 0 h 79"/>
                <a:gd name="T2" fmla="*/ 28 w 84"/>
                <a:gd name="T3" fmla="*/ 16 h 79"/>
                <a:gd name="T4" fmla="*/ 21 w 84"/>
                <a:gd name="T5" fmla="*/ 26 h 79"/>
                <a:gd name="T6" fmla="*/ 0 w 84"/>
                <a:gd name="T7" fmla="*/ 16 h 79"/>
                <a:gd name="T8" fmla="*/ 2 w 84"/>
                <a:gd name="T9" fmla="*/ 0 h 79"/>
                <a:gd name="T10" fmla="*/ 2 w 84"/>
                <a:gd name="T11" fmla="*/ 0 h 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4" h="79">
                  <a:moveTo>
                    <a:pt x="5" y="0"/>
                  </a:moveTo>
                  <a:lnTo>
                    <a:pt x="84" y="49"/>
                  </a:lnTo>
                  <a:lnTo>
                    <a:pt x="62" y="79"/>
                  </a:lnTo>
                  <a:lnTo>
                    <a:pt x="0" y="49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Freeform 47"/>
            <p:cNvSpPr>
              <a:spLocks/>
            </p:cNvSpPr>
            <p:nvPr/>
          </p:nvSpPr>
          <p:spPr bwMode="auto">
            <a:xfrm>
              <a:off x="4062" y="2306"/>
              <a:ext cx="247" cy="117"/>
            </a:xfrm>
            <a:custGeom>
              <a:avLst/>
              <a:gdLst>
                <a:gd name="T0" fmla="*/ 0 w 742"/>
                <a:gd name="T1" fmla="*/ 83 h 352"/>
                <a:gd name="T2" fmla="*/ 25 w 742"/>
                <a:gd name="T3" fmla="*/ 0 h 352"/>
                <a:gd name="T4" fmla="*/ 225 w 742"/>
                <a:gd name="T5" fmla="*/ 11 h 352"/>
                <a:gd name="T6" fmla="*/ 229 w 742"/>
                <a:gd name="T7" fmla="*/ 16 h 352"/>
                <a:gd name="T8" fmla="*/ 234 w 742"/>
                <a:gd name="T9" fmla="*/ 22 h 352"/>
                <a:gd name="T10" fmla="*/ 238 w 742"/>
                <a:gd name="T11" fmla="*/ 29 h 352"/>
                <a:gd name="T12" fmla="*/ 246 w 742"/>
                <a:gd name="T13" fmla="*/ 49 h 352"/>
                <a:gd name="T14" fmla="*/ 247 w 742"/>
                <a:gd name="T15" fmla="*/ 60 h 352"/>
                <a:gd name="T16" fmla="*/ 247 w 742"/>
                <a:gd name="T17" fmla="*/ 71 h 352"/>
                <a:gd name="T18" fmla="*/ 244 w 742"/>
                <a:gd name="T19" fmla="*/ 83 h 352"/>
                <a:gd name="T20" fmla="*/ 240 w 742"/>
                <a:gd name="T21" fmla="*/ 92 h 352"/>
                <a:gd name="T22" fmla="*/ 238 w 742"/>
                <a:gd name="T23" fmla="*/ 96 h 352"/>
                <a:gd name="T24" fmla="*/ 237 w 742"/>
                <a:gd name="T25" fmla="*/ 100 h 352"/>
                <a:gd name="T26" fmla="*/ 232 w 742"/>
                <a:gd name="T27" fmla="*/ 106 h 352"/>
                <a:gd name="T28" fmla="*/ 228 w 742"/>
                <a:gd name="T29" fmla="*/ 111 h 352"/>
                <a:gd name="T30" fmla="*/ 226 w 742"/>
                <a:gd name="T31" fmla="*/ 113 h 352"/>
                <a:gd name="T32" fmla="*/ 223 w 742"/>
                <a:gd name="T33" fmla="*/ 115 h 352"/>
                <a:gd name="T34" fmla="*/ 219 w 742"/>
                <a:gd name="T35" fmla="*/ 117 h 352"/>
                <a:gd name="T36" fmla="*/ 214 w 742"/>
                <a:gd name="T37" fmla="*/ 117 h 352"/>
                <a:gd name="T38" fmla="*/ 207 w 742"/>
                <a:gd name="T39" fmla="*/ 116 h 352"/>
                <a:gd name="T40" fmla="*/ 202 w 742"/>
                <a:gd name="T41" fmla="*/ 114 h 352"/>
                <a:gd name="T42" fmla="*/ 197 w 742"/>
                <a:gd name="T43" fmla="*/ 113 h 352"/>
                <a:gd name="T44" fmla="*/ 190 w 742"/>
                <a:gd name="T45" fmla="*/ 111 h 352"/>
                <a:gd name="T46" fmla="*/ 183 w 742"/>
                <a:gd name="T47" fmla="*/ 108 h 352"/>
                <a:gd name="T48" fmla="*/ 176 w 742"/>
                <a:gd name="T49" fmla="*/ 106 h 352"/>
                <a:gd name="T50" fmla="*/ 169 w 742"/>
                <a:gd name="T51" fmla="*/ 103 h 352"/>
                <a:gd name="T52" fmla="*/ 161 w 742"/>
                <a:gd name="T53" fmla="*/ 101 h 352"/>
                <a:gd name="T54" fmla="*/ 152 w 742"/>
                <a:gd name="T55" fmla="*/ 98 h 352"/>
                <a:gd name="T56" fmla="*/ 145 w 742"/>
                <a:gd name="T57" fmla="*/ 96 h 352"/>
                <a:gd name="T58" fmla="*/ 137 w 742"/>
                <a:gd name="T59" fmla="*/ 94 h 352"/>
                <a:gd name="T60" fmla="*/ 129 w 742"/>
                <a:gd name="T61" fmla="*/ 92 h 352"/>
                <a:gd name="T62" fmla="*/ 122 w 742"/>
                <a:gd name="T63" fmla="*/ 90 h 352"/>
                <a:gd name="T64" fmla="*/ 109 w 742"/>
                <a:gd name="T65" fmla="*/ 89 h 352"/>
                <a:gd name="T66" fmla="*/ 78 w 742"/>
                <a:gd name="T67" fmla="*/ 88 h 352"/>
                <a:gd name="T68" fmla="*/ 42 w 742"/>
                <a:gd name="T69" fmla="*/ 85 h 352"/>
                <a:gd name="T70" fmla="*/ 13 w 742"/>
                <a:gd name="T71" fmla="*/ 84 h 352"/>
                <a:gd name="T72" fmla="*/ 0 w 742"/>
                <a:gd name="T73" fmla="*/ 83 h 352"/>
                <a:gd name="T74" fmla="*/ 0 w 742"/>
                <a:gd name="T75" fmla="*/ 83 h 35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42" h="352">
                  <a:moveTo>
                    <a:pt x="0" y="250"/>
                  </a:moveTo>
                  <a:lnTo>
                    <a:pt x="75" y="0"/>
                  </a:lnTo>
                  <a:lnTo>
                    <a:pt x="676" y="32"/>
                  </a:lnTo>
                  <a:lnTo>
                    <a:pt x="689" y="47"/>
                  </a:lnTo>
                  <a:lnTo>
                    <a:pt x="702" y="66"/>
                  </a:lnTo>
                  <a:lnTo>
                    <a:pt x="716" y="88"/>
                  </a:lnTo>
                  <a:lnTo>
                    <a:pt x="738" y="147"/>
                  </a:lnTo>
                  <a:lnTo>
                    <a:pt x="742" y="182"/>
                  </a:lnTo>
                  <a:lnTo>
                    <a:pt x="741" y="215"/>
                  </a:lnTo>
                  <a:lnTo>
                    <a:pt x="733" y="249"/>
                  </a:lnTo>
                  <a:lnTo>
                    <a:pt x="722" y="277"/>
                  </a:lnTo>
                  <a:lnTo>
                    <a:pt x="716" y="289"/>
                  </a:lnTo>
                  <a:lnTo>
                    <a:pt x="711" y="300"/>
                  </a:lnTo>
                  <a:lnTo>
                    <a:pt x="698" y="319"/>
                  </a:lnTo>
                  <a:lnTo>
                    <a:pt x="684" y="334"/>
                  </a:lnTo>
                  <a:lnTo>
                    <a:pt x="678" y="341"/>
                  </a:lnTo>
                  <a:lnTo>
                    <a:pt x="671" y="345"/>
                  </a:lnTo>
                  <a:lnTo>
                    <a:pt x="657" y="351"/>
                  </a:lnTo>
                  <a:lnTo>
                    <a:pt x="642" y="352"/>
                  </a:lnTo>
                  <a:lnTo>
                    <a:pt x="621" y="350"/>
                  </a:lnTo>
                  <a:lnTo>
                    <a:pt x="607" y="344"/>
                  </a:lnTo>
                  <a:lnTo>
                    <a:pt x="591" y="340"/>
                  </a:lnTo>
                  <a:lnTo>
                    <a:pt x="571" y="333"/>
                  </a:lnTo>
                  <a:lnTo>
                    <a:pt x="551" y="326"/>
                  </a:lnTo>
                  <a:lnTo>
                    <a:pt x="529" y="319"/>
                  </a:lnTo>
                  <a:lnTo>
                    <a:pt x="507" y="311"/>
                  </a:lnTo>
                  <a:lnTo>
                    <a:pt x="483" y="304"/>
                  </a:lnTo>
                  <a:lnTo>
                    <a:pt x="458" y="296"/>
                  </a:lnTo>
                  <a:lnTo>
                    <a:pt x="435" y="289"/>
                  </a:lnTo>
                  <a:lnTo>
                    <a:pt x="413" y="282"/>
                  </a:lnTo>
                  <a:lnTo>
                    <a:pt x="388" y="277"/>
                  </a:lnTo>
                  <a:lnTo>
                    <a:pt x="367" y="272"/>
                  </a:lnTo>
                  <a:lnTo>
                    <a:pt x="328" y="268"/>
                  </a:lnTo>
                  <a:lnTo>
                    <a:pt x="235" y="264"/>
                  </a:lnTo>
                  <a:lnTo>
                    <a:pt x="126" y="257"/>
                  </a:lnTo>
                  <a:lnTo>
                    <a:pt x="38" y="252"/>
                  </a:lnTo>
                  <a:lnTo>
                    <a:pt x="0" y="250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48"/>
            <p:cNvSpPr>
              <a:spLocks/>
            </p:cNvSpPr>
            <p:nvPr/>
          </p:nvSpPr>
          <p:spPr bwMode="auto">
            <a:xfrm>
              <a:off x="4028" y="2256"/>
              <a:ext cx="596" cy="210"/>
            </a:xfrm>
            <a:custGeom>
              <a:avLst/>
              <a:gdLst>
                <a:gd name="T0" fmla="*/ 16 w 1788"/>
                <a:gd name="T1" fmla="*/ 122 h 629"/>
                <a:gd name="T2" fmla="*/ 24 w 1788"/>
                <a:gd name="T3" fmla="*/ 103 h 629"/>
                <a:gd name="T4" fmla="*/ 30 w 1788"/>
                <a:gd name="T5" fmla="*/ 90 h 629"/>
                <a:gd name="T6" fmla="*/ 36 w 1788"/>
                <a:gd name="T7" fmla="*/ 77 h 629"/>
                <a:gd name="T8" fmla="*/ 42 w 1788"/>
                <a:gd name="T9" fmla="*/ 64 h 629"/>
                <a:gd name="T10" fmla="*/ 52 w 1788"/>
                <a:gd name="T11" fmla="*/ 44 h 629"/>
                <a:gd name="T12" fmla="*/ 60 w 1788"/>
                <a:gd name="T13" fmla="*/ 35 h 629"/>
                <a:gd name="T14" fmla="*/ 74 w 1788"/>
                <a:gd name="T15" fmla="*/ 31 h 629"/>
                <a:gd name="T16" fmla="*/ 114 w 1788"/>
                <a:gd name="T17" fmla="*/ 25 h 629"/>
                <a:gd name="T18" fmla="*/ 509 w 1788"/>
                <a:gd name="T19" fmla="*/ 34 h 629"/>
                <a:gd name="T20" fmla="*/ 526 w 1788"/>
                <a:gd name="T21" fmla="*/ 41 h 629"/>
                <a:gd name="T22" fmla="*/ 535 w 1788"/>
                <a:gd name="T23" fmla="*/ 47 h 629"/>
                <a:gd name="T24" fmla="*/ 556 w 1788"/>
                <a:gd name="T25" fmla="*/ 66 h 629"/>
                <a:gd name="T26" fmla="*/ 567 w 1788"/>
                <a:gd name="T27" fmla="*/ 81 h 629"/>
                <a:gd name="T28" fmla="*/ 574 w 1788"/>
                <a:gd name="T29" fmla="*/ 112 h 629"/>
                <a:gd name="T30" fmla="*/ 568 w 1788"/>
                <a:gd name="T31" fmla="*/ 127 h 629"/>
                <a:gd name="T32" fmla="*/ 563 w 1788"/>
                <a:gd name="T33" fmla="*/ 115 h 629"/>
                <a:gd name="T34" fmla="*/ 553 w 1788"/>
                <a:gd name="T35" fmla="*/ 101 h 629"/>
                <a:gd name="T36" fmla="*/ 540 w 1788"/>
                <a:gd name="T37" fmla="*/ 86 h 629"/>
                <a:gd name="T38" fmla="*/ 525 w 1788"/>
                <a:gd name="T39" fmla="*/ 74 h 629"/>
                <a:gd name="T40" fmla="*/ 515 w 1788"/>
                <a:gd name="T41" fmla="*/ 68 h 629"/>
                <a:gd name="T42" fmla="*/ 499 w 1788"/>
                <a:gd name="T43" fmla="*/ 62 h 629"/>
                <a:gd name="T44" fmla="*/ 469 w 1788"/>
                <a:gd name="T45" fmla="*/ 57 h 629"/>
                <a:gd name="T46" fmla="*/ 426 w 1788"/>
                <a:gd name="T47" fmla="*/ 52 h 629"/>
                <a:gd name="T48" fmla="*/ 354 w 1788"/>
                <a:gd name="T49" fmla="*/ 52 h 629"/>
                <a:gd name="T50" fmla="*/ 325 w 1788"/>
                <a:gd name="T51" fmla="*/ 58 h 629"/>
                <a:gd name="T52" fmla="*/ 300 w 1788"/>
                <a:gd name="T53" fmla="*/ 63 h 629"/>
                <a:gd name="T54" fmla="*/ 325 w 1788"/>
                <a:gd name="T55" fmla="*/ 82 h 629"/>
                <a:gd name="T56" fmla="*/ 370 w 1788"/>
                <a:gd name="T57" fmla="*/ 78 h 629"/>
                <a:gd name="T58" fmla="*/ 455 w 1788"/>
                <a:gd name="T59" fmla="*/ 77 h 629"/>
                <a:gd name="T60" fmla="*/ 493 w 1788"/>
                <a:gd name="T61" fmla="*/ 85 h 629"/>
                <a:gd name="T62" fmla="*/ 503 w 1788"/>
                <a:gd name="T63" fmla="*/ 91 h 629"/>
                <a:gd name="T64" fmla="*/ 518 w 1788"/>
                <a:gd name="T65" fmla="*/ 103 h 629"/>
                <a:gd name="T66" fmla="*/ 535 w 1788"/>
                <a:gd name="T67" fmla="*/ 131 h 629"/>
                <a:gd name="T68" fmla="*/ 531 w 1788"/>
                <a:gd name="T69" fmla="*/ 193 h 629"/>
                <a:gd name="T70" fmla="*/ 596 w 1788"/>
                <a:gd name="T71" fmla="*/ 126 h 629"/>
                <a:gd name="T72" fmla="*/ 588 w 1788"/>
                <a:gd name="T73" fmla="*/ 89 h 629"/>
                <a:gd name="T74" fmla="*/ 578 w 1788"/>
                <a:gd name="T75" fmla="*/ 71 h 629"/>
                <a:gd name="T76" fmla="*/ 563 w 1788"/>
                <a:gd name="T77" fmla="*/ 56 h 629"/>
                <a:gd name="T78" fmla="*/ 549 w 1788"/>
                <a:gd name="T79" fmla="*/ 44 h 629"/>
                <a:gd name="T80" fmla="*/ 540 w 1788"/>
                <a:gd name="T81" fmla="*/ 38 h 629"/>
                <a:gd name="T82" fmla="*/ 531 w 1788"/>
                <a:gd name="T83" fmla="*/ 33 h 629"/>
                <a:gd name="T84" fmla="*/ 523 w 1788"/>
                <a:gd name="T85" fmla="*/ 29 h 629"/>
                <a:gd name="T86" fmla="*/ 506 w 1788"/>
                <a:gd name="T87" fmla="*/ 22 h 629"/>
                <a:gd name="T88" fmla="*/ 470 w 1788"/>
                <a:gd name="T89" fmla="*/ 17 h 629"/>
                <a:gd name="T90" fmla="*/ 418 w 1788"/>
                <a:gd name="T91" fmla="*/ 11 h 629"/>
                <a:gd name="T92" fmla="*/ 359 w 1788"/>
                <a:gd name="T93" fmla="*/ 5 h 629"/>
                <a:gd name="T94" fmla="*/ 286 w 1788"/>
                <a:gd name="T95" fmla="*/ 0 h 629"/>
                <a:gd name="T96" fmla="*/ 152 w 1788"/>
                <a:gd name="T97" fmla="*/ 6 h 629"/>
                <a:gd name="T98" fmla="*/ 83 w 1788"/>
                <a:gd name="T99" fmla="*/ 12 h 629"/>
                <a:gd name="T100" fmla="*/ 59 w 1788"/>
                <a:gd name="T101" fmla="*/ 19 h 629"/>
                <a:gd name="T102" fmla="*/ 42 w 1788"/>
                <a:gd name="T103" fmla="*/ 30 h 629"/>
                <a:gd name="T104" fmla="*/ 28 w 1788"/>
                <a:gd name="T105" fmla="*/ 47 h 629"/>
                <a:gd name="T106" fmla="*/ 10 w 1788"/>
                <a:gd name="T107" fmla="*/ 136 h 62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788" h="629">
                  <a:moveTo>
                    <a:pt x="31" y="407"/>
                  </a:moveTo>
                  <a:lnTo>
                    <a:pt x="35" y="396"/>
                  </a:lnTo>
                  <a:lnTo>
                    <a:pt x="48" y="366"/>
                  </a:lnTo>
                  <a:lnTo>
                    <a:pt x="57" y="345"/>
                  </a:lnTo>
                  <a:lnTo>
                    <a:pt x="67" y="322"/>
                  </a:lnTo>
                  <a:lnTo>
                    <a:pt x="73" y="308"/>
                  </a:lnTo>
                  <a:lnTo>
                    <a:pt x="78" y="296"/>
                  </a:lnTo>
                  <a:lnTo>
                    <a:pt x="84" y="283"/>
                  </a:lnTo>
                  <a:lnTo>
                    <a:pt x="89" y="270"/>
                  </a:lnTo>
                  <a:lnTo>
                    <a:pt x="96" y="256"/>
                  </a:lnTo>
                  <a:lnTo>
                    <a:pt x="102" y="242"/>
                  </a:lnTo>
                  <a:lnTo>
                    <a:pt x="107" y="230"/>
                  </a:lnTo>
                  <a:lnTo>
                    <a:pt x="113" y="217"/>
                  </a:lnTo>
                  <a:lnTo>
                    <a:pt x="119" y="204"/>
                  </a:lnTo>
                  <a:lnTo>
                    <a:pt x="126" y="191"/>
                  </a:lnTo>
                  <a:lnTo>
                    <a:pt x="137" y="169"/>
                  </a:lnTo>
                  <a:lnTo>
                    <a:pt x="147" y="149"/>
                  </a:lnTo>
                  <a:lnTo>
                    <a:pt x="157" y="131"/>
                  </a:lnTo>
                  <a:lnTo>
                    <a:pt x="166" y="118"/>
                  </a:lnTo>
                  <a:lnTo>
                    <a:pt x="173" y="110"/>
                  </a:lnTo>
                  <a:lnTo>
                    <a:pt x="180" y="105"/>
                  </a:lnTo>
                  <a:lnTo>
                    <a:pt x="193" y="100"/>
                  </a:lnTo>
                  <a:lnTo>
                    <a:pt x="206" y="95"/>
                  </a:lnTo>
                  <a:lnTo>
                    <a:pt x="223" y="92"/>
                  </a:lnTo>
                  <a:lnTo>
                    <a:pt x="261" y="85"/>
                  </a:lnTo>
                  <a:lnTo>
                    <a:pt x="301" y="80"/>
                  </a:lnTo>
                  <a:lnTo>
                    <a:pt x="343" y="74"/>
                  </a:lnTo>
                  <a:lnTo>
                    <a:pt x="376" y="72"/>
                  </a:lnTo>
                  <a:lnTo>
                    <a:pt x="409" y="69"/>
                  </a:lnTo>
                  <a:lnTo>
                    <a:pt x="1526" y="102"/>
                  </a:lnTo>
                  <a:lnTo>
                    <a:pt x="1547" y="109"/>
                  </a:lnTo>
                  <a:lnTo>
                    <a:pt x="1566" y="118"/>
                  </a:lnTo>
                  <a:lnTo>
                    <a:pt x="1577" y="122"/>
                  </a:lnTo>
                  <a:lnTo>
                    <a:pt x="1587" y="128"/>
                  </a:lnTo>
                  <a:lnTo>
                    <a:pt x="1595" y="133"/>
                  </a:lnTo>
                  <a:lnTo>
                    <a:pt x="1604" y="140"/>
                  </a:lnTo>
                  <a:lnTo>
                    <a:pt x="1638" y="168"/>
                  </a:lnTo>
                  <a:lnTo>
                    <a:pt x="1653" y="183"/>
                  </a:lnTo>
                  <a:lnTo>
                    <a:pt x="1667" y="198"/>
                  </a:lnTo>
                  <a:lnTo>
                    <a:pt x="1679" y="213"/>
                  </a:lnTo>
                  <a:lnTo>
                    <a:pt x="1690" y="228"/>
                  </a:lnTo>
                  <a:lnTo>
                    <a:pt x="1701" y="244"/>
                  </a:lnTo>
                  <a:lnTo>
                    <a:pt x="1708" y="259"/>
                  </a:lnTo>
                  <a:lnTo>
                    <a:pt x="1725" y="304"/>
                  </a:lnTo>
                  <a:lnTo>
                    <a:pt x="1722" y="334"/>
                  </a:lnTo>
                  <a:lnTo>
                    <a:pt x="1715" y="359"/>
                  </a:lnTo>
                  <a:lnTo>
                    <a:pt x="1707" y="374"/>
                  </a:lnTo>
                  <a:lnTo>
                    <a:pt x="1703" y="380"/>
                  </a:lnTo>
                  <a:lnTo>
                    <a:pt x="1701" y="373"/>
                  </a:lnTo>
                  <a:lnTo>
                    <a:pt x="1693" y="356"/>
                  </a:lnTo>
                  <a:lnTo>
                    <a:pt x="1688" y="345"/>
                  </a:lnTo>
                  <a:lnTo>
                    <a:pt x="1679" y="332"/>
                  </a:lnTo>
                  <a:lnTo>
                    <a:pt x="1670" y="318"/>
                  </a:lnTo>
                  <a:lnTo>
                    <a:pt x="1660" y="303"/>
                  </a:lnTo>
                  <a:lnTo>
                    <a:pt x="1648" y="288"/>
                  </a:lnTo>
                  <a:lnTo>
                    <a:pt x="1634" y="272"/>
                  </a:lnTo>
                  <a:lnTo>
                    <a:pt x="1620" y="257"/>
                  </a:lnTo>
                  <a:lnTo>
                    <a:pt x="1602" y="242"/>
                  </a:lnTo>
                  <a:lnTo>
                    <a:pt x="1586" y="228"/>
                  </a:lnTo>
                  <a:lnTo>
                    <a:pt x="1575" y="223"/>
                  </a:lnTo>
                  <a:lnTo>
                    <a:pt x="1565" y="216"/>
                  </a:lnTo>
                  <a:lnTo>
                    <a:pt x="1554" y="209"/>
                  </a:lnTo>
                  <a:lnTo>
                    <a:pt x="1544" y="205"/>
                  </a:lnTo>
                  <a:lnTo>
                    <a:pt x="1533" y="201"/>
                  </a:lnTo>
                  <a:lnTo>
                    <a:pt x="1521" y="195"/>
                  </a:lnTo>
                  <a:lnTo>
                    <a:pt x="1496" y="187"/>
                  </a:lnTo>
                  <a:lnTo>
                    <a:pt x="1469" y="182"/>
                  </a:lnTo>
                  <a:lnTo>
                    <a:pt x="1438" y="175"/>
                  </a:lnTo>
                  <a:lnTo>
                    <a:pt x="1408" y="171"/>
                  </a:lnTo>
                  <a:lnTo>
                    <a:pt x="1378" y="165"/>
                  </a:lnTo>
                  <a:lnTo>
                    <a:pt x="1345" y="161"/>
                  </a:lnTo>
                  <a:lnTo>
                    <a:pt x="1277" y="155"/>
                  </a:lnTo>
                  <a:lnTo>
                    <a:pt x="1214" y="151"/>
                  </a:lnTo>
                  <a:lnTo>
                    <a:pt x="1156" y="150"/>
                  </a:lnTo>
                  <a:lnTo>
                    <a:pt x="1063" y="155"/>
                  </a:lnTo>
                  <a:lnTo>
                    <a:pt x="1032" y="162"/>
                  </a:lnTo>
                  <a:lnTo>
                    <a:pt x="1001" y="168"/>
                  </a:lnTo>
                  <a:lnTo>
                    <a:pt x="974" y="173"/>
                  </a:lnTo>
                  <a:lnTo>
                    <a:pt x="949" y="179"/>
                  </a:lnTo>
                  <a:lnTo>
                    <a:pt x="915" y="187"/>
                  </a:lnTo>
                  <a:lnTo>
                    <a:pt x="901" y="190"/>
                  </a:lnTo>
                  <a:lnTo>
                    <a:pt x="884" y="590"/>
                  </a:lnTo>
                  <a:lnTo>
                    <a:pt x="970" y="578"/>
                  </a:lnTo>
                  <a:lnTo>
                    <a:pt x="975" y="246"/>
                  </a:lnTo>
                  <a:lnTo>
                    <a:pt x="993" y="244"/>
                  </a:lnTo>
                  <a:lnTo>
                    <a:pt x="1040" y="238"/>
                  </a:lnTo>
                  <a:lnTo>
                    <a:pt x="1110" y="233"/>
                  </a:lnTo>
                  <a:lnTo>
                    <a:pt x="1193" y="227"/>
                  </a:lnTo>
                  <a:lnTo>
                    <a:pt x="1280" y="226"/>
                  </a:lnTo>
                  <a:lnTo>
                    <a:pt x="1364" y="230"/>
                  </a:lnTo>
                  <a:lnTo>
                    <a:pt x="1437" y="241"/>
                  </a:lnTo>
                  <a:lnTo>
                    <a:pt x="1466" y="249"/>
                  </a:lnTo>
                  <a:lnTo>
                    <a:pt x="1480" y="255"/>
                  </a:lnTo>
                  <a:lnTo>
                    <a:pt x="1491" y="263"/>
                  </a:lnTo>
                  <a:lnTo>
                    <a:pt x="1499" y="268"/>
                  </a:lnTo>
                  <a:lnTo>
                    <a:pt x="1508" y="274"/>
                  </a:lnTo>
                  <a:lnTo>
                    <a:pt x="1518" y="281"/>
                  </a:lnTo>
                  <a:lnTo>
                    <a:pt x="1526" y="286"/>
                  </a:lnTo>
                  <a:lnTo>
                    <a:pt x="1554" y="308"/>
                  </a:lnTo>
                  <a:lnTo>
                    <a:pt x="1575" y="330"/>
                  </a:lnTo>
                  <a:lnTo>
                    <a:pt x="1588" y="350"/>
                  </a:lnTo>
                  <a:lnTo>
                    <a:pt x="1604" y="391"/>
                  </a:lnTo>
                  <a:lnTo>
                    <a:pt x="1606" y="439"/>
                  </a:lnTo>
                  <a:lnTo>
                    <a:pt x="1599" y="534"/>
                  </a:lnTo>
                  <a:lnTo>
                    <a:pt x="1594" y="577"/>
                  </a:lnTo>
                  <a:lnTo>
                    <a:pt x="1780" y="629"/>
                  </a:lnTo>
                  <a:lnTo>
                    <a:pt x="1788" y="491"/>
                  </a:lnTo>
                  <a:lnTo>
                    <a:pt x="1787" y="377"/>
                  </a:lnTo>
                  <a:lnTo>
                    <a:pt x="1781" y="325"/>
                  </a:lnTo>
                  <a:lnTo>
                    <a:pt x="1772" y="283"/>
                  </a:lnTo>
                  <a:lnTo>
                    <a:pt x="1765" y="266"/>
                  </a:lnTo>
                  <a:lnTo>
                    <a:pt x="1757" y="248"/>
                  </a:lnTo>
                  <a:lnTo>
                    <a:pt x="1746" y="231"/>
                  </a:lnTo>
                  <a:lnTo>
                    <a:pt x="1733" y="213"/>
                  </a:lnTo>
                  <a:lnTo>
                    <a:pt x="1719" y="197"/>
                  </a:lnTo>
                  <a:lnTo>
                    <a:pt x="1704" y="182"/>
                  </a:lnTo>
                  <a:lnTo>
                    <a:pt x="1689" y="167"/>
                  </a:lnTo>
                  <a:lnTo>
                    <a:pt x="1671" y="153"/>
                  </a:lnTo>
                  <a:lnTo>
                    <a:pt x="1655" y="139"/>
                  </a:lnTo>
                  <a:lnTo>
                    <a:pt x="1646" y="133"/>
                  </a:lnTo>
                  <a:lnTo>
                    <a:pt x="1637" y="125"/>
                  </a:lnTo>
                  <a:lnTo>
                    <a:pt x="1628" y="120"/>
                  </a:lnTo>
                  <a:lnTo>
                    <a:pt x="1620" y="114"/>
                  </a:lnTo>
                  <a:lnTo>
                    <a:pt x="1610" y="110"/>
                  </a:lnTo>
                  <a:lnTo>
                    <a:pt x="1601" y="103"/>
                  </a:lnTo>
                  <a:lnTo>
                    <a:pt x="1594" y="99"/>
                  </a:lnTo>
                  <a:lnTo>
                    <a:pt x="1584" y="95"/>
                  </a:lnTo>
                  <a:lnTo>
                    <a:pt x="1576" y="89"/>
                  </a:lnTo>
                  <a:lnTo>
                    <a:pt x="1568" y="87"/>
                  </a:lnTo>
                  <a:lnTo>
                    <a:pt x="1553" y="80"/>
                  </a:lnTo>
                  <a:lnTo>
                    <a:pt x="1536" y="73"/>
                  </a:lnTo>
                  <a:lnTo>
                    <a:pt x="1517" y="67"/>
                  </a:lnTo>
                  <a:lnTo>
                    <a:pt x="1489" y="62"/>
                  </a:lnTo>
                  <a:lnTo>
                    <a:pt x="1452" y="56"/>
                  </a:lnTo>
                  <a:lnTo>
                    <a:pt x="1411" y="50"/>
                  </a:lnTo>
                  <a:lnTo>
                    <a:pt x="1362" y="43"/>
                  </a:lnTo>
                  <a:lnTo>
                    <a:pt x="1310" y="37"/>
                  </a:lnTo>
                  <a:lnTo>
                    <a:pt x="1255" y="32"/>
                  </a:lnTo>
                  <a:lnTo>
                    <a:pt x="1196" y="25"/>
                  </a:lnTo>
                  <a:lnTo>
                    <a:pt x="1136" y="19"/>
                  </a:lnTo>
                  <a:lnTo>
                    <a:pt x="1077" y="14"/>
                  </a:lnTo>
                  <a:lnTo>
                    <a:pt x="1019" y="10"/>
                  </a:lnTo>
                  <a:lnTo>
                    <a:pt x="961" y="6"/>
                  </a:lnTo>
                  <a:lnTo>
                    <a:pt x="858" y="1"/>
                  </a:lnTo>
                  <a:lnTo>
                    <a:pt x="775" y="0"/>
                  </a:lnTo>
                  <a:lnTo>
                    <a:pt x="621" y="6"/>
                  </a:lnTo>
                  <a:lnTo>
                    <a:pt x="456" y="17"/>
                  </a:lnTo>
                  <a:lnTo>
                    <a:pt x="377" y="22"/>
                  </a:lnTo>
                  <a:lnTo>
                    <a:pt x="308" y="29"/>
                  </a:lnTo>
                  <a:lnTo>
                    <a:pt x="250" y="37"/>
                  </a:lnTo>
                  <a:lnTo>
                    <a:pt x="208" y="47"/>
                  </a:lnTo>
                  <a:lnTo>
                    <a:pt x="193" y="51"/>
                  </a:lnTo>
                  <a:lnTo>
                    <a:pt x="177" y="58"/>
                  </a:lnTo>
                  <a:lnTo>
                    <a:pt x="164" y="65"/>
                  </a:lnTo>
                  <a:lnTo>
                    <a:pt x="150" y="73"/>
                  </a:lnTo>
                  <a:lnTo>
                    <a:pt x="126" y="91"/>
                  </a:lnTo>
                  <a:lnTo>
                    <a:pt x="108" y="110"/>
                  </a:lnTo>
                  <a:lnTo>
                    <a:pt x="93" y="125"/>
                  </a:lnTo>
                  <a:lnTo>
                    <a:pt x="84" y="140"/>
                  </a:lnTo>
                  <a:lnTo>
                    <a:pt x="75" y="154"/>
                  </a:lnTo>
                  <a:lnTo>
                    <a:pt x="0" y="416"/>
                  </a:lnTo>
                  <a:lnTo>
                    <a:pt x="31" y="407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Freeform 49"/>
            <p:cNvSpPr>
              <a:spLocks/>
            </p:cNvSpPr>
            <p:nvPr/>
          </p:nvSpPr>
          <p:spPr bwMode="auto">
            <a:xfrm>
              <a:off x="4429" y="2310"/>
              <a:ext cx="33" cy="137"/>
            </a:xfrm>
            <a:custGeom>
              <a:avLst/>
              <a:gdLst>
                <a:gd name="T0" fmla="*/ 0 w 99"/>
                <a:gd name="T1" fmla="*/ 2 h 410"/>
                <a:gd name="T2" fmla="*/ 11 w 99"/>
                <a:gd name="T3" fmla="*/ 136 h 410"/>
                <a:gd name="T4" fmla="*/ 33 w 99"/>
                <a:gd name="T5" fmla="*/ 137 h 410"/>
                <a:gd name="T6" fmla="*/ 25 w 99"/>
                <a:gd name="T7" fmla="*/ 0 h 410"/>
                <a:gd name="T8" fmla="*/ 0 w 99"/>
                <a:gd name="T9" fmla="*/ 2 h 410"/>
                <a:gd name="T10" fmla="*/ 0 w 99"/>
                <a:gd name="T11" fmla="*/ 2 h 41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9" h="410">
                  <a:moveTo>
                    <a:pt x="0" y="7"/>
                  </a:moveTo>
                  <a:lnTo>
                    <a:pt x="34" y="406"/>
                  </a:lnTo>
                  <a:lnTo>
                    <a:pt x="99" y="410"/>
                  </a:lnTo>
                  <a:lnTo>
                    <a:pt x="75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Freeform 50"/>
            <p:cNvSpPr>
              <a:spLocks/>
            </p:cNvSpPr>
            <p:nvPr/>
          </p:nvSpPr>
          <p:spPr bwMode="auto">
            <a:xfrm>
              <a:off x="4517" y="2499"/>
              <a:ext cx="235" cy="157"/>
            </a:xfrm>
            <a:custGeom>
              <a:avLst/>
              <a:gdLst>
                <a:gd name="T0" fmla="*/ 10 w 707"/>
                <a:gd name="T1" fmla="*/ 124 h 472"/>
                <a:gd name="T2" fmla="*/ 14 w 707"/>
                <a:gd name="T3" fmla="*/ 86 h 472"/>
                <a:gd name="T4" fmla="*/ 18 w 707"/>
                <a:gd name="T5" fmla="*/ 64 h 472"/>
                <a:gd name="T6" fmla="*/ 24 w 707"/>
                <a:gd name="T7" fmla="*/ 44 h 472"/>
                <a:gd name="T8" fmla="*/ 28 w 707"/>
                <a:gd name="T9" fmla="*/ 35 h 472"/>
                <a:gd name="T10" fmla="*/ 33 w 707"/>
                <a:gd name="T11" fmla="*/ 27 h 472"/>
                <a:gd name="T12" fmla="*/ 44 w 707"/>
                <a:gd name="T13" fmla="*/ 16 h 472"/>
                <a:gd name="T14" fmla="*/ 51 w 707"/>
                <a:gd name="T15" fmla="*/ 11 h 472"/>
                <a:gd name="T16" fmla="*/ 58 w 707"/>
                <a:gd name="T17" fmla="*/ 8 h 472"/>
                <a:gd name="T18" fmla="*/ 65 w 707"/>
                <a:gd name="T19" fmla="*/ 5 h 472"/>
                <a:gd name="T20" fmla="*/ 80 w 707"/>
                <a:gd name="T21" fmla="*/ 2 h 472"/>
                <a:gd name="T22" fmla="*/ 103 w 707"/>
                <a:gd name="T23" fmla="*/ 0 h 472"/>
                <a:gd name="T24" fmla="*/ 132 w 707"/>
                <a:gd name="T25" fmla="*/ 6 h 472"/>
                <a:gd name="T26" fmla="*/ 142 w 707"/>
                <a:gd name="T27" fmla="*/ 11 h 472"/>
                <a:gd name="T28" fmla="*/ 156 w 707"/>
                <a:gd name="T29" fmla="*/ 21 h 472"/>
                <a:gd name="T30" fmla="*/ 166 w 707"/>
                <a:gd name="T31" fmla="*/ 32 h 472"/>
                <a:gd name="T32" fmla="*/ 176 w 707"/>
                <a:gd name="T33" fmla="*/ 44 h 472"/>
                <a:gd name="T34" fmla="*/ 186 w 707"/>
                <a:gd name="T35" fmla="*/ 56 h 472"/>
                <a:gd name="T36" fmla="*/ 194 w 707"/>
                <a:gd name="T37" fmla="*/ 68 h 472"/>
                <a:gd name="T38" fmla="*/ 202 w 707"/>
                <a:gd name="T39" fmla="*/ 78 h 472"/>
                <a:gd name="T40" fmla="*/ 213 w 707"/>
                <a:gd name="T41" fmla="*/ 94 h 472"/>
                <a:gd name="T42" fmla="*/ 235 w 707"/>
                <a:gd name="T43" fmla="*/ 125 h 472"/>
                <a:gd name="T44" fmla="*/ 158 w 707"/>
                <a:gd name="T45" fmla="*/ 133 h 472"/>
                <a:gd name="T46" fmla="*/ 153 w 707"/>
                <a:gd name="T47" fmla="*/ 105 h 472"/>
                <a:gd name="T48" fmla="*/ 147 w 707"/>
                <a:gd name="T49" fmla="*/ 90 h 472"/>
                <a:gd name="T50" fmla="*/ 141 w 707"/>
                <a:gd name="T51" fmla="*/ 76 h 472"/>
                <a:gd name="T52" fmla="*/ 131 w 707"/>
                <a:gd name="T53" fmla="*/ 64 h 472"/>
                <a:gd name="T54" fmla="*/ 125 w 707"/>
                <a:gd name="T55" fmla="*/ 61 h 472"/>
                <a:gd name="T56" fmla="*/ 119 w 707"/>
                <a:gd name="T57" fmla="*/ 58 h 472"/>
                <a:gd name="T58" fmla="*/ 105 w 707"/>
                <a:gd name="T59" fmla="*/ 56 h 472"/>
                <a:gd name="T60" fmla="*/ 86 w 707"/>
                <a:gd name="T61" fmla="*/ 62 h 472"/>
                <a:gd name="T62" fmla="*/ 80 w 707"/>
                <a:gd name="T63" fmla="*/ 66 h 472"/>
                <a:gd name="T64" fmla="*/ 75 w 707"/>
                <a:gd name="T65" fmla="*/ 69 h 472"/>
                <a:gd name="T66" fmla="*/ 61 w 707"/>
                <a:gd name="T67" fmla="*/ 82 h 472"/>
                <a:gd name="T68" fmla="*/ 54 w 707"/>
                <a:gd name="T69" fmla="*/ 92 h 472"/>
                <a:gd name="T70" fmla="*/ 45 w 707"/>
                <a:gd name="T71" fmla="*/ 109 h 472"/>
                <a:gd name="T72" fmla="*/ 43 w 707"/>
                <a:gd name="T73" fmla="*/ 139 h 472"/>
                <a:gd name="T74" fmla="*/ 0 w 707"/>
                <a:gd name="T75" fmla="*/ 154 h 472"/>
                <a:gd name="T76" fmla="*/ 10 w 707"/>
                <a:gd name="T77" fmla="*/ 141 h 47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707" h="472">
                  <a:moveTo>
                    <a:pt x="30" y="424"/>
                  </a:moveTo>
                  <a:lnTo>
                    <a:pt x="31" y="373"/>
                  </a:lnTo>
                  <a:lnTo>
                    <a:pt x="34" y="321"/>
                  </a:lnTo>
                  <a:lnTo>
                    <a:pt x="41" y="260"/>
                  </a:lnTo>
                  <a:lnTo>
                    <a:pt x="47" y="227"/>
                  </a:lnTo>
                  <a:lnTo>
                    <a:pt x="54" y="193"/>
                  </a:lnTo>
                  <a:lnTo>
                    <a:pt x="60" y="161"/>
                  </a:lnTo>
                  <a:lnTo>
                    <a:pt x="71" y="131"/>
                  </a:lnTo>
                  <a:lnTo>
                    <a:pt x="77" y="118"/>
                  </a:lnTo>
                  <a:lnTo>
                    <a:pt x="84" y="105"/>
                  </a:lnTo>
                  <a:lnTo>
                    <a:pt x="91" y="92"/>
                  </a:lnTo>
                  <a:lnTo>
                    <a:pt x="98" y="80"/>
                  </a:lnTo>
                  <a:lnTo>
                    <a:pt x="114" y="61"/>
                  </a:lnTo>
                  <a:lnTo>
                    <a:pt x="133" y="47"/>
                  </a:lnTo>
                  <a:lnTo>
                    <a:pt x="143" y="40"/>
                  </a:lnTo>
                  <a:lnTo>
                    <a:pt x="154" y="34"/>
                  </a:lnTo>
                  <a:lnTo>
                    <a:pt x="165" y="30"/>
                  </a:lnTo>
                  <a:lnTo>
                    <a:pt x="175" y="25"/>
                  </a:lnTo>
                  <a:lnTo>
                    <a:pt x="187" y="22"/>
                  </a:lnTo>
                  <a:lnTo>
                    <a:pt x="197" y="16"/>
                  </a:lnTo>
                  <a:lnTo>
                    <a:pt x="220" y="11"/>
                  </a:lnTo>
                  <a:lnTo>
                    <a:pt x="242" y="7"/>
                  </a:lnTo>
                  <a:lnTo>
                    <a:pt x="266" y="3"/>
                  </a:lnTo>
                  <a:lnTo>
                    <a:pt x="311" y="0"/>
                  </a:lnTo>
                  <a:lnTo>
                    <a:pt x="357" y="7"/>
                  </a:lnTo>
                  <a:lnTo>
                    <a:pt x="398" y="18"/>
                  </a:lnTo>
                  <a:lnTo>
                    <a:pt x="419" y="26"/>
                  </a:lnTo>
                  <a:lnTo>
                    <a:pt x="427" y="32"/>
                  </a:lnTo>
                  <a:lnTo>
                    <a:pt x="437" y="37"/>
                  </a:lnTo>
                  <a:lnTo>
                    <a:pt x="470" y="63"/>
                  </a:lnTo>
                  <a:lnTo>
                    <a:pt x="485" y="78"/>
                  </a:lnTo>
                  <a:lnTo>
                    <a:pt x="500" y="95"/>
                  </a:lnTo>
                  <a:lnTo>
                    <a:pt x="515" y="114"/>
                  </a:lnTo>
                  <a:lnTo>
                    <a:pt x="530" y="131"/>
                  </a:lnTo>
                  <a:lnTo>
                    <a:pt x="545" y="150"/>
                  </a:lnTo>
                  <a:lnTo>
                    <a:pt x="561" y="168"/>
                  </a:lnTo>
                  <a:lnTo>
                    <a:pt x="573" y="186"/>
                  </a:lnTo>
                  <a:lnTo>
                    <a:pt x="585" y="204"/>
                  </a:lnTo>
                  <a:lnTo>
                    <a:pt x="596" y="220"/>
                  </a:lnTo>
                  <a:lnTo>
                    <a:pt x="607" y="235"/>
                  </a:lnTo>
                  <a:lnTo>
                    <a:pt x="625" y="260"/>
                  </a:lnTo>
                  <a:lnTo>
                    <a:pt x="641" y="283"/>
                  </a:lnTo>
                  <a:lnTo>
                    <a:pt x="704" y="305"/>
                  </a:lnTo>
                  <a:lnTo>
                    <a:pt x="707" y="377"/>
                  </a:lnTo>
                  <a:lnTo>
                    <a:pt x="479" y="439"/>
                  </a:lnTo>
                  <a:lnTo>
                    <a:pt x="475" y="400"/>
                  </a:lnTo>
                  <a:lnTo>
                    <a:pt x="470" y="363"/>
                  </a:lnTo>
                  <a:lnTo>
                    <a:pt x="459" y="316"/>
                  </a:lnTo>
                  <a:lnTo>
                    <a:pt x="452" y="293"/>
                  </a:lnTo>
                  <a:lnTo>
                    <a:pt x="443" y="270"/>
                  </a:lnTo>
                  <a:lnTo>
                    <a:pt x="434" y="248"/>
                  </a:lnTo>
                  <a:lnTo>
                    <a:pt x="423" y="227"/>
                  </a:lnTo>
                  <a:lnTo>
                    <a:pt x="409" y="208"/>
                  </a:lnTo>
                  <a:lnTo>
                    <a:pt x="393" y="193"/>
                  </a:lnTo>
                  <a:lnTo>
                    <a:pt x="384" y="187"/>
                  </a:lnTo>
                  <a:lnTo>
                    <a:pt x="376" y="182"/>
                  </a:lnTo>
                  <a:lnTo>
                    <a:pt x="366" y="176"/>
                  </a:lnTo>
                  <a:lnTo>
                    <a:pt x="357" y="173"/>
                  </a:lnTo>
                  <a:lnTo>
                    <a:pt x="337" y="171"/>
                  </a:lnTo>
                  <a:lnTo>
                    <a:pt x="317" y="169"/>
                  </a:lnTo>
                  <a:lnTo>
                    <a:pt x="278" y="177"/>
                  </a:lnTo>
                  <a:lnTo>
                    <a:pt x="260" y="186"/>
                  </a:lnTo>
                  <a:lnTo>
                    <a:pt x="252" y="191"/>
                  </a:lnTo>
                  <a:lnTo>
                    <a:pt x="242" y="197"/>
                  </a:lnTo>
                  <a:lnTo>
                    <a:pt x="235" y="201"/>
                  </a:lnTo>
                  <a:lnTo>
                    <a:pt x="227" y="206"/>
                  </a:lnTo>
                  <a:lnTo>
                    <a:pt x="212" y="220"/>
                  </a:lnTo>
                  <a:lnTo>
                    <a:pt x="184" y="248"/>
                  </a:lnTo>
                  <a:lnTo>
                    <a:pt x="172" y="263"/>
                  </a:lnTo>
                  <a:lnTo>
                    <a:pt x="162" y="277"/>
                  </a:lnTo>
                  <a:lnTo>
                    <a:pt x="146" y="304"/>
                  </a:lnTo>
                  <a:lnTo>
                    <a:pt x="136" y="327"/>
                  </a:lnTo>
                  <a:lnTo>
                    <a:pt x="129" y="370"/>
                  </a:lnTo>
                  <a:lnTo>
                    <a:pt x="128" y="418"/>
                  </a:lnTo>
                  <a:lnTo>
                    <a:pt x="128" y="472"/>
                  </a:lnTo>
                  <a:lnTo>
                    <a:pt x="0" y="464"/>
                  </a:lnTo>
                  <a:lnTo>
                    <a:pt x="30" y="424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51"/>
            <p:cNvSpPr>
              <a:spLocks/>
            </p:cNvSpPr>
            <p:nvPr/>
          </p:nvSpPr>
          <p:spPr bwMode="auto">
            <a:xfrm>
              <a:off x="4594" y="2461"/>
              <a:ext cx="206" cy="160"/>
            </a:xfrm>
            <a:custGeom>
              <a:avLst/>
              <a:gdLst>
                <a:gd name="T0" fmla="*/ 37 w 617"/>
                <a:gd name="T1" fmla="*/ 3 h 480"/>
                <a:gd name="T2" fmla="*/ 45 w 617"/>
                <a:gd name="T3" fmla="*/ 7 h 480"/>
                <a:gd name="T4" fmla="*/ 55 w 617"/>
                <a:gd name="T5" fmla="*/ 12 h 480"/>
                <a:gd name="T6" fmla="*/ 61 w 617"/>
                <a:gd name="T7" fmla="*/ 15 h 480"/>
                <a:gd name="T8" fmla="*/ 67 w 617"/>
                <a:gd name="T9" fmla="*/ 18 h 480"/>
                <a:gd name="T10" fmla="*/ 73 w 617"/>
                <a:gd name="T11" fmla="*/ 22 h 480"/>
                <a:gd name="T12" fmla="*/ 79 w 617"/>
                <a:gd name="T13" fmla="*/ 27 h 480"/>
                <a:gd name="T14" fmla="*/ 85 w 617"/>
                <a:gd name="T15" fmla="*/ 31 h 480"/>
                <a:gd name="T16" fmla="*/ 98 w 617"/>
                <a:gd name="T17" fmla="*/ 42 h 480"/>
                <a:gd name="T18" fmla="*/ 109 w 617"/>
                <a:gd name="T19" fmla="*/ 54 h 480"/>
                <a:gd name="T20" fmla="*/ 118 w 617"/>
                <a:gd name="T21" fmla="*/ 65 h 480"/>
                <a:gd name="T22" fmla="*/ 126 w 617"/>
                <a:gd name="T23" fmla="*/ 74 h 480"/>
                <a:gd name="T24" fmla="*/ 135 w 617"/>
                <a:gd name="T25" fmla="*/ 86 h 480"/>
                <a:gd name="T26" fmla="*/ 142 w 617"/>
                <a:gd name="T27" fmla="*/ 95 h 480"/>
                <a:gd name="T28" fmla="*/ 150 w 617"/>
                <a:gd name="T29" fmla="*/ 98 h 480"/>
                <a:gd name="T30" fmla="*/ 183 w 617"/>
                <a:gd name="T31" fmla="*/ 100 h 480"/>
                <a:gd name="T32" fmla="*/ 202 w 617"/>
                <a:gd name="T33" fmla="*/ 120 h 480"/>
                <a:gd name="T34" fmla="*/ 206 w 617"/>
                <a:gd name="T35" fmla="*/ 139 h 480"/>
                <a:gd name="T36" fmla="*/ 203 w 617"/>
                <a:gd name="T37" fmla="*/ 148 h 480"/>
                <a:gd name="T38" fmla="*/ 197 w 617"/>
                <a:gd name="T39" fmla="*/ 153 h 480"/>
                <a:gd name="T40" fmla="*/ 189 w 617"/>
                <a:gd name="T41" fmla="*/ 156 h 480"/>
                <a:gd name="T42" fmla="*/ 169 w 617"/>
                <a:gd name="T43" fmla="*/ 159 h 480"/>
                <a:gd name="T44" fmla="*/ 154 w 617"/>
                <a:gd name="T45" fmla="*/ 152 h 480"/>
                <a:gd name="T46" fmla="*/ 169 w 617"/>
                <a:gd name="T47" fmla="*/ 154 h 480"/>
                <a:gd name="T48" fmla="*/ 188 w 617"/>
                <a:gd name="T49" fmla="*/ 145 h 480"/>
                <a:gd name="T50" fmla="*/ 187 w 617"/>
                <a:gd name="T51" fmla="*/ 129 h 480"/>
                <a:gd name="T52" fmla="*/ 181 w 617"/>
                <a:gd name="T53" fmla="*/ 120 h 480"/>
                <a:gd name="T54" fmla="*/ 176 w 617"/>
                <a:gd name="T55" fmla="*/ 116 h 480"/>
                <a:gd name="T56" fmla="*/ 165 w 617"/>
                <a:gd name="T57" fmla="*/ 115 h 480"/>
                <a:gd name="T58" fmla="*/ 150 w 617"/>
                <a:gd name="T59" fmla="*/ 121 h 480"/>
                <a:gd name="T60" fmla="*/ 138 w 617"/>
                <a:gd name="T61" fmla="*/ 130 h 480"/>
                <a:gd name="T62" fmla="*/ 133 w 617"/>
                <a:gd name="T63" fmla="*/ 115 h 480"/>
                <a:gd name="T64" fmla="*/ 128 w 617"/>
                <a:gd name="T65" fmla="*/ 104 h 480"/>
                <a:gd name="T66" fmla="*/ 123 w 617"/>
                <a:gd name="T67" fmla="*/ 94 h 480"/>
                <a:gd name="T68" fmla="*/ 116 w 617"/>
                <a:gd name="T69" fmla="*/ 84 h 480"/>
                <a:gd name="T70" fmla="*/ 109 w 617"/>
                <a:gd name="T71" fmla="*/ 74 h 480"/>
                <a:gd name="T72" fmla="*/ 100 w 617"/>
                <a:gd name="T73" fmla="*/ 64 h 480"/>
                <a:gd name="T74" fmla="*/ 92 w 617"/>
                <a:gd name="T75" fmla="*/ 54 h 480"/>
                <a:gd name="T76" fmla="*/ 81 w 617"/>
                <a:gd name="T77" fmla="*/ 42 h 480"/>
                <a:gd name="T78" fmla="*/ 66 w 617"/>
                <a:gd name="T79" fmla="*/ 28 h 480"/>
                <a:gd name="T80" fmla="*/ 59 w 617"/>
                <a:gd name="T81" fmla="*/ 23 h 480"/>
                <a:gd name="T82" fmla="*/ 51 w 617"/>
                <a:gd name="T83" fmla="*/ 20 h 480"/>
                <a:gd name="T84" fmla="*/ 44 w 617"/>
                <a:gd name="T85" fmla="*/ 16 h 480"/>
                <a:gd name="T86" fmla="*/ 35 w 617"/>
                <a:gd name="T87" fmla="*/ 13 h 480"/>
                <a:gd name="T88" fmla="*/ 27 w 617"/>
                <a:gd name="T89" fmla="*/ 10 h 480"/>
                <a:gd name="T90" fmla="*/ 11 w 617"/>
                <a:gd name="T91" fmla="*/ 6 h 480"/>
                <a:gd name="T92" fmla="*/ 0 w 617"/>
                <a:gd name="T93" fmla="*/ 3 h 480"/>
                <a:gd name="T94" fmla="*/ 29 w 617"/>
                <a:gd name="T95" fmla="*/ 0 h 48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617" h="480">
                  <a:moveTo>
                    <a:pt x="86" y="0"/>
                  </a:moveTo>
                  <a:lnTo>
                    <a:pt x="110" y="8"/>
                  </a:lnTo>
                  <a:lnTo>
                    <a:pt x="121" y="15"/>
                  </a:lnTo>
                  <a:lnTo>
                    <a:pt x="135" y="20"/>
                  </a:lnTo>
                  <a:lnTo>
                    <a:pt x="150" y="27"/>
                  </a:lnTo>
                  <a:lnTo>
                    <a:pt x="165" y="36"/>
                  </a:lnTo>
                  <a:lnTo>
                    <a:pt x="173" y="40"/>
                  </a:lnTo>
                  <a:lnTo>
                    <a:pt x="183" y="45"/>
                  </a:lnTo>
                  <a:lnTo>
                    <a:pt x="193" y="49"/>
                  </a:lnTo>
                  <a:lnTo>
                    <a:pt x="201" y="55"/>
                  </a:lnTo>
                  <a:lnTo>
                    <a:pt x="210" y="60"/>
                  </a:lnTo>
                  <a:lnTo>
                    <a:pt x="219" y="67"/>
                  </a:lnTo>
                  <a:lnTo>
                    <a:pt x="228" y="73"/>
                  </a:lnTo>
                  <a:lnTo>
                    <a:pt x="238" y="80"/>
                  </a:lnTo>
                  <a:lnTo>
                    <a:pt x="248" y="86"/>
                  </a:lnTo>
                  <a:lnTo>
                    <a:pt x="256" y="93"/>
                  </a:lnTo>
                  <a:lnTo>
                    <a:pt x="275" y="110"/>
                  </a:lnTo>
                  <a:lnTo>
                    <a:pt x="293" y="126"/>
                  </a:lnTo>
                  <a:lnTo>
                    <a:pt x="310" y="144"/>
                  </a:lnTo>
                  <a:lnTo>
                    <a:pt x="326" y="161"/>
                  </a:lnTo>
                  <a:lnTo>
                    <a:pt x="340" y="179"/>
                  </a:lnTo>
                  <a:lnTo>
                    <a:pt x="354" y="194"/>
                  </a:lnTo>
                  <a:lnTo>
                    <a:pt x="368" y="209"/>
                  </a:lnTo>
                  <a:lnTo>
                    <a:pt x="377" y="223"/>
                  </a:lnTo>
                  <a:lnTo>
                    <a:pt x="388" y="235"/>
                  </a:lnTo>
                  <a:lnTo>
                    <a:pt x="405" y="257"/>
                  </a:lnTo>
                  <a:lnTo>
                    <a:pt x="417" y="275"/>
                  </a:lnTo>
                  <a:lnTo>
                    <a:pt x="425" y="286"/>
                  </a:lnTo>
                  <a:lnTo>
                    <a:pt x="432" y="297"/>
                  </a:lnTo>
                  <a:lnTo>
                    <a:pt x="450" y="293"/>
                  </a:lnTo>
                  <a:lnTo>
                    <a:pt x="496" y="290"/>
                  </a:lnTo>
                  <a:lnTo>
                    <a:pt x="547" y="301"/>
                  </a:lnTo>
                  <a:lnTo>
                    <a:pt x="591" y="336"/>
                  </a:lnTo>
                  <a:lnTo>
                    <a:pt x="605" y="359"/>
                  </a:lnTo>
                  <a:lnTo>
                    <a:pt x="613" y="380"/>
                  </a:lnTo>
                  <a:lnTo>
                    <a:pt x="617" y="417"/>
                  </a:lnTo>
                  <a:lnTo>
                    <a:pt x="614" y="432"/>
                  </a:lnTo>
                  <a:lnTo>
                    <a:pt x="607" y="444"/>
                  </a:lnTo>
                  <a:lnTo>
                    <a:pt x="596" y="455"/>
                  </a:lnTo>
                  <a:lnTo>
                    <a:pt x="591" y="459"/>
                  </a:lnTo>
                  <a:lnTo>
                    <a:pt x="583" y="463"/>
                  </a:lnTo>
                  <a:lnTo>
                    <a:pt x="565" y="468"/>
                  </a:lnTo>
                  <a:lnTo>
                    <a:pt x="545" y="473"/>
                  </a:lnTo>
                  <a:lnTo>
                    <a:pt x="505" y="477"/>
                  </a:lnTo>
                  <a:lnTo>
                    <a:pt x="461" y="480"/>
                  </a:lnTo>
                  <a:lnTo>
                    <a:pt x="461" y="455"/>
                  </a:lnTo>
                  <a:lnTo>
                    <a:pt x="475" y="458"/>
                  </a:lnTo>
                  <a:lnTo>
                    <a:pt x="507" y="461"/>
                  </a:lnTo>
                  <a:lnTo>
                    <a:pt x="541" y="457"/>
                  </a:lnTo>
                  <a:lnTo>
                    <a:pt x="563" y="435"/>
                  </a:lnTo>
                  <a:lnTo>
                    <a:pt x="565" y="403"/>
                  </a:lnTo>
                  <a:lnTo>
                    <a:pt x="561" y="386"/>
                  </a:lnTo>
                  <a:lnTo>
                    <a:pt x="551" y="371"/>
                  </a:lnTo>
                  <a:lnTo>
                    <a:pt x="541" y="359"/>
                  </a:lnTo>
                  <a:lnTo>
                    <a:pt x="534" y="352"/>
                  </a:lnTo>
                  <a:lnTo>
                    <a:pt x="527" y="349"/>
                  </a:lnTo>
                  <a:lnTo>
                    <a:pt x="511" y="344"/>
                  </a:lnTo>
                  <a:lnTo>
                    <a:pt x="494" y="344"/>
                  </a:lnTo>
                  <a:lnTo>
                    <a:pt x="463" y="353"/>
                  </a:lnTo>
                  <a:lnTo>
                    <a:pt x="449" y="362"/>
                  </a:lnTo>
                  <a:lnTo>
                    <a:pt x="435" y="370"/>
                  </a:lnTo>
                  <a:lnTo>
                    <a:pt x="413" y="389"/>
                  </a:lnTo>
                  <a:lnTo>
                    <a:pt x="410" y="378"/>
                  </a:lnTo>
                  <a:lnTo>
                    <a:pt x="399" y="345"/>
                  </a:lnTo>
                  <a:lnTo>
                    <a:pt x="390" y="323"/>
                  </a:lnTo>
                  <a:lnTo>
                    <a:pt x="384" y="311"/>
                  </a:lnTo>
                  <a:lnTo>
                    <a:pt x="376" y="297"/>
                  </a:lnTo>
                  <a:lnTo>
                    <a:pt x="368" y="283"/>
                  </a:lnTo>
                  <a:lnTo>
                    <a:pt x="359" y="268"/>
                  </a:lnTo>
                  <a:lnTo>
                    <a:pt x="348" y="252"/>
                  </a:lnTo>
                  <a:lnTo>
                    <a:pt x="337" y="236"/>
                  </a:lnTo>
                  <a:lnTo>
                    <a:pt x="325" y="221"/>
                  </a:lnTo>
                  <a:lnTo>
                    <a:pt x="312" y="206"/>
                  </a:lnTo>
                  <a:lnTo>
                    <a:pt x="300" y="191"/>
                  </a:lnTo>
                  <a:lnTo>
                    <a:pt x="289" y="176"/>
                  </a:lnTo>
                  <a:lnTo>
                    <a:pt x="277" y="162"/>
                  </a:lnTo>
                  <a:lnTo>
                    <a:pt x="266" y="148"/>
                  </a:lnTo>
                  <a:lnTo>
                    <a:pt x="242" y="125"/>
                  </a:lnTo>
                  <a:lnTo>
                    <a:pt x="220" y="103"/>
                  </a:lnTo>
                  <a:lnTo>
                    <a:pt x="198" y="85"/>
                  </a:lnTo>
                  <a:lnTo>
                    <a:pt x="187" y="77"/>
                  </a:lnTo>
                  <a:lnTo>
                    <a:pt x="176" y="70"/>
                  </a:lnTo>
                  <a:lnTo>
                    <a:pt x="165" y="63"/>
                  </a:lnTo>
                  <a:lnTo>
                    <a:pt x="154" y="59"/>
                  </a:lnTo>
                  <a:lnTo>
                    <a:pt x="143" y="53"/>
                  </a:lnTo>
                  <a:lnTo>
                    <a:pt x="132" y="49"/>
                  </a:lnTo>
                  <a:lnTo>
                    <a:pt x="118" y="45"/>
                  </a:lnTo>
                  <a:lnTo>
                    <a:pt x="106" y="40"/>
                  </a:lnTo>
                  <a:lnTo>
                    <a:pt x="92" y="36"/>
                  </a:lnTo>
                  <a:lnTo>
                    <a:pt x="80" y="31"/>
                  </a:lnTo>
                  <a:lnTo>
                    <a:pt x="55" y="23"/>
                  </a:lnTo>
                  <a:lnTo>
                    <a:pt x="33" y="18"/>
                  </a:lnTo>
                  <a:lnTo>
                    <a:pt x="16" y="14"/>
                  </a:lnTo>
                  <a:lnTo>
                    <a:pt x="0" y="9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52"/>
            <p:cNvSpPr>
              <a:spLocks/>
            </p:cNvSpPr>
            <p:nvPr/>
          </p:nvSpPr>
          <p:spPr bwMode="auto">
            <a:xfrm>
              <a:off x="4530" y="2595"/>
              <a:ext cx="232" cy="132"/>
            </a:xfrm>
            <a:custGeom>
              <a:avLst/>
              <a:gdLst>
                <a:gd name="T0" fmla="*/ 0 w 696"/>
                <a:gd name="T1" fmla="*/ 68 h 395"/>
                <a:gd name="T2" fmla="*/ 5 w 696"/>
                <a:gd name="T3" fmla="*/ 86 h 395"/>
                <a:gd name="T4" fmla="*/ 11 w 696"/>
                <a:gd name="T5" fmla="*/ 98 h 395"/>
                <a:gd name="T6" fmla="*/ 20 w 696"/>
                <a:gd name="T7" fmla="*/ 110 h 395"/>
                <a:gd name="T8" fmla="*/ 29 w 696"/>
                <a:gd name="T9" fmla="*/ 118 h 395"/>
                <a:gd name="T10" fmla="*/ 36 w 696"/>
                <a:gd name="T11" fmla="*/ 122 h 395"/>
                <a:gd name="T12" fmla="*/ 43 w 696"/>
                <a:gd name="T13" fmla="*/ 125 h 395"/>
                <a:gd name="T14" fmla="*/ 53 w 696"/>
                <a:gd name="T15" fmla="*/ 129 h 395"/>
                <a:gd name="T16" fmla="*/ 67 w 696"/>
                <a:gd name="T17" fmla="*/ 132 h 395"/>
                <a:gd name="T18" fmla="*/ 94 w 696"/>
                <a:gd name="T19" fmla="*/ 131 h 395"/>
                <a:gd name="T20" fmla="*/ 110 w 696"/>
                <a:gd name="T21" fmla="*/ 127 h 395"/>
                <a:gd name="T22" fmla="*/ 119 w 696"/>
                <a:gd name="T23" fmla="*/ 122 h 395"/>
                <a:gd name="T24" fmla="*/ 125 w 696"/>
                <a:gd name="T25" fmla="*/ 118 h 395"/>
                <a:gd name="T26" fmla="*/ 133 w 696"/>
                <a:gd name="T27" fmla="*/ 111 h 395"/>
                <a:gd name="T28" fmla="*/ 144 w 696"/>
                <a:gd name="T29" fmla="*/ 103 h 395"/>
                <a:gd name="T30" fmla="*/ 154 w 696"/>
                <a:gd name="T31" fmla="*/ 94 h 395"/>
                <a:gd name="T32" fmla="*/ 164 w 696"/>
                <a:gd name="T33" fmla="*/ 96 h 395"/>
                <a:gd name="T34" fmla="*/ 188 w 696"/>
                <a:gd name="T35" fmla="*/ 99 h 395"/>
                <a:gd name="T36" fmla="*/ 211 w 696"/>
                <a:gd name="T37" fmla="*/ 93 h 395"/>
                <a:gd name="T38" fmla="*/ 217 w 696"/>
                <a:gd name="T39" fmla="*/ 88 h 395"/>
                <a:gd name="T40" fmla="*/ 231 w 696"/>
                <a:gd name="T41" fmla="*/ 70 h 395"/>
                <a:gd name="T42" fmla="*/ 157 w 696"/>
                <a:gd name="T43" fmla="*/ 63 h 395"/>
                <a:gd name="T44" fmla="*/ 140 w 696"/>
                <a:gd name="T45" fmla="*/ 0 h 395"/>
                <a:gd name="T46" fmla="*/ 137 w 696"/>
                <a:gd name="T47" fmla="*/ 53 h 395"/>
                <a:gd name="T48" fmla="*/ 131 w 696"/>
                <a:gd name="T49" fmla="*/ 75 h 395"/>
                <a:gd name="T50" fmla="*/ 126 w 696"/>
                <a:gd name="T51" fmla="*/ 87 h 395"/>
                <a:gd name="T52" fmla="*/ 118 w 696"/>
                <a:gd name="T53" fmla="*/ 95 h 395"/>
                <a:gd name="T54" fmla="*/ 111 w 696"/>
                <a:gd name="T55" fmla="*/ 101 h 395"/>
                <a:gd name="T56" fmla="*/ 106 w 696"/>
                <a:gd name="T57" fmla="*/ 104 h 395"/>
                <a:gd name="T58" fmla="*/ 101 w 696"/>
                <a:gd name="T59" fmla="*/ 107 h 395"/>
                <a:gd name="T60" fmla="*/ 93 w 696"/>
                <a:gd name="T61" fmla="*/ 111 h 395"/>
                <a:gd name="T62" fmla="*/ 83 w 696"/>
                <a:gd name="T63" fmla="*/ 113 h 395"/>
                <a:gd name="T64" fmla="*/ 63 w 696"/>
                <a:gd name="T65" fmla="*/ 112 h 395"/>
                <a:gd name="T66" fmla="*/ 54 w 696"/>
                <a:gd name="T67" fmla="*/ 107 h 395"/>
                <a:gd name="T68" fmla="*/ 45 w 696"/>
                <a:gd name="T69" fmla="*/ 94 h 395"/>
                <a:gd name="T70" fmla="*/ 40 w 696"/>
                <a:gd name="T71" fmla="*/ 83 h 395"/>
                <a:gd name="T72" fmla="*/ 35 w 696"/>
                <a:gd name="T73" fmla="*/ 74 h 395"/>
                <a:gd name="T74" fmla="*/ 30 w 696"/>
                <a:gd name="T75" fmla="*/ 62 h 395"/>
                <a:gd name="T76" fmla="*/ 23 w 696"/>
                <a:gd name="T77" fmla="*/ 47 h 395"/>
                <a:gd name="T78" fmla="*/ 0 w 696"/>
                <a:gd name="T79" fmla="*/ 41 h 39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696" h="395">
                  <a:moveTo>
                    <a:pt x="1" y="124"/>
                  </a:moveTo>
                  <a:lnTo>
                    <a:pt x="0" y="204"/>
                  </a:lnTo>
                  <a:lnTo>
                    <a:pt x="7" y="240"/>
                  </a:lnTo>
                  <a:lnTo>
                    <a:pt x="14" y="258"/>
                  </a:lnTo>
                  <a:lnTo>
                    <a:pt x="22" y="277"/>
                  </a:lnTo>
                  <a:lnTo>
                    <a:pt x="33" y="293"/>
                  </a:lnTo>
                  <a:lnTo>
                    <a:pt x="44" y="313"/>
                  </a:lnTo>
                  <a:lnTo>
                    <a:pt x="59" y="329"/>
                  </a:lnTo>
                  <a:lnTo>
                    <a:pt x="79" y="346"/>
                  </a:lnTo>
                  <a:lnTo>
                    <a:pt x="87" y="353"/>
                  </a:lnTo>
                  <a:lnTo>
                    <a:pt x="98" y="359"/>
                  </a:lnTo>
                  <a:lnTo>
                    <a:pt x="108" y="365"/>
                  </a:lnTo>
                  <a:lnTo>
                    <a:pt x="119" y="370"/>
                  </a:lnTo>
                  <a:lnTo>
                    <a:pt x="128" y="375"/>
                  </a:lnTo>
                  <a:lnTo>
                    <a:pt x="139" y="379"/>
                  </a:lnTo>
                  <a:lnTo>
                    <a:pt x="160" y="386"/>
                  </a:lnTo>
                  <a:lnTo>
                    <a:pt x="182" y="391"/>
                  </a:lnTo>
                  <a:lnTo>
                    <a:pt x="201" y="394"/>
                  </a:lnTo>
                  <a:lnTo>
                    <a:pt x="243" y="395"/>
                  </a:lnTo>
                  <a:lnTo>
                    <a:pt x="281" y="393"/>
                  </a:lnTo>
                  <a:lnTo>
                    <a:pt x="316" y="384"/>
                  </a:lnTo>
                  <a:lnTo>
                    <a:pt x="329" y="379"/>
                  </a:lnTo>
                  <a:lnTo>
                    <a:pt x="343" y="373"/>
                  </a:lnTo>
                  <a:lnTo>
                    <a:pt x="356" y="366"/>
                  </a:lnTo>
                  <a:lnTo>
                    <a:pt x="365" y="361"/>
                  </a:lnTo>
                  <a:lnTo>
                    <a:pt x="375" y="354"/>
                  </a:lnTo>
                  <a:lnTo>
                    <a:pt x="383" y="347"/>
                  </a:lnTo>
                  <a:lnTo>
                    <a:pt x="400" y="333"/>
                  </a:lnTo>
                  <a:lnTo>
                    <a:pt x="416" y="320"/>
                  </a:lnTo>
                  <a:lnTo>
                    <a:pt x="431" y="307"/>
                  </a:lnTo>
                  <a:lnTo>
                    <a:pt x="452" y="288"/>
                  </a:lnTo>
                  <a:lnTo>
                    <a:pt x="462" y="280"/>
                  </a:lnTo>
                  <a:lnTo>
                    <a:pt x="477" y="285"/>
                  </a:lnTo>
                  <a:lnTo>
                    <a:pt x="493" y="288"/>
                  </a:lnTo>
                  <a:lnTo>
                    <a:pt x="515" y="292"/>
                  </a:lnTo>
                  <a:lnTo>
                    <a:pt x="565" y="295"/>
                  </a:lnTo>
                  <a:lnTo>
                    <a:pt x="613" y="287"/>
                  </a:lnTo>
                  <a:lnTo>
                    <a:pt x="633" y="278"/>
                  </a:lnTo>
                  <a:lnTo>
                    <a:pt x="641" y="270"/>
                  </a:lnTo>
                  <a:lnTo>
                    <a:pt x="651" y="263"/>
                  </a:lnTo>
                  <a:lnTo>
                    <a:pt x="675" y="233"/>
                  </a:lnTo>
                  <a:lnTo>
                    <a:pt x="692" y="208"/>
                  </a:lnTo>
                  <a:lnTo>
                    <a:pt x="696" y="196"/>
                  </a:lnTo>
                  <a:lnTo>
                    <a:pt x="470" y="189"/>
                  </a:lnTo>
                  <a:lnTo>
                    <a:pt x="487" y="93"/>
                  </a:lnTo>
                  <a:lnTo>
                    <a:pt x="419" y="0"/>
                  </a:lnTo>
                  <a:lnTo>
                    <a:pt x="416" y="113"/>
                  </a:lnTo>
                  <a:lnTo>
                    <a:pt x="411" y="160"/>
                  </a:lnTo>
                  <a:lnTo>
                    <a:pt x="401" y="204"/>
                  </a:lnTo>
                  <a:lnTo>
                    <a:pt x="394" y="225"/>
                  </a:lnTo>
                  <a:lnTo>
                    <a:pt x="386" y="244"/>
                  </a:lnTo>
                  <a:lnTo>
                    <a:pt x="378" y="260"/>
                  </a:lnTo>
                  <a:lnTo>
                    <a:pt x="367" y="273"/>
                  </a:lnTo>
                  <a:lnTo>
                    <a:pt x="354" y="285"/>
                  </a:lnTo>
                  <a:lnTo>
                    <a:pt x="340" y="296"/>
                  </a:lnTo>
                  <a:lnTo>
                    <a:pt x="334" y="302"/>
                  </a:lnTo>
                  <a:lnTo>
                    <a:pt x="327" y="306"/>
                  </a:lnTo>
                  <a:lnTo>
                    <a:pt x="318" y="311"/>
                  </a:lnTo>
                  <a:lnTo>
                    <a:pt x="312" y="315"/>
                  </a:lnTo>
                  <a:lnTo>
                    <a:pt x="303" y="320"/>
                  </a:lnTo>
                  <a:lnTo>
                    <a:pt x="296" y="324"/>
                  </a:lnTo>
                  <a:lnTo>
                    <a:pt x="280" y="331"/>
                  </a:lnTo>
                  <a:lnTo>
                    <a:pt x="263" y="335"/>
                  </a:lnTo>
                  <a:lnTo>
                    <a:pt x="248" y="339"/>
                  </a:lnTo>
                  <a:lnTo>
                    <a:pt x="216" y="342"/>
                  </a:lnTo>
                  <a:lnTo>
                    <a:pt x="188" y="336"/>
                  </a:lnTo>
                  <a:lnTo>
                    <a:pt x="175" y="329"/>
                  </a:lnTo>
                  <a:lnTo>
                    <a:pt x="161" y="321"/>
                  </a:lnTo>
                  <a:lnTo>
                    <a:pt x="141" y="295"/>
                  </a:lnTo>
                  <a:lnTo>
                    <a:pt x="134" y="280"/>
                  </a:lnTo>
                  <a:lnTo>
                    <a:pt x="126" y="265"/>
                  </a:lnTo>
                  <a:lnTo>
                    <a:pt x="119" y="249"/>
                  </a:lnTo>
                  <a:lnTo>
                    <a:pt x="112" y="236"/>
                  </a:lnTo>
                  <a:lnTo>
                    <a:pt x="105" y="222"/>
                  </a:lnTo>
                  <a:lnTo>
                    <a:pt x="99" y="209"/>
                  </a:lnTo>
                  <a:lnTo>
                    <a:pt x="90" y="186"/>
                  </a:lnTo>
                  <a:lnTo>
                    <a:pt x="76" y="153"/>
                  </a:lnTo>
                  <a:lnTo>
                    <a:pt x="70" y="141"/>
                  </a:lnTo>
                  <a:lnTo>
                    <a:pt x="1" y="124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53"/>
            <p:cNvSpPr>
              <a:spLocks/>
            </p:cNvSpPr>
            <p:nvPr/>
          </p:nvSpPr>
          <p:spPr bwMode="auto">
            <a:xfrm>
              <a:off x="4597" y="2598"/>
              <a:ext cx="48" cy="72"/>
            </a:xfrm>
            <a:custGeom>
              <a:avLst/>
              <a:gdLst>
                <a:gd name="T0" fmla="*/ 14 w 145"/>
                <a:gd name="T1" fmla="*/ 3 h 218"/>
                <a:gd name="T2" fmla="*/ 0 w 145"/>
                <a:gd name="T3" fmla="*/ 20 h 218"/>
                <a:gd name="T4" fmla="*/ 0 w 145"/>
                <a:gd name="T5" fmla="*/ 49 h 218"/>
                <a:gd name="T6" fmla="*/ 13 w 145"/>
                <a:gd name="T7" fmla="*/ 72 h 218"/>
                <a:gd name="T8" fmla="*/ 32 w 145"/>
                <a:gd name="T9" fmla="*/ 70 h 218"/>
                <a:gd name="T10" fmla="*/ 43 w 145"/>
                <a:gd name="T11" fmla="*/ 54 h 218"/>
                <a:gd name="T12" fmla="*/ 48 w 145"/>
                <a:gd name="T13" fmla="*/ 30 h 218"/>
                <a:gd name="T14" fmla="*/ 41 w 145"/>
                <a:gd name="T15" fmla="*/ 12 h 218"/>
                <a:gd name="T16" fmla="*/ 29 w 145"/>
                <a:gd name="T17" fmla="*/ 0 h 218"/>
                <a:gd name="T18" fmla="*/ 14 w 145"/>
                <a:gd name="T19" fmla="*/ 3 h 218"/>
                <a:gd name="T20" fmla="*/ 14 w 145"/>
                <a:gd name="T21" fmla="*/ 3 h 2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5" h="218">
                  <a:moveTo>
                    <a:pt x="41" y="8"/>
                  </a:moveTo>
                  <a:lnTo>
                    <a:pt x="0" y="61"/>
                  </a:lnTo>
                  <a:lnTo>
                    <a:pt x="1" y="147"/>
                  </a:lnTo>
                  <a:lnTo>
                    <a:pt x="40" y="218"/>
                  </a:lnTo>
                  <a:lnTo>
                    <a:pt x="96" y="211"/>
                  </a:lnTo>
                  <a:lnTo>
                    <a:pt x="131" y="164"/>
                  </a:lnTo>
                  <a:lnTo>
                    <a:pt x="145" y="92"/>
                  </a:lnTo>
                  <a:lnTo>
                    <a:pt x="123" y="35"/>
                  </a:lnTo>
                  <a:lnTo>
                    <a:pt x="88" y="0"/>
                  </a:lnTo>
                  <a:lnTo>
                    <a:pt x="41" y="8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54"/>
            <p:cNvSpPr>
              <a:spLocks/>
            </p:cNvSpPr>
            <p:nvPr/>
          </p:nvSpPr>
          <p:spPr bwMode="auto">
            <a:xfrm>
              <a:off x="4015" y="2601"/>
              <a:ext cx="534" cy="194"/>
            </a:xfrm>
            <a:custGeom>
              <a:avLst/>
              <a:gdLst>
                <a:gd name="T0" fmla="*/ 1 w 1602"/>
                <a:gd name="T1" fmla="*/ 101 h 581"/>
                <a:gd name="T2" fmla="*/ 4 w 1602"/>
                <a:gd name="T3" fmla="*/ 123 h 581"/>
                <a:gd name="T4" fmla="*/ 9 w 1602"/>
                <a:gd name="T5" fmla="*/ 137 h 581"/>
                <a:gd name="T6" fmla="*/ 17 w 1602"/>
                <a:gd name="T7" fmla="*/ 151 h 581"/>
                <a:gd name="T8" fmla="*/ 28 w 1602"/>
                <a:gd name="T9" fmla="*/ 164 h 581"/>
                <a:gd name="T10" fmla="*/ 37 w 1602"/>
                <a:gd name="T11" fmla="*/ 170 h 581"/>
                <a:gd name="T12" fmla="*/ 43 w 1602"/>
                <a:gd name="T13" fmla="*/ 174 h 581"/>
                <a:gd name="T14" fmla="*/ 52 w 1602"/>
                <a:gd name="T15" fmla="*/ 179 h 581"/>
                <a:gd name="T16" fmla="*/ 61 w 1602"/>
                <a:gd name="T17" fmla="*/ 182 h 581"/>
                <a:gd name="T18" fmla="*/ 69 w 1602"/>
                <a:gd name="T19" fmla="*/ 186 h 581"/>
                <a:gd name="T20" fmla="*/ 77 w 1602"/>
                <a:gd name="T21" fmla="*/ 189 h 581"/>
                <a:gd name="T22" fmla="*/ 92 w 1602"/>
                <a:gd name="T23" fmla="*/ 192 h 581"/>
                <a:gd name="T24" fmla="*/ 118 w 1602"/>
                <a:gd name="T25" fmla="*/ 194 h 581"/>
                <a:gd name="T26" fmla="*/ 141 w 1602"/>
                <a:gd name="T27" fmla="*/ 189 h 581"/>
                <a:gd name="T28" fmla="*/ 151 w 1602"/>
                <a:gd name="T29" fmla="*/ 185 h 581"/>
                <a:gd name="T30" fmla="*/ 160 w 1602"/>
                <a:gd name="T31" fmla="*/ 180 h 581"/>
                <a:gd name="T32" fmla="*/ 167 w 1602"/>
                <a:gd name="T33" fmla="*/ 176 h 581"/>
                <a:gd name="T34" fmla="*/ 177 w 1602"/>
                <a:gd name="T35" fmla="*/ 168 h 581"/>
                <a:gd name="T36" fmla="*/ 189 w 1602"/>
                <a:gd name="T37" fmla="*/ 155 h 581"/>
                <a:gd name="T38" fmla="*/ 197 w 1602"/>
                <a:gd name="T39" fmla="*/ 146 h 581"/>
                <a:gd name="T40" fmla="*/ 534 w 1602"/>
                <a:gd name="T41" fmla="*/ 93 h 581"/>
                <a:gd name="T42" fmla="*/ 204 w 1602"/>
                <a:gd name="T43" fmla="*/ 98 h 581"/>
                <a:gd name="T44" fmla="*/ 193 w 1602"/>
                <a:gd name="T45" fmla="*/ 30 h 581"/>
                <a:gd name="T46" fmla="*/ 192 w 1602"/>
                <a:gd name="T47" fmla="*/ 94 h 581"/>
                <a:gd name="T48" fmla="*/ 187 w 1602"/>
                <a:gd name="T49" fmla="*/ 120 h 581"/>
                <a:gd name="T50" fmla="*/ 182 w 1602"/>
                <a:gd name="T51" fmla="*/ 136 h 581"/>
                <a:gd name="T52" fmla="*/ 174 w 1602"/>
                <a:gd name="T53" fmla="*/ 147 h 581"/>
                <a:gd name="T54" fmla="*/ 165 w 1602"/>
                <a:gd name="T55" fmla="*/ 156 h 581"/>
                <a:gd name="T56" fmla="*/ 158 w 1602"/>
                <a:gd name="T57" fmla="*/ 161 h 581"/>
                <a:gd name="T58" fmla="*/ 153 w 1602"/>
                <a:gd name="T59" fmla="*/ 164 h 581"/>
                <a:gd name="T60" fmla="*/ 145 w 1602"/>
                <a:gd name="T61" fmla="*/ 169 h 581"/>
                <a:gd name="T62" fmla="*/ 134 w 1602"/>
                <a:gd name="T63" fmla="*/ 171 h 581"/>
                <a:gd name="T64" fmla="*/ 118 w 1602"/>
                <a:gd name="T65" fmla="*/ 173 h 581"/>
                <a:gd name="T66" fmla="*/ 98 w 1602"/>
                <a:gd name="T67" fmla="*/ 167 h 581"/>
                <a:gd name="T68" fmla="*/ 88 w 1602"/>
                <a:gd name="T69" fmla="*/ 163 h 581"/>
                <a:gd name="T70" fmla="*/ 81 w 1602"/>
                <a:gd name="T71" fmla="*/ 159 h 581"/>
                <a:gd name="T72" fmla="*/ 68 w 1602"/>
                <a:gd name="T73" fmla="*/ 153 h 581"/>
                <a:gd name="T74" fmla="*/ 52 w 1602"/>
                <a:gd name="T75" fmla="*/ 126 h 581"/>
                <a:gd name="T76" fmla="*/ 47 w 1602"/>
                <a:gd name="T77" fmla="*/ 101 h 581"/>
                <a:gd name="T78" fmla="*/ 43 w 1602"/>
                <a:gd name="T79" fmla="*/ 56 h 581"/>
                <a:gd name="T80" fmla="*/ 50 w 1602"/>
                <a:gd name="T81" fmla="*/ 27 h 581"/>
                <a:gd name="T82" fmla="*/ 57 w 1602"/>
                <a:gd name="T83" fmla="*/ 0 h 581"/>
                <a:gd name="T84" fmla="*/ 0 w 1602"/>
                <a:gd name="T85" fmla="*/ 92 h 58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602" h="581">
                  <a:moveTo>
                    <a:pt x="0" y="275"/>
                  </a:moveTo>
                  <a:lnTo>
                    <a:pt x="2" y="303"/>
                  </a:lnTo>
                  <a:lnTo>
                    <a:pt x="5" y="333"/>
                  </a:lnTo>
                  <a:lnTo>
                    <a:pt x="13" y="369"/>
                  </a:lnTo>
                  <a:lnTo>
                    <a:pt x="20" y="389"/>
                  </a:lnTo>
                  <a:lnTo>
                    <a:pt x="28" y="410"/>
                  </a:lnTo>
                  <a:lnTo>
                    <a:pt x="38" y="431"/>
                  </a:lnTo>
                  <a:lnTo>
                    <a:pt x="51" y="451"/>
                  </a:lnTo>
                  <a:lnTo>
                    <a:pt x="67" y="470"/>
                  </a:lnTo>
                  <a:lnTo>
                    <a:pt x="84" y="490"/>
                  </a:lnTo>
                  <a:lnTo>
                    <a:pt x="106" y="506"/>
                  </a:lnTo>
                  <a:lnTo>
                    <a:pt x="112" y="510"/>
                  </a:lnTo>
                  <a:lnTo>
                    <a:pt x="118" y="514"/>
                  </a:lnTo>
                  <a:lnTo>
                    <a:pt x="130" y="521"/>
                  </a:lnTo>
                  <a:lnTo>
                    <a:pt x="144" y="528"/>
                  </a:lnTo>
                  <a:lnTo>
                    <a:pt x="157" y="537"/>
                  </a:lnTo>
                  <a:lnTo>
                    <a:pt x="170" y="542"/>
                  </a:lnTo>
                  <a:lnTo>
                    <a:pt x="182" y="546"/>
                  </a:lnTo>
                  <a:lnTo>
                    <a:pt x="195" y="552"/>
                  </a:lnTo>
                  <a:lnTo>
                    <a:pt x="206" y="557"/>
                  </a:lnTo>
                  <a:lnTo>
                    <a:pt x="218" y="560"/>
                  </a:lnTo>
                  <a:lnTo>
                    <a:pt x="231" y="565"/>
                  </a:lnTo>
                  <a:lnTo>
                    <a:pt x="253" y="571"/>
                  </a:lnTo>
                  <a:lnTo>
                    <a:pt x="275" y="575"/>
                  </a:lnTo>
                  <a:lnTo>
                    <a:pt x="317" y="581"/>
                  </a:lnTo>
                  <a:lnTo>
                    <a:pt x="355" y="581"/>
                  </a:lnTo>
                  <a:lnTo>
                    <a:pt x="392" y="575"/>
                  </a:lnTo>
                  <a:lnTo>
                    <a:pt x="423" y="567"/>
                  </a:lnTo>
                  <a:lnTo>
                    <a:pt x="440" y="561"/>
                  </a:lnTo>
                  <a:lnTo>
                    <a:pt x="454" y="554"/>
                  </a:lnTo>
                  <a:lnTo>
                    <a:pt x="468" y="548"/>
                  </a:lnTo>
                  <a:lnTo>
                    <a:pt x="481" y="539"/>
                  </a:lnTo>
                  <a:lnTo>
                    <a:pt x="495" y="530"/>
                  </a:lnTo>
                  <a:lnTo>
                    <a:pt x="502" y="526"/>
                  </a:lnTo>
                  <a:lnTo>
                    <a:pt x="507" y="521"/>
                  </a:lnTo>
                  <a:lnTo>
                    <a:pt x="531" y="502"/>
                  </a:lnTo>
                  <a:lnTo>
                    <a:pt x="552" y="483"/>
                  </a:lnTo>
                  <a:lnTo>
                    <a:pt x="568" y="465"/>
                  </a:lnTo>
                  <a:lnTo>
                    <a:pt x="581" y="451"/>
                  </a:lnTo>
                  <a:lnTo>
                    <a:pt x="592" y="437"/>
                  </a:lnTo>
                  <a:lnTo>
                    <a:pt x="1180" y="307"/>
                  </a:lnTo>
                  <a:lnTo>
                    <a:pt x="1602" y="279"/>
                  </a:lnTo>
                  <a:lnTo>
                    <a:pt x="1595" y="192"/>
                  </a:lnTo>
                  <a:lnTo>
                    <a:pt x="612" y="294"/>
                  </a:lnTo>
                  <a:lnTo>
                    <a:pt x="619" y="165"/>
                  </a:lnTo>
                  <a:lnTo>
                    <a:pt x="579" y="91"/>
                  </a:lnTo>
                  <a:lnTo>
                    <a:pt x="579" y="224"/>
                  </a:lnTo>
                  <a:lnTo>
                    <a:pt x="575" y="281"/>
                  </a:lnTo>
                  <a:lnTo>
                    <a:pt x="567" y="336"/>
                  </a:lnTo>
                  <a:lnTo>
                    <a:pt x="561" y="360"/>
                  </a:lnTo>
                  <a:lnTo>
                    <a:pt x="554" y="385"/>
                  </a:lnTo>
                  <a:lnTo>
                    <a:pt x="545" y="406"/>
                  </a:lnTo>
                  <a:lnTo>
                    <a:pt x="534" y="424"/>
                  </a:lnTo>
                  <a:lnTo>
                    <a:pt x="521" y="440"/>
                  </a:lnTo>
                  <a:lnTo>
                    <a:pt x="509" y="454"/>
                  </a:lnTo>
                  <a:lnTo>
                    <a:pt x="495" y="468"/>
                  </a:lnTo>
                  <a:lnTo>
                    <a:pt x="481" y="479"/>
                  </a:lnTo>
                  <a:lnTo>
                    <a:pt x="473" y="483"/>
                  </a:lnTo>
                  <a:lnTo>
                    <a:pt x="466" y="488"/>
                  </a:lnTo>
                  <a:lnTo>
                    <a:pt x="458" y="492"/>
                  </a:lnTo>
                  <a:lnTo>
                    <a:pt x="450" y="497"/>
                  </a:lnTo>
                  <a:lnTo>
                    <a:pt x="434" y="505"/>
                  </a:lnTo>
                  <a:lnTo>
                    <a:pt x="418" y="510"/>
                  </a:lnTo>
                  <a:lnTo>
                    <a:pt x="401" y="513"/>
                  </a:lnTo>
                  <a:lnTo>
                    <a:pt x="386" y="516"/>
                  </a:lnTo>
                  <a:lnTo>
                    <a:pt x="353" y="517"/>
                  </a:lnTo>
                  <a:lnTo>
                    <a:pt x="321" y="512"/>
                  </a:lnTo>
                  <a:lnTo>
                    <a:pt x="293" y="499"/>
                  </a:lnTo>
                  <a:lnTo>
                    <a:pt x="277" y="494"/>
                  </a:lnTo>
                  <a:lnTo>
                    <a:pt x="265" y="487"/>
                  </a:lnTo>
                  <a:lnTo>
                    <a:pt x="251" y="483"/>
                  </a:lnTo>
                  <a:lnTo>
                    <a:pt x="242" y="477"/>
                  </a:lnTo>
                  <a:lnTo>
                    <a:pt x="221" y="468"/>
                  </a:lnTo>
                  <a:lnTo>
                    <a:pt x="204" y="459"/>
                  </a:lnTo>
                  <a:lnTo>
                    <a:pt x="178" y="429"/>
                  </a:lnTo>
                  <a:lnTo>
                    <a:pt x="157" y="376"/>
                  </a:lnTo>
                  <a:lnTo>
                    <a:pt x="149" y="340"/>
                  </a:lnTo>
                  <a:lnTo>
                    <a:pt x="142" y="303"/>
                  </a:lnTo>
                  <a:lnTo>
                    <a:pt x="133" y="231"/>
                  </a:lnTo>
                  <a:lnTo>
                    <a:pt x="130" y="169"/>
                  </a:lnTo>
                  <a:lnTo>
                    <a:pt x="137" y="121"/>
                  </a:lnTo>
                  <a:lnTo>
                    <a:pt x="149" y="80"/>
                  </a:lnTo>
                  <a:lnTo>
                    <a:pt x="160" y="41"/>
                  </a:lnTo>
                  <a:lnTo>
                    <a:pt x="171" y="0"/>
                  </a:lnTo>
                  <a:lnTo>
                    <a:pt x="69" y="117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55"/>
            <p:cNvSpPr>
              <a:spLocks/>
            </p:cNvSpPr>
            <p:nvPr/>
          </p:nvSpPr>
          <p:spPr bwMode="auto">
            <a:xfrm>
              <a:off x="4097" y="2630"/>
              <a:ext cx="83" cy="113"/>
            </a:xfrm>
            <a:custGeom>
              <a:avLst/>
              <a:gdLst>
                <a:gd name="T0" fmla="*/ 1 w 249"/>
                <a:gd name="T1" fmla="*/ 42 h 337"/>
                <a:gd name="T2" fmla="*/ 12 w 249"/>
                <a:gd name="T3" fmla="*/ 13 h 337"/>
                <a:gd name="T4" fmla="*/ 33 w 249"/>
                <a:gd name="T5" fmla="*/ 0 h 337"/>
                <a:gd name="T6" fmla="*/ 61 w 249"/>
                <a:gd name="T7" fmla="*/ 0 h 337"/>
                <a:gd name="T8" fmla="*/ 78 w 249"/>
                <a:gd name="T9" fmla="*/ 20 h 337"/>
                <a:gd name="T10" fmla="*/ 83 w 249"/>
                <a:gd name="T11" fmla="*/ 45 h 337"/>
                <a:gd name="T12" fmla="*/ 79 w 249"/>
                <a:gd name="T13" fmla="*/ 78 h 337"/>
                <a:gd name="T14" fmla="*/ 63 w 249"/>
                <a:gd name="T15" fmla="*/ 102 h 337"/>
                <a:gd name="T16" fmla="*/ 42 w 249"/>
                <a:gd name="T17" fmla="*/ 113 h 337"/>
                <a:gd name="T18" fmla="*/ 21 w 249"/>
                <a:gd name="T19" fmla="*/ 107 h 337"/>
                <a:gd name="T20" fmla="*/ 6 w 249"/>
                <a:gd name="T21" fmla="*/ 89 h 337"/>
                <a:gd name="T22" fmla="*/ 0 w 249"/>
                <a:gd name="T23" fmla="*/ 60 h 337"/>
                <a:gd name="T24" fmla="*/ 1 w 249"/>
                <a:gd name="T25" fmla="*/ 42 h 337"/>
                <a:gd name="T26" fmla="*/ 1 w 249"/>
                <a:gd name="T27" fmla="*/ 42 h 33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49" h="337">
                  <a:moveTo>
                    <a:pt x="4" y="124"/>
                  </a:moveTo>
                  <a:lnTo>
                    <a:pt x="36" y="40"/>
                  </a:lnTo>
                  <a:lnTo>
                    <a:pt x="100" y="0"/>
                  </a:lnTo>
                  <a:lnTo>
                    <a:pt x="183" y="1"/>
                  </a:lnTo>
                  <a:lnTo>
                    <a:pt x="233" y="59"/>
                  </a:lnTo>
                  <a:lnTo>
                    <a:pt x="249" y="135"/>
                  </a:lnTo>
                  <a:lnTo>
                    <a:pt x="238" y="234"/>
                  </a:lnTo>
                  <a:lnTo>
                    <a:pt x="188" y="305"/>
                  </a:lnTo>
                  <a:lnTo>
                    <a:pt x="126" y="337"/>
                  </a:lnTo>
                  <a:lnTo>
                    <a:pt x="62" y="318"/>
                  </a:lnTo>
                  <a:lnTo>
                    <a:pt x="19" y="264"/>
                  </a:lnTo>
                  <a:lnTo>
                    <a:pt x="0" y="180"/>
                  </a:lnTo>
                  <a:lnTo>
                    <a:pt x="4" y="124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Freeform 56"/>
            <p:cNvSpPr>
              <a:spLocks/>
            </p:cNvSpPr>
            <p:nvPr/>
          </p:nvSpPr>
          <p:spPr bwMode="auto">
            <a:xfrm>
              <a:off x="3648" y="2728"/>
              <a:ext cx="443" cy="100"/>
            </a:xfrm>
            <a:custGeom>
              <a:avLst/>
              <a:gdLst>
                <a:gd name="T0" fmla="*/ 380 w 1330"/>
                <a:gd name="T1" fmla="*/ 0 h 299"/>
                <a:gd name="T2" fmla="*/ 202 w 1330"/>
                <a:gd name="T3" fmla="*/ 16 h 299"/>
                <a:gd name="T4" fmla="*/ 0 w 1330"/>
                <a:gd name="T5" fmla="*/ 65 h 299"/>
                <a:gd name="T6" fmla="*/ 144 w 1330"/>
                <a:gd name="T7" fmla="*/ 52 h 299"/>
                <a:gd name="T8" fmla="*/ 45 w 1330"/>
                <a:gd name="T9" fmla="*/ 90 h 299"/>
                <a:gd name="T10" fmla="*/ 239 w 1330"/>
                <a:gd name="T11" fmla="*/ 59 h 299"/>
                <a:gd name="T12" fmla="*/ 148 w 1330"/>
                <a:gd name="T13" fmla="*/ 100 h 299"/>
                <a:gd name="T14" fmla="*/ 315 w 1330"/>
                <a:gd name="T15" fmla="*/ 67 h 299"/>
                <a:gd name="T16" fmla="*/ 270 w 1330"/>
                <a:gd name="T17" fmla="*/ 93 h 299"/>
                <a:gd name="T18" fmla="*/ 443 w 1330"/>
                <a:gd name="T19" fmla="*/ 54 h 299"/>
                <a:gd name="T20" fmla="*/ 380 w 1330"/>
                <a:gd name="T21" fmla="*/ 0 h 299"/>
                <a:gd name="T22" fmla="*/ 380 w 1330"/>
                <a:gd name="T23" fmla="*/ 0 h 2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330" h="299">
                  <a:moveTo>
                    <a:pt x="1141" y="0"/>
                  </a:moveTo>
                  <a:lnTo>
                    <a:pt x="606" y="49"/>
                  </a:lnTo>
                  <a:lnTo>
                    <a:pt x="0" y="193"/>
                  </a:lnTo>
                  <a:lnTo>
                    <a:pt x="433" y="155"/>
                  </a:lnTo>
                  <a:lnTo>
                    <a:pt x="134" y="270"/>
                  </a:lnTo>
                  <a:lnTo>
                    <a:pt x="718" y="175"/>
                  </a:lnTo>
                  <a:lnTo>
                    <a:pt x="444" y="299"/>
                  </a:lnTo>
                  <a:lnTo>
                    <a:pt x="945" y="199"/>
                  </a:lnTo>
                  <a:lnTo>
                    <a:pt x="810" y="278"/>
                  </a:lnTo>
                  <a:lnTo>
                    <a:pt x="1330" y="160"/>
                  </a:lnTo>
                  <a:lnTo>
                    <a:pt x="1141" y="0"/>
                  </a:lnTo>
                  <a:close/>
                </a:path>
              </a:pathLst>
            </a:custGeom>
            <a:solidFill>
              <a:srgbClr val="8DA888"/>
            </a:solidFill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500" smtClean="0"/>
              <a:t>Application: Round Robin Schedulers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905000"/>
            <a:ext cx="8001000" cy="4114800"/>
          </a:xfrm>
        </p:spPr>
        <p:txBody>
          <a:bodyPr/>
          <a:lstStyle/>
          <a:p>
            <a:pPr marL="609600" indent="-609600"/>
            <a:r>
              <a:rPr lang="en-US" altLang="en-US" sz="2000" smtClean="0"/>
              <a:t>We can implement a round robin scheduler using a queue, </a:t>
            </a:r>
            <a:r>
              <a:rPr lang="en-US" altLang="en-US" sz="2000" i="1" smtClean="0"/>
              <a:t>Q</a:t>
            </a:r>
            <a:r>
              <a:rPr lang="en-US" altLang="en-US" sz="2000" smtClean="0"/>
              <a:t>, by repeatedly performing the following steps:</a:t>
            </a:r>
          </a:p>
          <a:p>
            <a:pPr marL="990600" lvl="1" indent="-533400">
              <a:buFont typeface="Wingdings" panose="05000000000000000000" pitchFamily="2" charset="2"/>
              <a:buAutoNum type="arabicPeriod"/>
            </a:pPr>
            <a:r>
              <a:rPr lang="en-US" altLang="en-US" sz="1900" smtClean="0"/>
              <a:t> </a:t>
            </a:r>
            <a:r>
              <a:rPr lang="en-US" altLang="en-US" sz="1900" i="1" smtClean="0"/>
              <a:t>e = Q.</a:t>
            </a:r>
            <a:r>
              <a:rPr lang="en-US" altLang="en-US" sz="1900" smtClean="0"/>
              <a:t>dequeue()</a:t>
            </a:r>
          </a:p>
          <a:p>
            <a:pPr marL="990600" lvl="1" indent="-533400">
              <a:buFont typeface="Wingdings" panose="05000000000000000000" pitchFamily="2" charset="2"/>
              <a:buAutoNum type="arabicPeriod"/>
            </a:pPr>
            <a:r>
              <a:rPr lang="en-US" altLang="en-US" sz="1900" smtClean="0"/>
              <a:t> Service element </a:t>
            </a:r>
            <a:r>
              <a:rPr lang="en-US" altLang="en-US" sz="1900" i="1" smtClean="0"/>
              <a:t>e</a:t>
            </a:r>
          </a:p>
          <a:p>
            <a:pPr marL="990600" lvl="1" indent="-533400">
              <a:buFont typeface="Wingdings" panose="05000000000000000000" pitchFamily="2" charset="2"/>
              <a:buAutoNum type="arabicPeriod"/>
            </a:pPr>
            <a:r>
              <a:rPr lang="en-US" altLang="en-US" sz="1900" smtClean="0"/>
              <a:t> </a:t>
            </a:r>
            <a:r>
              <a:rPr lang="en-US" altLang="en-US" sz="1900" i="1" smtClean="0"/>
              <a:t>Q.</a:t>
            </a:r>
            <a:r>
              <a:rPr lang="en-US" altLang="en-US" sz="1900" smtClean="0"/>
              <a:t>enqueue(</a:t>
            </a:r>
            <a:r>
              <a:rPr lang="en-US" altLang="en-US" sz="1900" i="1" smtClean="0"/>
              <a:t>e</a:t>
            </a:r>
            <a:r>
              <a:rPr lang="en-US" altLang="en-US" sz="1900" smtClean="0"/>
              <a:t>)</a:t>
            </a:r>
          </a:p>
          <a:p>
            <a:pPr marL="990600" lvl="1" indent="-533400">
              <a:buFont typeface="Wingdings" panose="05000000000000000000" pitchFamily="2" charset="2"/>
              <a:buAutoNum type="arabicPeriod"/>
            </a:pPr>
            <a:endParaRPr lang="en-US" altLang="en-US" sz="1300" smtClean="0"/>
          </a:p>
        </p:txBody>
      </p:sp>
      <p:grpSp>
        <p:nvGrpSpPr>
          <p:cNvPr id="13316" name="Group 4"/>
          <p:cNvGrpSpPr>
            <a:grpSpLocks noChangeAspect="1"/>
          </p:cNvGrpSpPr>
          <p:nvPr/>
        </p:nvGrpSpPr>
        <p:grpSpPr bwMode="auto">
          <a:xfrm>
            <a:off x="1981200" y="4495800"/>
            <a:ext cx="5638800" cy="2209800"/>
            <a:chOff x="1248" y="2832"/>
            <a:chExt cx="3552" cy="1392"/>
          </a:xfrm>
        </p:grpSpPr>
        <p:sp>
          <p:nvSpPr>
            <p:cNvPr id="13317" name="AutoShape 5"/>
            <p:cNvSpPr>
              <a:spLocks noChangeAspect="1" noChangeArrowheads="1" noTextEdit="1"/>
            </p:cNvSpPr>
            <p:nvPr/>
          </p:nvSpPr>
          <p:spPr bwMode="auto">
            <a:xfrm>
              <a:off x="1248" y="2832"/>
              <a:ext cx="3552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8" name="Freeform 6"/>
            <p:cNvSpPr>
              <a:spLocks/>
            </p:cNvSpPr>
            <p:nvPr/>
          </p:nvSpPr>
          <p:spPr bwMode="auto">
            <a:xfrm>
              <a:off x="1568" y="2845"/>
              <a:ext cx="2851" cy="403"/>
            </a:xfrm>
            <a:custGeom>
              <a:avLst/>
              <a:gdLst>
                <a:gd name="T0" fmla="*/ 2794 w 9600"/>
                <a:gd name="T1" fmla="*/ 403 h 1536"/>
                <a:gd name="T2" fmla="*/ 2851 w 9600"/>
                <a:gd name="T3" fmla="*/ 353 h 1536"/>
                <a:gd name="T4" fmla="*/ 2851 w 9600"/>
                <a:gd name="T5" fmla="*/ 353 h 1536"/>
                <a:gd name="T6" fmla="*/ 2851 w 9600"/>
                <a:gd name="T7" fmla="*/ 50 h 1536"/>
                <a:gd name="T8" fmla="*/ 2794 w 9600"/>
                <a:gd name="T9" fmla="*/ 0 h 1536"/>
                <a:gd name="T10" fmla="*/ 2794 w 9600"/>
                <a:gd name="T11" fmla="*/ 0 h 1536"/>
                <a:gd name="T12" fmla="*/ 57 w 9600"/>
                <a:gd name="T13" fmla="*/ 0 h 1536"/>
                <a:gd name="T14" fmla="*/ 0 w 9600"/>
                <a:gd name="T15" fmla="*/ 50 h 1536"/>
                <a:gd name="T16" fmla="*/ 0 w 9600"/>
                <a:gd name="T17" fmla="*/ 50 h 1536"/>
                <a:gd name="T18" fmla="*/ 0 w 9600"/>
                <a:gd name="T19" fmla="*/ 353 h 1536"/>
                <a:gd name="T20" fmla="*/ 57 w 9600"/>
                <a:gd name="T21" fmla="*/ 403 h 1536"/>
                <a:gd name="T22" fmla="*/ 57 w 9600"/>
                <a:gd name="T23" fmla="*/ 403 h 1536"/>
                <a:gd name="T24" fmla="*/ 2794 w 9600"/>
                <a:gd name="T25" fmla="*/ 403 h 1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600" h="1536">
                  <a:moveTo>
                    <a:pt x="9408" y="1536"/>
                  </a:moveTo>
                  <a:cubicBezTo>
                    <a:pt x="9514" y="1536"/>
                    <a:pt x="9600" y="1450"/>
                    <a:pt x="9600" y="1344"/>
                  </a:cubicBezTo>
                  <a:lnTo>
                    <a:pt x="9600" y="192"/>
                  </a:lnTo>
                  <a:cubicBezTo>
                    <a:pt x="9600" y="86"/>
                    <a:pt x="9514" y="0"/>
                    <a:pt x="9408" y="0"/>
                  </a:cubicBezTo>
                  <a:lnTo>
                    <a:pt x="192" y="0"/>
                  </a:lnTo>
                  <a:cubicBezTo>
                    <a:pt x="86" y="0"/>
                    <a:pt x="0" y="86"/>
                    <a:pt x="0" y="192"/>
                  </a:cubicBezTo>
                  <a:lnTo>
                    <a:pt x="0" y="1344"/>
                  </a:lnTo>
                  <a:cubicBezTo>
                    <a:pt x="0" y="1450"/>
                    <a:pt x="86" y="1536"/>
                    <a:pt x="192" y="1536"/>
                  </a:cubicBezTo>
                  <a:lnTo>
                    <a:pt x="9408" y="1536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19" name="Freeform 7"/>
            <p:cNvSpPr>
              <a:spLocks/>
            </p:cNvSpPr>
            <p:nvPr/>
          </p:nvSpPr>
          <p:spPr bwMode="auto">
            <a:xfrm>
              <a:off x="1568" y="2845"/>
              <a:ext cx="2851" cy="403"/>
            </a:xfrm>
            <a:custGeom>
              <a:avLst/>
              <a:gdLst>
                <a:gd name="T0" fmla="*/ 2794 w 9600"/>
                <a:gd name="T1" fmla="*/ 403 h 1536"/>
                <a:gd name="T2" fmla="*/ 2851 w 9600"/>
                <a:gd name="T3" fmla="*/ 353 h 1536"/>
                <a:gd name="T4" fmla="*/ 2851 w 9600"/>
                <a:gd name="T5" fmla="*/ 353 h 1536"/>
                <a:gd name="T6" fmla="*/ 2851 w 9600"/>
                <a:gd name="T7" fmla="*/ 50 h 1536"/>
                <a:gd name="T8" fmla="*/ 2794 w 9600"/>
                <a:gd name="T9" fmla="*/ 0 h 1536"/>
                <a:gd name="T10" fmla="*/ 2794 w 9600"/>
                <a:gd name="T11" fmla="*/ 0 h 1536"/>
                <a:gd name="T12" fmla="*/ 57 w 9600"/>
                <a:gd name="T13" fmla="*/ 0 h 1536"/>
                <a:gd name="T14" fmla="*/ 0 w 9600"/>
                <a:gd name="T15" fmla="*/ 50 h 1536"/>
                <a:gd name="T16" fmla="*/ 0 w 9600"/>
                <a:gd name="T17" fmla="*/ 50 h 1536"/>
                <a:gd name="T18" fmla="*/ 0 w 9600"/>
                <a:gd name="T19" fmla="*/ 353 h 1536"/>
                <a:gd name="T20" fmla="*/ 57 w 9600"/>
                <a:gd name="T21" fmla="*/ 403 h 1536"/>
                <a:gd name="T22" fmla="*/ 57 w 9600"/>
                <a:gd name="T23" fmla="*/ 403 h 1536"/>
                <a:gd name="T24" fmla="*/ 2794 w 9600"/>
                <a:gd name="T25" fmla="*/ 403 h 1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9600" h="1536">
                  <a:moveTo>
                    <a:pt x="9408" y="1536"/>
                  </a:moveTo>
                  <a:cubicBezTo>
                    <a:pt x="9514" y="1536"/>
                    <a:pt x="9600" y="1450"/>
                    <a:pt x="9600" y="1344"/>
                  </a:cubicBezTo>
                  <a:lnTo>
                    <a:pt x="9600" y="192"/>
                  </a:lnTo>
                  <a:cubicBezTo>
                    <a:pt x="9600" y="86"/>
                    <a:pt x="9514" y="0"/>
                    <a:pt x="9408" y="0"/>
                  </a:cubicBezTo>
                  <a:lnTo>
                    <a:pt x="192" y="0"/>
                  </a:lnTo>
                  <a:cubicBezTo>
                    <a:pt x="86" y="0"/>
                    <a:pt x="0" y="86"/>
                    <a:pt x="0" y="192"/>
                  </a:cubicBezTo>
                  <a:lnTo>
                    <a:pt x="0" y="1344"/>
                  </a:lnTo>
                  <a:cubicBezTo>
                    <a:pt x="0" y="1450"/>
                    <a:pt x="86" y="1536"/>
                    <a:pt x="192" y="1536"/>
                  </a:cubicBezTo>
                  <a:lnTo>
                    <a:pt x="9408" y="1536"/>
                  </a:lnTo>
                  <a:close/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0" name="Rectangle 8"/>
            <p:cNvSpPr>
              <a:spLocks noChangeArrowheads="1"/>
            </p:cNvSpPr>
            <p:nvPr/>
          </p:nvSpPr>
          <p:spPr bwMode="auto">
            <a:xfrm>
              <a:off x="1682" y="2946"/>
              <a:ext cx="342" cy="2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>
              <a:off x="1682" y="2946"/>
              <a:ext cx="342" cy="201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2" name="Rectangle 10"/>
            <p:cNvSpPr>
              <a:spLocks noChangeArrowheads="1"/>
            </p:cNvSpPr>
            <p:nvPr/>
          </p:nvSpPr>
          <p:spPr bwMode="auto">
            <a:xfrm>
              <a:off x="3963" y="2946"/>
              <a:ext cx="342" cy="2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3" name="Rectangle 11"/>
            <p:cNvSpPr>
              <a:spLocks noChangeArrowheads="1"/>
            </p:cNvSpPr>
            <p:nvPr/>
          </p:nvSpPr>
          <p:spPr bwMode="auto">
            <a:xfrm>
              <a:off x="3963" y="2946"/>
              <a:ext cx="342" cy="201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4" name="Rectangle 12"/>
            <p:cNvSpPr>
              <a:spLocks noChangeArrowheads="1"/>
            </p:cNvSpPr>
            <p:nvPr/>
          </p:nvSpPr>
          <p:spPr bwMode="auto">
            <a:xfrm>
              <a:off x="3507" y="2946"/>
              <a:ext cx="342" cy="2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5" name="Rectangle 13"/>
            <p:cNvSpPr>
              <a:spLocks noChangeArrowheads="1"/>
            </p:cNvSpPr>
            <p:nvPr/>
          </p:nvSpPr>
          <p:spPr bwMode="auto">
            <a:xfrm>
              <a:off x="3507" y="2946"/>
              <a:ext cx="342" cy="201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6" name="Rectangle 14"/>
            <p:cNvSpPr>
              <a:spLocks noChangeArrowheads="1"/>
            </p:cNvSpPr>
            <p:nvPr/>
          </p:nvSpPr>
          <p:spPr bwMode="auto">
            <a:xfrm>
              <a:off x="3050" y="2946"/>
              <a:ext cx="343" cy="2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7" name="Rectangle 15"/>
            <p:cNvSpPr>
              <a:spLocks noChangeArrowheads="1"/>
            </p:cNvSpPr>
            <p:nvPr/>
          </p:nvSpPr>
          <p:spPr bwMode="auto">
            <a:xfrm>
              <a:off x="3050" y="2946"/>
              <a:ext cx="343" cy="201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8" name="Rectangle 16"/>
            <p:cNvSpPr>
              <a:spLocks noChangeArrowheads="1"/>
            </p:cNvSpPr>
            <p:nvPr/>
          </p:nvSpPr>
          <p:spPr bwMode="auto">
            <a:xfrm>
              <a:off x="2594" y="2946"/>
              <a:ext cx="342" cy="2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9" name="Rectangle 17"/>
            <p:cNvSpPr>
              <a:spLocks noChangeArrowheads="1"/>
            </p:cNvSpPr>
            <p:nvPr/>
          </p:nvSpPr>
          <p:spPr bwMode="auto">
            <a:xfrm>
              <a:off x="2594" y="2946"/>
              <a:ext cx="342" cy="201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0" name="Rectangle 18"/>
            <p:cNvSpPr>
              <a:spLocks noChangeArrowheads="1"/>
            </p:cNvSpPr>
            <p:nvPr/>
          </p:nvSpPr>
          <p:spPr bwMode="auto">
            <a:xfrm>
              <a:off x="2138" y="2946"/>
              <a:ext cx="342" cy="20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1" name="Rectangle 19"/>
            <p:cNvSpPr>
              <a:spLocks noChangeArrowheads="1"/>
            </p:cNvSpPr>
            <p:nvPr/>
          </p:nvSpPr>
          <p:spPr bwMode="auto">
            <a:xfrm>
              <a:off x="2138" y="2946"/>
              <a:ext cx="342" cy="201"/>
            </a:xfrm>
            <a:prstGeom prst="rect">
              <a:avLst/>
            </a:prstGeom>
            <a:noFill/>
            <a:ln w="1270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2" name="Freeform 20"/>
            <p:cNvSpPr>
              <a:spLocks/>
            </p:cNvSpPr>
            <p:nvPr/>
          </p:nvSpPr>
          <p:spPr bwMode="auto">
            <a:xfrm>
              <a:off x="2702" y="3500"/>
              <a:ext cx="526" cy="453"/>
            </a:xfrm>
            <a:custGeom>
              <a:avLst/>
              <a:gdLst>
                <a:gd name="T0" fmla="*/ 192 w 526"/>
                <a:gd name="T1" fmla="*/ 104 h 453"/>
                <a:gd name="T2" fmla="*/ 52 w 526"/>
                <a:gd name="T3" fmla="*/ 89 h 453"/>
                <a:gd name="T4" fmla="*/ 99 w 526"/>
                <a:gd name="T5" fmla="*/ 205 h 453"/>
                <a:gd name="T6" fmla="*/ 0 w 526"/>
                <a:gd name="T7" fmla="*/ 291 h 453"/>
                <a:gd name="T8" fmla="*/ 131 w 526"/>
                <a:gd name="T9" fmla="*/ 330 h 453"/>
                <a:gd name="T10" fmla="*/ 146 w 526"/>
                <a:gd name="T11" fmla="*/ 453 h 453"/>
                <a:gd name="T12" fmla="*/ 263 w 526"/>
                <a:gd name="T13" fmla="*/ 387 h 453"/>
                <a:gd name="T14" fmla="*/ 380 w 526"/>
                <a:gd name="T15" fmla="*/ 453 h 453"/>
                <a:gd name="T16" fmla="*/ 394 w 526"/>
                <a:gd name="T17" fmla="*/ 330 h 453"/>
                <a:gd name="T18" fmla="*/ 526 w 526"/>
                <a:gd name="T19" fmla="*/ 291 h 453"/>
                <a:gd name="T20" fmla="*/ 427 w 526"/>
                <a:gd name="T21" fmla="*/ 205 h 453"/>
                <a:gd name="T22" fmla="*/ 474 w 526"/>
                <a:gd name="T23" fmla="*/ 89 h 453"/>
                <a:gd name="T24" fmla="*/ 336 w 526"/>
                <a:gd name="T25" fmla="*/ 104 h 453"/>
                <a:gd name="T26" fmla="*/ 263 w 526"/>
                <a:gd name="T27" fmla="*/ 0 h 453"/>
                <a:gd name="T28" fmla="*/ 192 w 526"/>
                <a:gd name="T29" fmla="*/ 104 h 45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26" h="453">
                  <a:moveTo>
                    <a:pt x="192" y="104"/>
                  </a:moveTo>
                  <a:lnTo>
                    <a:pt x="52" y="89"/>
                  </a:lnTo>
                  <a:lnTo>
                    <a:pt x="99" y="205"/>
                  </a:lnTo>
                  <a:lnTo>
                    <a:pt x="0" y="291"/>
                  </a:lnTo>
                  <a:lnTo>
                    <a:pt x="131" y="330"/>
                  </a:lnTo>
                  <a:lnTo>
                    <a:pt x="146" y="453"/>
                  </a:lnTo>
                  <a:lnTo>
                    <a:pt x="263" y="387"/>
                  </a:lnTo>
                  <a:lnTo>
                    <a:pt x="380" y="453"/>
                  </a:lnTo>
                  <a:lnTo>
                    <a:pt x="394" y="330"/>
                  </a:lnTo>
                  <a:lnTo>
                    <a:pt x="526" y="291"/>
                  </a:lnTo>
                  <a:lnTo>
                    <a:pt x="427" y="205"/>
                  </a:lnTo>
                  <a:lnTo>
                    <a:pt x="474" y="89"/>
                  </a:lnTo>
                  <a:lnTo>
                    <a:pt x="336" y="104"/>
                  </a:lnTo>
                  <a:lnTo>
                    <a:pt x="263" y="0"/>
                  </a:lnTo>
                  <a:lnTo>
                    <a:pt x="192" y="1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Freeform 21"/>
            <p:cNvSpPr>
              <a:spLocks/>
            </p:cNvSpPr>
            <p:nvPr/>
          </p:nvSpPr>
          <p:spPr bwMode="auto">
            <a:xfrm>
              <a:off x="2702" y="3500"/>
              <a:ext cx="526" cy="453"/>
            </a:xfrm>
            <a:custGeom>
              <a:avLst/>
              <a:gdLst>
                <a:gd name="T0" fmla="*/ 192 w 526"/>
                <a:gd name="T1" fmla="*/ 104 h 453"/>
                <a:gd name="T2" fmla="*/ 52 w 526"/>
                <a:gd name="T3" fmla="*/ 89 h 453"/>
                <a:gd name="T4" fmla="*/ 99 w 526"/>
                <a:gd name="T5" fmla="*/ 205 h 453"/>
                <a:gd name="T6" fmla="*/ 0 w 526"/>
                <a:gd name="T7" fmla="*/ 291 h 453"/>
                <a:gd name="T8" fmla="*/ 131 w 526"/>
                <a:gd name="T9" fmla="*/ 330 h 453"/>
                <a:gd name="T10" fmla="*/ 146 w 526"/>
                <a:gd name="T11" fmla="*/ 453 h 453"/>
                <a:gd name="T12" fmla="*/ 263 w 526"/>
                <a:gd name="T13" fmla="*/ 387 h 453"/>
                <a:gd name="T14" fmla="*/ 380 w 526"/>
                <a:gd name="T15" fmla="*/ 453 h 453"/>
                <a:gd name="T16" fmla="*/ 394 w 526"/>
                <a:gd name="T17" fmla="*/ 330 h 453"/>
                <a:gd name="T18" fmla="*/ 526 w 526"/>
                <a:gd name="T19" fmla="*/ 291 h 453"/>
                <a:gd name="T20" fmla="*/ 427 w 526"/>
                <a:gd name="T21" fmla="*/ 205 h 453"/>
                <a:gd name="T22" fmla="*/ 474 w 526"/>
                <a:gd name="T23" fmla="*/ 89 h 453"/>
                <a:gd name="T24" fmla="*/ 336 w 526"/>
                <a:gd name="T25" fmla="*/ 104 h 453"/>
                <a:gd name="T26" fmla="*/ 263 w 526"/>
                <a:gd name="T27" fmla="*/ 0 h 453"/>
                <a:gd name="T28" fmla="*/ 192 w 526"/>
                <a:gd name="T29" fmla="*/ 104 h 45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26" h="453">
                  <a:moveTo>
                    <a:pt x="192" y="104"/>
                  </a:moveTo>
                  <a:lnTo>
                    <a:pt x="52" y="89"/>
                  </a:lnTo>
                  <a:lnTo>
                    <a:pt x="99" y="205"/>
                  </a:lnTo>
                  <a:lnTo>
                    <a:pt x="0" y="291"/>
                  </a:lnTo>
                  <a:lnTo>
                    <a:pt x="131" y="330"/>
                  </a:lnTo>
                  <a:lnTo>
                    <a:pt x="146" y="453"/>
                  </a:lnTo>
                  <a:lnTo>
                    <a:pt x="263" y="387"/>
                  </a:lnTo>
                  <a:lnTo>
                    <a:pt x="380" y="453"/>
                  </a:lnTo>
                  <a:lnTo>
                    <a:pt x="394" y="330"/>
                  </a:lnTo>
                  <a:lnTo>
                    <a:pt x="526" y="291"/>
                  </a:lnTo>
                  <a:lnTo>
                    <a:pt x="427" y="205"/>
                  </a:lnTo>
                  <a:lnTo>
                    <a:pt x="474" y="89"/>
                  </a:lnTo>
                  <a:lnTo>
                    <a:pt x="336" y="104"/>
                  </a:lnTo>
                  <a:lnTo>
                    <a:pt x="263" y="0"/>
                  </a:lnTo>
                  <a:lnTo>
                    <a:pt x="192" y="104"/>
                  </a:lnTo>
                  <a:close/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4" name="Freeform 22"/>
            <p:cNvSpPr>
              <a:spLocks/>
            </p:cNvSpPr>
            <p:nvPr/>
          </p:nvSpPr>
          <p:spPr bwMode="auto">
            <a:xfrm>
              <a:off x="1380" y="3046"/>
              <a:ext cx="1257" cy="769"/>
            </a:xfrm>
            <a:custGeom>
              <a:avLst/>
              <a:gdLst>
                <a:gd name="T0" fmla="*/ 188 w 1257"/>
                <a:gd name="T1" fmla="*/ 0 h 769"/>
                <a:gd name="T2" fmla="*/ 21 w 1257"/>
                <a:gd name="T3" fmla="*/ 128 h 769"/>
                <a:gd name="T4" fmla="*/ 53 w 1257"/>
                <a:gd name="T5" fmla="*/ 366 h 769"/>
                <a:gd name="T6" fmla="*/ 487 w 1257"/>
                <a:gd name="T7" fmla="*/ 715 h 769"/>
                <a:gd name="T8" fmla="*/ 1257 w 1257"/>
                <a:gd name="T9" fmla="*/ 747 h 7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57" h="769">
                  <a:moveTo>
                    <a:pt x="188" y="0"/>
                  </a:moveTo>
                  <a:cubicBezTo>
                    <a:pt x="75" y="0"/>
                    <a:pt x="36" y="65"/>
                    <a:pt x="21" y="128"/>
                  </a:cubicBezTo>
                  <a:cubicBezTo>
                    <a:pt x="0" y="214"/>
                    <a:pt x="23" y="297"/>
                    <a:pt x="53" y="366"/>
                  </a:cubicBezTo>
                  <a:cubicBezTo>
                    <a:pt x="151" y="597"/>
                    <a:pt x="315" y="675"/>
                    <a:pt x="487" y="715"/>
                  </a:cubicBezTo>
                  <a:cubicBezTo>
                    <a:pt x="713" y="769"/>
                    <a:pt x="952" y="758"/>
                    <a:pt x="1257" y="7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5" name="Freeform 23"/>
            <p:cNvSpPr>
              <a:spLocks/>
            </p:cNvSpPr>
            <p:nvPr/>
          </p:nvSpPr>
          <p:spPr bwMode="auto">
            <a:xfrm>
              <a:off x="2630" y="3773"/>
              <a:ext cx="72" cy="41"/>
            </a:xfrm>
            <a:custGeom>
              <a:avLst/>
              <a:gdLst>
                <a:gd name="T0" fmla="*/ 0 w 72"/>
                <a:gd name="T1" fmla="*/ 0 h 41"/>
                <a:gd name="T2" fmla="*/ 72 w 72"/>
                <a:gd name="T3" fmla="*/ 18 h 41"/>
                <a:gd name="T4" fmla="*/ 2 w 72"/>
                <a:gd name="T5" fmla="*/ 41 h 41"/>
                <a:gd name="T6" fmla="*/ 0 w 72"/>
                <a:gd name="T7" fmla="*/ 0 h 4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" h="41">
                  <a:moveTo>
                    <a:pt x="0" y="0"/>
                  </a:moveTo>
                  <a:lnTo>
                    <a:pt x="72" y="18"/>
                  </a:lnTo>
                  <a:lnTo>
                    <a:pt x="2" y="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6" name="Freeform 24"/>
            <p:cNvSpPr>
              <a:spLocks/>
            </p:cNvSpPr>
            <p:nvPr/>
          </p:nvSpPr>
          <p:spPr bwMode="auto">
            <a:xfrm>
              <a:off x="3228" y="3046"/>
              <a:ext cx="1509" cy="759"/>
            </a:xfrm>
            <a:custGeom>
              <a:avLst/>
              <a:gdLst>
                <a:gd name="T0" fmla="*/ 0 w 1509"/>
                <a:gd name="T1" fmla="*/ 745 h 759"/>
                <a:gd name="T2" fmla="*/ 132 w 1509"/>
                <a:gd name="T3" fmla="*/ 755 h 759"/>
                <a:gd name="T4" fmla="*/ 643 w 1509"/>
                <a:gd name="T5" fmla="*/ 730 h 759"/>
                <a:gd name="T6" fmla="*/ 1126 w 1509"/>
                <a:gd name="T7" fmla="*/ 656 h 759"/>
                <a:gd name="T8" fmla="*/ 1389 w 1509"/>
                <a:gd name="T9" fmla="*/ 494 h 759"/>
                <a:gd name="T10" fmla="*/ 1461 w 1509"/>
                <a:gd name="T11" fmla="*/ 361 h 759"/>
                <a:gd name="T12" fmla="*/ 1443 w 1509"/>
                <a:gd name="T13" fmla="*/ 47 h 759"/>
                <a:gd name="T14" fmla="*/ 1364 w 1509"/>
                <a:gd name="T15" fmla="*/ 8 h 759"/>
                <a:gd name="T16" fmla="*/ 1256 w 1509"/>
                <a:gd name="T17" fmla="*/ 1 h 75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09" h="759">
                  <a:moveTo>
                    <a:pt x="0" y="745"/>
                  </a:moveTo>
                  <a:cubicBezTo>
                    <a:pt x="108" y="755"/>
                    <a:pt x="120" y="755"/>
                    <a:pt x="132" y="755"/>
                  </a:cubicBezTo>
                  <a:cubicBezTo>
                    <a:pt x="291" y="759"/>
                    <a:pt x="448" y="746"/>
                    <a:pt x="643" y="730"/>
                  </a:cubicBezTo>
                  <a:cubicBezTo>
                    <a:pt x="798" y="718"/>
                    <a:pt x="977" y="705"/>
                    <a:pt x="1126" y="656"/>
                  </a:cubicBezTo>
                  <a:cubicBezTo>
                    <a:pt x="1235" y="621"/>
                    <a:pt x="1328" y="567"/>
                    <a:pt x="1389" y="494"/>
                  </a:cubicBezTo>
                  <a:cubicBezTo>
                    <a:pt x="1421" y="456"/>
                    <a:pt x="1444" y="413"/>
                    <a:pt x="1461" y="361"/>
                  </a:cubicBezTo>
                  <a:cubicBezTo>
                    <a:pt x="1497" y="254"/>
                    <a:pt x="1509" y="111"/>
                    <a:pt x="1443" y="47"/>
                  </a:cubicBezTo>
                  <a:cubicBezTo>
                    <a:pt x="1422" y="27"/>
                    <a:pt x="1392" y="15"/>
                    <a:pt x="1364" y="8"/>
                  </a:cubicBezTo>
                  <a:cubicBezTo>
                    <a:pt x="1332" y="0"/>
                    <a:pt x="1302" y="1"/>
                    <a:pt x="1256" y="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7" name="Freeform 25"/>
            <p:cNvSpPr>
              <a:spLocks/>
            </p:cNvSpPr>
            <p:nvPr/>
          </p:nvSpPr>
          <p:spPr bwMode="auto">
            <a:xfrm>
              <a:off x="4419" y="3026"/>
              <a:ext cx="71" cy="42"/>
            </a:xfrm>
            <a:custGeom>
              <a:avLst/>
              <a:gdLst>
                <a:gd name="T0" fmla="*/ 71 w 71"/>
                <a:gd name="T1" fmla="*/ 42 h 42"/>
                <a:gd name="T2" fmla="*/ 0 w 71"/>
                <a:gd name="T3" fmla="*/ 20 h 42"/>
                <a:gd name="T4" fmla="*/ 71 w 71"/>
                <a:gd name="T5" fmla="*/ 0 h 42"/>
                <a:gd name="T6" fmla="*/ 71 w 71"/>
                <a:gd name="T7" fmla="*/ 42 h 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1" h="42">
                  <a:moveTo>
                    <a:pt x="71" y="42"/>
                  </a:moveTo>
                  <a:lnTo>
                    <a:pt x="0" y="20"/>
                  </a:lnTo>
                  <a:lnTo>
                    <a:pt x="71" y="0"/>
                  </a:lnTo>
                  <a:lnTo>
                    <a:pt x="71" y="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8" name="Rectangle 26"/>
            <p:cNvSpPr>
              <a:spLocks noChangeArrowheads="1"/>
            </p:cNvSpPr>
            <p:nvPr/>
          </p:nvSpPr>
          <p:spPr bwMode="auto">
            <a:xfrm>
              <a:off x="2812" y="2849"/>
              <a:ext cx="437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  <a:latin typeface="Times New Roman" panose="02020603050405020304" pitchFamily="18" charset="0"/>
                </a:rPr>
                <a:t>The Queue</a:t>
              </a:r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3339" name="Rectangle 27"/>
            <p:cNvSpPr>
              <a:spLocks noChangeArrowheads="1"/>
            </p:cNvSpPr>
            <p:nvPr/>
          </p:nvSpPr>
          <p:spPr bwMode="auto">
            <a:xfrm>
              <a:off x="2840" y="3638"/>
              <a:ext cx="309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  <a:latin typeface="Times New Roman" panose="02020603050405020304" pitchFamily="18" charset="0"/>
                </a:rPr>
                <a:t>Shared </a:t>
              </a:r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3340" name="Rectangle 28"/>
            <p:cNvSpPr>
              <a:spLocks noChangeArrowheads="1"/>
            </p:cNvSpPr>
            <p:nvPr/>
          </p:nvSpPr>
          <p:spPr bwMode="auto">
            <a:xfrm>
              <a:off x="2831" y="3730"/>
              <a:ext cx="309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  <a:latin typeface="Times New Roman" panose="02020603050405020304" pitchFamily="18" charset="0"/>
                </a:rPr>
                <a:t>Service</a:t>
              </a:r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3341" name="Rectangle 29"/>
            <p:cNvSpPr>
              <a:spLocks noChangeArrowheads="1"/>
            </p:cNvSpPr>
            <p:nvPr/>
          </p:nvSpPr>
          <p:spPr bwMode="auto">
            <a:xfrm>
              <a:off x="1514" y="3327"/>
              <a:ext cx="8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3342" name="Rectangle 30"/>
            <p:cNvSpPr>
              <a:spLocks noChangeArrowheads="1"/>
            </p:cNvSpPr>
            <p:nvPr/>
          </p:nvSpPr>
          <p:spPr bwMode="auto">
            <a:xfrm>
              <a:off x="1557" y="3327"/>
              <a:ext cx="86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  <a:latin typeface="Times New Roman" panose="02020603050405020304" pitchFamily="18" charset="0"/>
                </a:rPr>
                <a:t>. </a:t>
              </a:r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3343" name="Rectangle 31"/>
            <p:cNvSpPr>
              <a:spLocks noChangeArrowheads="1"/>
            </p:cNvSpPr>
            <p:nvPr/>
          </p:nvSpPr>
          <p:spPr bwMode="auto">
            <a:xfrm>
              <a:off x="1600" y="3327"/>
              <a:ext cx="34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  <a:latin typeface="Times New Roman" panose="02020603050405020304" pitchFamily="18" charset="0"/>
                </a:rPr>
                <a:t>Deque the </a:t>
              </a:r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3344" name="Rectangle 32"/>
            <p:cNvSpPr>
              <a:spLocks noChangeArrowheads="1"/>
            </p:cNvSpPr>
            <p:nvPr/>
          </p:nvSpPr>
          <p:spPr bwMode="auto">
            <a:xfrm>
              <a:off x="1509" y="3420"/>
              <a:ext cx="499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  <a:latin typeface="Times New Roman" panose="02020603050405020304" pitchFamily="18" charset="0"/>
                </a:rPr>
                <a:t>next element</a:t>
              </a:r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3345" name="Rectangle 33"/>
            <p:cNvSpPr>
              <a:spLocks noChangeArrowheads="1"/>
            </p:cNvSpPr>
            <p:nvPr/>
          </p:nvSpPr>
          <p:spPr bwMode="auto">
            <a:xfrm>
              <a:off x="4071" y="3323"/>
              <a:ext cx="8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  <a:latin typeface="Times New Roman" panose="02020603050405020304" pitchFamily="18" charset="0"/>
                </a:rPr>
                <a:t>3</a:t>
              </a:r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3346" name="Rectangle 34"/>
            <p:cNvSpPr>
              <a:spLocks noChangeArrowheads="1"/>
            </p:cNvSpPr>
            <p:nvPr/>
          </p:nvSpPr>
          <p:spPr bwMode="auto">
            <a:xfrm>
              <a:off x="4114" y="3323"/>
              <a:ext cx="86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  <a:latin typeface="Times New Roman" panose="02020603050405020304" pitchFamily="18" charset="0"/>
                </a:rPr>
                <a:t>. </a:t>
              </a:r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3347" name="Rectangle 35"/>
            <p:cNvSpPr>
              <a:spLocks noChangeArrowheads="1"/>
            </p:cNvSpPr>
            <p:nvPr/>
          </p:nvSpPr>
          <p:spPr bwMode="auto">
            <a:xfrm>
              <a:off x="4157" y="3323"/>
              <a:ext cx="419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  <a:latin typeface="Times New Roman" panose="02020603050405020304" pitchFamily="18" charset="0"/>
                </a:rPr>
                <a:t>Enqueue the </a:t>
              </a:r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3348" name="Rectangle 36"/>
            <p:cNvSpPr>
              <a:spLocks noChangeArrowheads="1"/>
            </p:cNvSpPr>
            <p:nvPr/>
          </p:nvSpPr>
          <p:spPr bwMode="auto">
            <a:xfrm>
              <a:off x="4033" y="3415"/>
              <a:ext cx="646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  <a:latin typeface="Times New Roman" panose="02020603050405020304" pitchFamily="18" charset="0"/>
                </a:rPr>
                <a:t>serviced element</a:t>
              </a:r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3349" name="Rectangle 37"/>
            <p:cNvSpPr>
              <a:spLocks noChangeArrowheads="1"/>
            </p:cNvSpPr>
            <p:nvPr/>
          </p:nvSpPr>
          <p:spPr bwMode="auto">
            <a:xfrm>
              <a:off x="2721" y="3323"/>
              <a:ext cx="81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3350" name="Rectangle 38"/>
            <p:cNvSpPr>
              <a:spLocks noChangeArrowheads="1"/>
            </p:cNvSpPr>
            <p:nvPr/>
          </p:nvSpPr>
          <p:spPr bwMode="auto">
            <a:xfrm>
              <a:off x="2769" y="3323"/>
              <a:ext cx="86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  <a:latin typeface="Times New Roman" panose="02020603050405020304" pitchFamily="18" charset="0"/>
                </a:rPr>
                <a:t>. </a:t>
              </a:r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3351" name="Rectangle 39"/>
            <p:cNvSpPr>
              <a:spLocks noChangeArrowheads="1"/>
            </p:cNvSpPr>
            <p:nvPr/>
          </p:nvSpPr>
          <p:spPr bwMode="auto">
            <a:xfrm>
              <a:off x="2812" y="3323"/>
              <a:ext cx="466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  <a:latin typeface="Times New Roman" panose="02020603050405020304" pitchFamily="18" charset="0"/>
                </a:rPr>
                <a:t>Service the </a:t>
              </a:r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3352" name="Rectangle 40"/>
            <p:cNvSpPr>
              <a:spLocks noChangeArrowheads="1"/>
            </p:cNvSpPr>
            <p:nvPr/>
          </p:nvSpPr>
          <p:spPr bwMode="auto">
            <a:xfrm>
              <a:off x="2736" y="3415"/>
              <a:ext cx="499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000">
                  <a:solidFill>
                    <a:srgbClr val="000000"/>
                  </a:solidFill>
                  <a:latin typeface="Times New Roman" panose="02020603050405020304" pitchFamily="18" charset="0"/>
                </a:rPr>
                <a:t>next element</a:t>
              </a:r>
              <a:endParaRPr lang="en-US" altLang="en-US" sz="2400">
                <a:latin typeface="Tahoma" panose="020B060403050404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500" smtClean="0"/>
              <a:t>Example: Jospehus Problem</a:t>
            </a:r>
          </a:p>
        </p:txBody>
      </p:sp>
      <p:sp>
        <p:nvSpPr>
          <p:cNvPr id="7290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marL="609600" indent="-609600">
              <a:defRPr/>
            </a:pPr>
            <a:r>
              <a:rPr lang="en-US" altLang="en-US" sz="2000" dirty="0" err="1" smtClean="0"/>
              <a:t>Jospehus</a:t>
            </a:r>
            <a:r>
              <a:rPr lang="en-US" altLang="en-US" sz="2000" dirty="0" smtClean="0"/>
              <a:t> Problem</a:t>
            </a:r>
          </a:p>
          <a:p>
            <a:pPr marL="958850" lvl="1" indent="-609600">
              <a:defRPr/>
            </a:pPr>
            <a:r>
              <a:rPr lang="en-US" altLang="en-US" sz="1600" dirty="0" smtClean="0"/>
              <a:t>A group of students passing a “hot potato” around</a:t>
            </a:r>
          </a:p>
          <a:p>
            <a:pPr marL="958850" lvl="1" indent="-609600">
              <a:defRPr/>
            </a:pPr>
            <a:endParaRPr lang="en-US" altLang="en-US" sz="1600" dirty="0"/>
          </a:p>
          <a:p>
            <a:pPr marL="958850" lvl="1" indent="-609600">
              <a:defRPr/>
            </a:pPr>
            <a:r>
              <a:rPr lang="en-US" altLang="en-US" sz="1600" dirty="0" smtClean="0"/>
              <a:t>When the leader rings the bell after potato is passed around </a:t>
            </a:r>
            <a:r>
              <a:rPr lang="en-US" altLang="en-US" sz="1600" b="1" dirty="0" smtClean="0"/>
              <a:t>k times</a:t>
            </a:r>
          </a:p>
          <a:p>
            <a:pPr marL="1254125" lvl="2" indent="-609600">
              <a:defRPr/>
            </a:pPr>
            <a:r>
              <a:rPr lang="en-US" altLang="en-US" sz="1300" dirty="0" smtClean="0"/>
              <a:t>Whoever has the hot potato loses </a:t>
            </a:r>
          </a:p>
          <a:p>
            <a:pPr marL="1254125" lvl="2" indent="-609600">
              <a:defRPr/>
            </a:pPr>
            <a:endParaRPr lang="en-US" altLang="en-US" sz="1300" dirty="0"/>
          </a:p>
          <a:p>
            <a:pPr marL="958850" lvl="1" indent="-609600">
              <a:defRPr/>
            </a:pPr>
            <a:r>
              <a:rPr lang="en-US" altLang="en-US" sz="1600" dirty="0" smtClean="0"/>
              <a:t>Process continues until a winner is declared</a:t>
            </a:r>
          </a:p>
          <a:p>
            <a:pPr marL="958850" lvl="1" indent="-609600">
              <a:defRPr/>
            </a:pPr>
            <a:endParaRPr lang="en-US" altLang="en-US" sz="1600" dirty="0"/>
          </a:p>
          <a:p>
            <a:pPr marL="609600" indent="-609600">
              <a:defRPr/>
            </a:pPr>
            <a:r>
              <a:rPr lang="en-US" altLang="en-US" sz="1900" dirty="0" smtClean="0"/>
              <a:t>Solving the problem given</a:t>
            </a:r>
          </a:p>
          <a:p>
            <a:pPr marL="958850" lvl="1" indent="-609600">
              <a:defRPr/>
            </a:pPr>
            <a:r>
              <a:rPr lang="en-US" altLang="en-US" sz="1600" dirty="0"/>
              <a:t> </a:t>
            </a:r>
            <a:r>
              <a:rPr lang="en-US" altLang="en-US" sz="1600" dirty="0" smtClean="0"/>
              <a:t>a list of names and a fixed value for k</a:t>
            </a:r>
          </a:p>
          <a:p>
            <a:pPr marL="958850" lvl="1" indent="-609600">
              <a:defRPr/>
            </a:pPr>
            <a:endParaRPr lang="en-US" altLang="en-US" sz="1600" dirty="0"/>
          </a:p>
          <a:p>
            <a:pPr marL="609600" indent="-609600">
              <a:defRPr/>
            </a:pPr>
            <a:r>
              <a:rPr lang="en-US" altLang="en-US" sz="1900" dirty="0" smtClean="0"/>
              <a:t>Refer to </a:t>
            </a:r>
            <a:r>
              <a:rPr lang="en-US" altLang="en-US" sz="1900" dirty="0" err="1" smtClean="0">
                <a:latin typeface="Courier" pitchFamily="49" charset="0"/>
              </a:rPr>
              <a:t>JosephusProblem</a:t>
            </a:r>
            <a:r>
              <a:rPr lang="en-US" altLang="en-US" sz="1900" dirty="0" smtClean="0"/>
              <a:t> Project</a:t>
            </a:r>
            <a:endParaRPr lang="en-US" altLang="en-US" sz="1900" dirty="0"/>
          </a:p>
          <a:p>
            <a:pPr marL="990600" lvl="1" indent="-533400">
              <a:buFont typeface="Wingdings" panose="05000000000000000000" pitchFamily="2" charset="2"/>
              <a:buAutoNum type="arabicPeriod"/>
              <a:defRPr/>
            </a:pPr>
            <a:endParaRPr lang="en-US" altLang="en-U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Queue ADT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447800"/>
            <a:ext cx="4953000" cy="5257800"/>
          </a:xfrm>
        </p:spPr>
        <p:txBody>
          <a:bodyPr/>
          <a:lstStyle/>
          <a:p>
            <a:r>
              <a:rPr lang="en-US" altLang="en-US" sz="2200" smtClean="0"/>
              <a:t>Insertions and deletions </a:t>
            </a:r>
          </a:p>
          <a:p>
            <a:pPr lvl="1"/>
            <a:r>
              <a:rPr lang="en-US" altLang="en-US" sz="2100" smtClean="0"/>
              <a:t>follow the first-in first-out scheme</a:t>
            </a:r>
          </a:p>
          <a:p>
            <a:endParaRPr lang="en-US" altLang="en-US" sz="2200" smtClean="0"/>
          </a:p>
          <a:p>
            <a:r>
              <a:rPr lang="en-US" altLang="en-US" sz="2200" smtClean="0"/>
              <a:t>Insertions are at the rear of the queue and removals are at the front of the queue</a:t>
            </a:r>
          </a:p>
          <a:p>
            <a:endParaRPr lang="en-US" altLang="en-US" sz="2200" smtClean="0"/>
          </a:p>
          <a:p>
            <a:r>
              <a:rPr lang="en-US" altLang="en-US" sz="2200" smtClean="0"/>
              <a:t>Main queue operations:</a:t>
            </a:r>
          </a:p>
          <a:p>
            <a:pPr lvl="1"/>
            <a:r>
              <a:rPr lang="en-US" altLang="en-US" sz="2100" smtClean="0">
                <a:solidFill>
                  <a:schemeClr val="tx2"/>
                </a:solidFill>
              </a:rPr>
              <a:t>enqueue</a:t>
            </a:r>
            <a:r>
              <a:rPr lang="en-US" altLang="en-US" sz="2100" smtClean="0"/>
              <a:t>(object): </a:t>
            </a:r>
          </a:p>
          <a:p>
            <a:pPr lvl="2"/>
            <a:r>
              <a:rPr lang="en-US" altLang="en-US" sz="1800" smtClean="0"/>
              <a:t>inserts an element at the end of the queue</a:t>
            </a:r>
          </a:p>
          <a:p>
            <a:pPr lvl="1"/>
            <a:endParaRPr lang="en-US" altLang="en-US" sz="2100" smtClean="0"/>
          </a:p>
          <a:p>
            <a:pPr lvl="1"/>
            <a:r>
              <a:rPr lang="en-US" altLang="en-US" sz="2100" smtClean="0"/>
              <a:t>object </a:t>
            </a:r>
            <a:r>
              <a:rPr lang="en-US" altLang="en-US" sz="2100" smtClean="0">
                <a:solidFill>
                  <a:schemeClr val="tx2"/>
                </a:solidFill>
              </a:rPr>
              <a:t>dequeue</a:t>
            </a:r>
            <a:r>
              <a:rPr lang="en-US" altLang="en-US" sz="2100" smtClean="0"/>
              <a:t>(): </a:t>
            </a:r>
          </a:p>
          <a:p>
            <a:pPr lvl="2"/>
            <a:r>
              <a:rPr lang="en-US" altLang="en-US" sz="1800" smtClean="0"/>
              <a:t>removes and returns the element at the front of the queue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600200"/>
            <a:ext cx="4191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Auxiliary queue operations:</a:t>
            </a:r>
          </a:p>
          <a:p>
            <a:pPr lvl="1">
              <a:lnSpc>
                <a:spcPct val="90000"/>
              </a:lnSpc>
            </a:pPr>
            <a:r>
              <a:rPr lang="en-US" altLang="en-US" sz="1900" smtClean="0"/>
              <a:t>object </a:t>
            </a:r>
            <a:r>
              <a:rPr lang="en-US" altLang="en-US" sz="1900" smtClean="0">
                <a:solidFill>
                  <a:schemeClr val="tx2"/>
                </a:solidFill>
              </a:rPr>
              <a:t>front</a:t>
            </a:r>
            <a:r>
              <a:rPr lang="en-US" altLang="en-US" sz="1900" smtClean="0"/>
              <a:t>(): returns the element at the front without removing it</a:t>
            </a:r>
          </a:p>
          <a:p>
            <a:pPr lvl="1">
              <a:lnSpc>
                <a:spcPct val="90000"/>
              </a:lnSpc>
            </a:pPr>
            <a:endParaRPr lang="en-US" altLang="en-US" sz="1900" smtClean="0"/>
          </a:p>
          <a:p>
            <a:pPr lvl="1">
              <a:lnSpc>
                <a:spcPct val="90000"/>
              </a:lnSpc>
            </a:pPr>
            <a:r>
              <a:rPr lang="en-US" altLang="en-US" sz="1900" smtClean="0"/>
              <a:t>integer </a:t>
            </a:r>
            <a:r>
              <a:rPr lang="en-US" altLang="en-US" sz="1900" smtClean="0">
                <a:solidFill>
                  <a:schemeClr val="tx2"/>
                </a:solidFill>
              </a:rPr>
              <a:t>size</a:t>
            </a:r>
            <a:r>
              <a:rPr lang="en-US" altLang="en-US" sz="1900" smtClean="0"/>
              <a:t>(): returns the number of elements stored</a:t>
            </a:r>
          </a:p>
          <a:p>
            <a:pPr lvl="1">
              <a:lnSpc>
                <a:spcPct val="90000"/>
              </a:lnSpc>
            </a:pPr>
            <a:endParaRPr lang="en-US" altLang="en-US" sz="1900" smtClean="0"/>
          </a:p>
          <a:p>
            <a:pPr lvl="1">
              <a:lnSpc>
                <a:spcPct val="90000"/>
              </a:lnSpc>
            </a:pPr>
            <a:r>
              <a:rPr lang="en-US" altLang="en-US" sz="1900" smtClean="0"/>
              <a:t>boolean </a:t>
            </a:r>
            <a:r>
              <a:rPr lang="en-US" altLang="en-US" sz="1900" smtClean="0">
                <a:solidFill>
                  <a:schemeClr val="tx2"/>
                </a:solidFill>
              </a:rPr>
              <a:t>isEmpty</a:t>
            </a:r>
            <a:r>
              <a:rPr lang="en-US" altLang="en-US" sz="1900" smtClean="0"/>
              <a:t>(): indicates whether no elements are stored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/>
              <a:t>Exceptions</a:t>
            </a:r>
          </a:p>
          <a:p>
            <a:pPr lvl="1">
              <a:lnSpc>
                <a:spcPct val="90000"/>
              </a:lnSpc>
            </a:pPr>
            <a:r>
              <a:rPr lang="en-US" altLang="en-US" sz="1900" smtClean="0"/>
              <a:t>Attempting the execution of dequeue or front on an empty queue throws an </a:t>
            </a:r>
            <a:r>
              <a:rPr lang="en-US" altLang="en-US" sz="1900" smtClean="0">
                <a:solidFill>
                  <a:schemeClr val="hlink"/>
                </a:solidFill>
              </a:rPr>
              <a:t>QueueException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Queue Example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b="1" i="1" smtClean="0">
                <a:solidFill>
                  <a:srgbClr val="000000"/>
                </a:solidFill>
                <a:latin typeface="Times" panose="02020603050405020304" pitchFamily="18" charset="0"/>
              </a:rPr>
              <a:t>Operation			Output	</a:t>
            </a:r>
            <a:r>
              <a:rPr lang="en-US" altLang="en-US" i="1" smtClean="0">
                <a:solidFill>
                  <a:srgbClr val="000000"/>
                </a:solidFill>
                <a:latin typeface="Times" panose="02020603050405020304" pitchFamily="18" charset="0"/>
              </a:rPr>
              <a:t>Q </a:t>
            </a:r>
            <a:r>
              <a:rPr lang="en-US" altLang="en-US" i="1" smtClean="0">
                <a:solidFill>
                  <a:srgbClr val="000000"/>
                </a:solidFill>
                <a:latin typeface="CMSY10"/>
              </a:rPr>
              <a:t>  </a:t>
            </a:r>
            <a:r>
              <a:rPr lang="en-US" altLang="en-US" i="1" smtClean="0">
                <a:solidFill>
                  <a:srgbClr val="000000"/>
                </a:solidFill>
                <a:latin typeface="CMSSI10"/>
              </a:rPr>
              <a:t>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00"/>
                </a:solidFill>
                <a:latin typeface="CMSS10"/>
              </a:rPr>
              <a:t>enqueue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</a:t>
            </a:r>
            <a:r>
              <a:rPr lang="en-US" altLang="en-US" smtClean="0">
                <a:solidFill>
                  <a:srgbClr val="000000"/>
                </a:solidFill>
                <a:latin typeface="Times" panose="02020603050405020304" pitchFamily="18" charset="0"/>
              </a:rPr>
              <a:t>5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)			</a:t>
            </a:r>
            <a:r>
              <a:rPr lang="en-US" altLang="en-US" i="1" smtClean="0">
                <a:solidFill>
                  <a:srgbClr val="000000"/>
                </a:solidFill>
                <a:latin typeface="Times" panose="02020603050405020304" pitchFamily="18" charset="0"/>
              </a:rPr>
              <a:t>–		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</a:t>
            </a:r>
            <a:r>
              <a:rPr lang="en-US" altLang="en-US" smtClean="0">
                <a:solidFill>
                  <a:srgbClr val="000000"/>
                </a:solidFill>
                <a:latin typeface="Times" panose="02020603050405020304" pitchFamily="18" charset="0"/>
              </a:rPr>
              <a:t>5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)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00"/>
                </a:solidFill>
                <a:latin typeface="CMSS10"/>
              </a:rPr>
              <a:t>enqueue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</a:t>
            </a:r>
            <a:r>
              <a:rPr lang="en-US" altLang="en-US" smtClean="0">
                <a:solidFill>
                  <a:srgbClr val="000000"/>
                </a:solidFill>
                <a:latin typeface="Times" panose="02020603050405020304" pitchFamily="18" charset="0"/>
              </a:rPr>
              <a:t>3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)			</a:t>
            </a:r>
            <a:r>
              <a:rPr lang="en-US" altLang="en-US" i="1" smtClean="0">
                <a:solidFill>
                  <a:srgbClr val="000000"/>
                </a:solidFill>
                <a:latin typeface="Times" panose="02020603050405020304" pitchFamily="18" charset="0"/>
              </a:rPr>
              <a:t>–		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</a:t>
            </a:r>
            <a:r>
              <a:rPr lang="en-US" altLang="en-US" smtClean="0">
                <a:solidFill>
                  <a:srgbClr val="000000"/>
                </a:solidFill>
                <a:latin typeface="Times" panose="02020603050405020304" pitchFamily="18" charset="0"/>
              </a:rPr>
              <a:t>5</a:t>
            </a:r>
            <a:r>
              <a:rPr lang="en-US" altLang="en-US" i="1" smtClean="0">
                <a:solidFill>
                  <a:srgbClr val="000000"/>
                </a:solidFill>
                <a:latin typeface="CMMI10"/>
              </a:rPr>
              <a:t>, </a:t>
            </a:r>
            <a:r>
              <a:rPr lang="en-US" altLang="en-US" smtClean="0">
                <a:solidFill>
                  <a:srgbClr val="000000"/>
                </a:solidFill>
                <a:latin typeface="Times" panose="02020603050405020304" pitchFamily="18" charset="0"/>
              </a:rPr>
              <a:t>3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)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00"/>
                </a:solidFill>
                <a:latin typeface="CMSS10"/>
              </a:rPr>
              <a:t>dequeue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()			</a:t>
            </a:r>
            <a:r>
              <a:rPr lang="en-US" altLang="en-US" i="1" smtClean="0">
                <a:solidFill>
                  <a:srgbClr val="000000"/>
                </a:solidFill>
                <a:latin typeface="Times" panose="02020603050405020304" pitchFamily="18" charset="0"/>
              </a:rPr>
              <a:t>5		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</a:t>
            </a:r>
            <a:r>
              <a:rPr lang="en-US" altLang="en-US" smtClean="0">
                <a:solidFill>
                  <a:srgbClr val="000000"/>
                </a:solidFill>
                <a:latin typeface="Times" panose="02020603050405020304" pitchFamily="18" charset="0"/>
              </a:rPr>
              <a:t>3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)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00"/>
                </a:solidFill>
                <a:latin typeface="CMSS10"/>
              </a:rPr>
              <a:t>enqueue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</a:t>
            </a:r>
            <a:r>
              <a:rPr lang="en-US" altLang="en-US" smtClean="0">
                <a:solidFill>
                  <a:srgbClr val="000000"/>
                </a:solidFill>
                <a:latin typeface="Times" panose="02020603050405020304" pitchFamily="18" charset="0"/>
              </a:rPr>
              <a:t>7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)			</a:t>
            </a:r>
            <a:r>
              <a:rPr lang="en-US" altLang="en-US" i="1" smtClean="0">
                <a:solidFill>
                  <a:srgbClr val="000000"/>
                </a:solidFill>
                <a:latin typeface="Times" panose="02020603050405020304" pitchFamily="18" charset="0"/>
              </a:rPr>
              <a:t>–		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</a:t>
            </a:r>
            <a:r>
              <a:rPr lang="en-US" altLang="en-US" smtClean="0">
                <a:solidFill>
                  <a:srgbClr val="000000"/>
                </a:solidFill>
                <a:latin typeface="Times" panose="02020603050405020304" pitchFamily="18" charset="0"/>
              </a:rPr>
              <a:t>3</a:t>
            </a:r>
            <a:r>
              <a:rPr lang="en-US" altLang="en-US" i="1" smtClean="0">
                <a:solidFill>
                  <a:srgbClr val="000000"/>
                </a:solidFill>
                <a:latin typeface="CMMI10"/>
              </a:rPr>
              <a:t>, </a:t>
            </a:r>
            <a:r>
              <a:rPr lang="en-US" altLang="en-US" smtClean="0">
                <a:solidFill>
                  <a:srgbClr val="000000"/>
                </a:solidFill>
                <a:latin typeface="Times" panose="02020603050405020304" pitchFamily="18" charset="0"/>
              </a:rPr>
              <a:t>7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)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00"/>
                </a:solidFill>
                <a:latin typeface="CMSS10"/>
              </a:rPr>
              <a:t>dequeue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()			</a:t>
            </a:r>
            <a:r>
              <a:rPr lang="en-US" altLang="en-US" i="1" smtClean="0">
                <a:solidFill>
                  <a:srgbClr val="000000"/>
                </a:solidFill>
                <a:latin typeface="Times" panose="02020603050405020304" pitchFamily="18" charset="0"/>
              </a:rPr>
              <a:t>3		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</a:t>
            </a:r>
            <a:r>
              <a:rPr lang="en-US" altLang="en-US" smtClean="0">
                <a:solidFill>
                  <a:srgbClr val="000000"/>
                </a:solidFill>
                <a:latin typeface="Times" panose="02020603050405020304" pitchFamily="18" charset="0"/>
              </a:rPr>
              <a:t>7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)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00"/>
                </a:solidFill>
                <a:latin typeface="CMSS10"/>
              </a:rPr>
              <a:t>front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()				</a:t>
            </a:r>
            <a:r>
              <a:rPr lang="en-US" altLang="en-US" i="1" smtClean="0">
                <a:solidFill>
                  <a:srgbClr val="000000"/>
                </a:solidFill>
                <a:latin typeface="Times" panose="02020603050405020304" pitchFamily="18" charset="0"/>
              </a:rPr>
              <a:t>7		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</a:t>
            </a:r>
            <a:r>
              <a:rPr lang="en-US" altLang="en-US" smtClean="0">
                <a:solidFill>
                  <a:srgbClr val="000000"/>
                </a:solidFill>
                <a:latin typeface="Times" panose="02020603050405020304" pitchFamily="18" charset="0"/>
              </a:rPr>
              <a:t>7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)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00"/>
                </a:solidFill>
                <a:latin typeface="CMSS10"/>
              </a:rPr>
              <a:t>dequeue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()			</a:t>
            </a:r>
            <a:r>
              <a:rPr lang="en-US" altLang="en-US" i="1" smtClean="0">
                <a:solidFill>
                  <a:srgbClr val="000000"/>
                </a:solidFill>
                <a:latin typeface="Times" panose="02020603050405020304" pitchFamily="18" charset="0"/>
              </a:rPr>
              <a:t>7		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()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00"/>
                </a:solidFill>
                <a:latin typeface="CMSS10"/>
              </a:rPr>
              <a:t>dequeue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()			</a:t>
            </a:r>
            <a:r>
              <a:rPr lang="en-US" altLang="en-US" i="1" smtClean="0">
                <a:solidFill>
                  <a:srgbClr val="000000"/>
                </a:solidFill>
                <a:latin typeface="Times" panose="02020603050405020304" pitchFamily="18" charset="0"/>
              </a:rPr>
              <a:t>“error”	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()	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0000"/>
                </a:solidFill>
                <a:latin typeface="CMSS10"/>
              </a:rPr>
              <a:t>isEmpty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()			</a:t>
            </a:r>
            <a:r>
              <a:rPr lang="en-US" altLang="en-US" i="1" smtClean="0">
                <a:solidFill>
                  <a:srgbClr val="000000"/>
                </a:solidFill>
                <a:latin typeface="Times" panose="02020603050405020304" pitchFamily="18" charset="0"/>
              </a:rPr>
              <a:t>true		</a:t>
            </a:r>
            <a:r>
              <a:rPr lang="en-US" altLang="en-US" smtClean="0">
                <a:solidFill>
                  <a:srgbClr val="000000"/>
                </a:solidFill>
                <a:latin typeface="CMR10"/>
              </a:rPr>
              <a:t>()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Applications of Queues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Direct applications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Waiting lists, bureaucracy</a:t>
            </a:r>
          </a:p>
          <a:p>
            <a:pPr lvl="1">
              <a:lnSpc>
                <a:spcPct val="90000"/>
              </a:lnSpc>
            </a:pPr>
            <a:endParaRPr lang="en-US" altLang="en-US" smtClean="0"/>
          </a:p>
          <a:p>
            <a:pPr lvl="1">
              <a:lnSpc>
                <a:spcPct val="90000"/>
              </a:lnSpc>
            </a:pPr>
            <a:r>
              <a:rPr lang="en-US" altLang="en-US" smtClean="0"/>
              <a:t>Access to shared resources (e.g., printer)</a:t>
            </a:r>
          </a:p>
          <a:p>
            <a:pPr lvl="1">
              <a:lnSpc>
                <a:spcPct val="90000"/>
              </a:lnSpc>
            </a:pPr>
            <a:endParaRPr lang="en-US" altLang="en-US" smtClean="0"/>
          </a:p>
          <a:p>
            <a:pPr lvl="1">
              <a:lnSpc>
                <a:spcPct val="90000"/>
              </a:lnSpc>
            </a:pPr>
            <a:r>
              <a:rPr lang="en-US" altLang="en-US" smtClean="0"/>
              <a:t>Multiprogramming</a:t>
            </a:r>
          </a:p>
          <a:p>
            <a:pPr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r>
              <a:rPr lang="en-US" altLang="en-US" smtClean="0"/>
              <a:t>Indirect applications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Auxiliary data structure for algorithms</a:t>
            </a:r>
          </a:p>
          <a:p>
            <a:pPr lvl="1">
              <a:lnSpc>
                <a:spcPct val="90000"/>
              </a:lnSpc>
            </a:pPr>
            <a:endParaRPr lang="en-US" altLang="en-US" smtClean="0"/>
          </a:p>
          <a:p>
            <a:pPr lvl="1">
              <a:lnSpc>
                <a:spcPct val="90000"/>
              </a:lnSpc>
            </a:pPr>
            <a:r>
              <a:rPr lang="en-US" altLang="en-US" smtClean="0"/>
              <a:t>Component of other data 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7543800" cy="1295400"/>
          </a:xfrm>
        </p:spPr>
        <p:txBody>
          <a:bodyPr/>
          <a:lstStyle/>
          <a:p>
            <a:r>
              <a:rPr lang="en-US" altLang="en-US" smtClean="0"/>
              <a:t>Array-based Queue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295400"/>
            <a:ext cx="7467600" cy="2590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200" smtClean="0"/>
              <a:t>Use an array of size </a:t>
            </a:r>
            <a:r>
              <a:rPr lang="en-US" altLang="en-US" sz="2200" b="1" i="1" smtClean="0">
                <a:latin typeface="Times New Roman" panose="02020603050405020304" pitchFamily="18" charset="0"/>
              </a:rPr>
              <a:t>N</a:t>
            </a:r>
            <a:r>
              <a:rPr lang="en-US" altLang="en-US" sz="2200" smtClean="0"/>
              <a:t> in a circular fashion</a:t>
            </a:r>
          </a:p>
          <a:p>
            <a:pPr>
              <a:lnSpc>
                <a:spcPct val="90000"/>
              </a:lnSpc>
            </a:pPr>
            <a:endParaRPr lang="en-US" altLang="en-US" sz="2200" smtClean="0"/>
          </a:p>
          <a:p>
            <a:pPr>
              <a:lnSpc>
                <a:spcPct val="90000"/>
              </a:lnSpc>
            </a:pPr>
            <a:r>
              <a:rPr lang="en-US" altLang="en-US" sz="2200" smtClean="0"/>
              <a:t>Two variables keep track of the front and rear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900" b="1" i="1" smtClean="0">
                <a:latin typeface="Times New Roman" panose="02020603050405020304" pitchFamily="18" charset="0"/>
              </a:rPr>
              <a:t>f</a:t>
            </a:r>
            <a:r>
              <a:rPr lang="en-US" altLang="en-US" sz="1900" smtClean="0"/>
              <a:t> 	index of the front element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900" b="1" i="1" smtClean="0">
                <a:latin typeface="Times New Roman" panose="02020603050405020304" pitchFamily="18" charset="0"/>
              </a:rPr>
              <a:t>r</a:t>
            </a:r>
            <a:r>
              <a:rPr lang="en-US" altLang="en-US" sz="1900" smtClean="0"/>
              <a:t>	index immediately past the rear element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/>
              <a:t>Array location </a:t>
            </a:r>
            <a:r>
              <a:rPr lang="en-US" altLang="en-US" sz="2200" b="1" i="1" smtClean="0">
                <a:latin typeface="Times New Roman" panose="02020603050405020304" pitchFamily="18" charset="0"/>
              </a:rPr>
              <a:t>r</a:t>
            </a:r>
            <a:r>
              <a:rPr lang="en-US" altLang="en-US" sz="2200" smtClean="0"/>
              <a:t> is kept empty</a:t>
            </a:r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1524000" y="4427538"/>
            <a:ext cx="5638800" cy="754062"/>
            <a:chOff x="960" y="2597"/>
            <a:chExt cx="3552" cy="475"/>
          </a:xfrm>
        </p:grpSpPr>
        <p:sp>
          <p:nvSpPr>
            <p:cNvPr id="8223" name="Rectangle 5"/>
            <p:cNvSpPr>
              <a:spLocks noChangeArrowheads="1"/>
            </p:cNvSpPr>
            <p:nvPr/>
          </p:nvSpPr>
          <p:spPr bwMode="auto">
            <a:xfrm>
              <a:off x="960" y="2597"/>
              <a:ext cx="18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Q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224" name="Rectangle 6"/>
            <p:cNvSpPr>
              <a:spLocks noChangeArrowheads="1"/>
            </p:cNvSpPr>
            <p:nvPr/>
          </p:nvSpPr>
          <p:spPr bwMode="auto">
            <a:xfrm>
              <a:off x="1296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0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225" name="Rectangle 7"/>
            <p:cNvSpPr>
              <a:spLocks noChangeArrowheads="1"/>
            </p:cNvSpPr>
            <p:nvPr/>
          </p:nvSpPr>
          <p:spPr bwMode="auto">
            <a:xfrm>
              <a:off x="1488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226" name="Rectangle 8"/>
            <p:cNvSpPr>
              <a:spLocks noChangeArrowheads="1"/>
            </p:cNvSpPr>
            <p:nvPr/>
          </p:nvSpPr>
          <p:spPr bwMode="auto">
            <a:xfrm>
              <a:off x="1680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227" name="Rectangle 9"/>
            <p:cNvSpPr>
              <a:spLocks noChangeArrowheads="1"/>
            </p:cNvSpPr>
            <p:nvPr/>
          </p:nvSpPr>
          <p:spPr bwMode="auto">
            <a:xfrm>
              <a:off x="3936" y="2842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r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228" name="Rectangle 10"/>
            <p:cNvSpPr>
              <a:spLocks noChangeArrowheads="1"/>
            </p:cNvSpPr>
            <p:nvPr/>
          </p:nvSpPr>
          <p:spPr bwMode="auto">
            <a:xfrm>
              <a:off x="2016" y="2842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f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229" name="Rectangle 11"/>
            <p:cNvSpPr>
              <a:spLocks noChangeArrowheads="1"/>
            </p:cNvSpPr>
            <p:nvPr/>
          </p:nvSpPr>
          <p:spPr bwMode="auto">
            <a:xfrm>
              <a:off x="1248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8230" name="Rectangle 12"/>
            <p:cNvSpPr>
              <a:spLocks noChangeArrowheads="1"/>
            </p:cNvSpPr>
            <p:nvPr/>
          </p:nvSpPr>
          <p:spPr bwMode="auto">
            <a:xfrm>
              <a:off x="1440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1" name="Rectangle 13"/>
            <p:cNvSpPr>
              <a:spLocks noChangeArrowheads="1"/>
            </p:cNvSpPr>
            <p:nvPr/>
          </p:nvSpPr>
          <p:spPr bwMode="auto">
            <a:xfrm>
              <a:off x="1632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2" name="Rectangle 14"/>
            <p:cNvSpPr>
              <a:spLocks noChangeArrowheads="1"/>
            </p:cNvSpPr>
            <p:nvPr/>
          </p:nvSpPr>
          <p:spPr bwMode="auto">
            <a:xfrm>
              <a:off x="1824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3" name="Rectangle 15"/>
            <p:cNvSpPr>
              <a:spLocks noChangeArrowheads="1"/>
            </p:cNvSpPr>
            <p:nvPr/>
          </p:nvSpPr>
          <p:spPr bwMode="auto">
            <a:xfrm>
              <a:off x="2016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4" name="Rectangle 16"/>
            <p:cNvSpPr>
              <a:spLocks noChangeArrowheads="1"/>
            </p:cNvSpPr>
            <p:nvPr/>
          </p:nvSpPr>
          <p:spPr bwMode="auto">
            <a:xfrm>
              <a:off x="2208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5" name="Rectangle 17"/>
            <p:cNvSpPr>
              <a:spLocks noChangeArrowheads="1"/>
            </p:cNvSpPr>
            <p:nvPr/>
          </p:nvSpPr>
          <p:spPr bwMode="auto">
            <a:xfrm>
              <a:off x="2400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6" name="Rectangle 18"/>
            <p:cNvSpPr>
              <a:spLocks noChangeArrowheads="1"/>
            </p:cNvSpPr>
            <p:nvPr/>
          </p:nvSpPr>
          <p:spPr bwMode="auto">
            <a:xfrm>
              <a:off x="2592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7" name="Rectangle 19"/>
            <p:cNvSpPr>
              <a:spLocks noChangeArrowheads="1"/>
            </p:cNvSpPr>
            <p:nvPr/>
          </p:nvSpPr>
          <p:spPr bwMode="auto">
            <a:xfrm>
              <a:off x="2784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8" name="Rectangle 20"/>
            <p:cNvSpPr>
              <a:spLocks noChangeArrowheads="1"/>
            </p:cNvSpPr>
            <p:nvPr/>
          </p:nvSpPr>
          <p:spPr bwMode="auto">
            <a:xfrm>
              <a:off x="2976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39" name="Rectangle 21"/>
            <p:cNvSpPr>
              <a:spLocks noChangeArrowheads="1"/>
            </p:cNvSpPr>
            <p:nvPr/>
          </p:nvSpPr>
          <p:spPr bwMode="auto">
            <a:xfrm>
              <a:off x="3168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40" name="Rectangle 22"/>
            <p:cNvSpPr>
              <a:spLocks noChangeArrowheads="1"/>
            </p:cNvSpPr>
            <p:nvPr/>
          </p:nvSpPr>
          <p:spPr bwMode="auto">
            <a:xfrm>
              <a:off x="3360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41" name="Rectangle 23"/>
            <p:cNvSpPr>
              <a:spLocks noChangeArrowheads="1"/>
            </p:cNvSpPr>
            <p:nvPr/>
          </p:nvSpPr>
          <p:spPr bwMode="auto">
            <a:xfrm>
              <a:off x="3552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42" name="Rectangle 24"/>
            <p:cNvSpPr>
              <a:spLocks noChangeArrowheads="1"/>
            </p:cNvSpPr>
            <p:nvPr/>
          </p:nvSpPr>
          <p:spPr bwMode="auto">
            <a:xfrm>
              <a:off x="3744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43" name="Rectangle 25"/>
            <p:cNvSpPr>
              <a:spLocks noChangeArrowheads="1"/>
            </p:cNvSpPr>
            <p:nvPr/>
          </p:nvSpPr>
          <p:spPr bwMode="auto">
            <a:xfrm>
              <a:off x="3936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44" name="Rectangle 26"/>
            <p:cNvSpPr>
              <a:spLocks noChangeArrowheads="1"/>
            </p:cNvSpPr>
            <p:nvPr/>
          </p:nvSpPr>
          <p:spPr bwMode="auto">
            <a:xfrm>
              <a:off x="4128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45" name="Rectangle 27"/>
            <p:cNvSpPr>
              <a:spLocks noChangeArrowheads="1"/>
            </p:cNvSpPr>
            <p:nvPr/>
          </p:nvSpPr>
          <p:spPr bwMode="auto">
            <a:xfrm>
              <a:off x="4320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8197" name="Text Box 28"/>
          <p:cNvSpPr txBox="1">
            <a:spLocks noChangeArrowheads="1"/>
          </p:cNvSpPr>
          <p:nvPr/>
        </p:nvSpPr>
        <p:spPr bwMode="auto">
          <a:xfrm>
            <a:off x="2860675" y="3970338"/>
            <a:ext cx="2967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Tahoma" panose="020B0604030504040204" pitchFamily="34" charset="0"/>
              </a:rPr>
              <a:t>normal configuration</a:t>
            </a:r>
          </a:p>
        </p:txBody>
      </p:sp>
      <p:grpSp>
        <p:nvGrpSpPr>
          <p:cNvPr id="8198" name="Group 29"/>
          <p:cNvGrpSpPr>
            <a:grpSpLocks/>
          </p:cNvGrpSpPr>
          <p:nvPr/>
        </p:nvGrpSpPr>
        <p:grpSpPr bwMode="auto">
          <a:xfrm>
            <a:off x="1524000" y="5875338"/>
            <a:ext cx="5638800" cy="754062"/>
            <a:chOff x="960" y="3360"/>
            <a:chExt cx="3552" cy="475"/>
          </a:xfrm>
        </p:grpSpPr>
        <p:sp>
          <p:nvSpPr>
            <p:cNvPr id="8200" name="Rectangle 30"/>
            <p:cNvSpPr>
              <a:spLocks noChangeArrowheads="1"/>
            </p:cNvSpPr>
            <p:nvPr/>
          </p:nvSpPr>
          <p:spPr bwMode="auto">
            <a:xfrm>
              <a:off x="960" y="3360"/>
              <a:ext cx="18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Q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201" name="Rectangle 31"/>
            <p:cNvSpPr>
              <a:spLocks noChangeArrowheads="1"/>
            </p:cNvSpPr>
            <p:nvPr/>
          </p:nvSpPr>
          <p:spPr bwMode="auto">
            <a:xfrm>
              <a:off x="1296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0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202" name="Rectangle 32"/>
            <p:cNvSpPr>
              <a:spLocks noChangeArrowheads="1"/>
            </p:cNvSpPr>
            <p:nvPr/>
          </p:nvSpPr>
          <p:spPr bwMode="auto">
            <a:xfrm>
              <a:off x="1488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203" name="Rectangle 33"/>
            <p:cNvSpPr>
              <a:spLocks noChangeArrowheads="1"/>
            </p:cNvSpPr>
            <p:nvPr/>
          </p:nvSpPr>
          <p:spPr bwMode="auto">
            <a:xfrm>
              <a:off x="1680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204" name="Rectangle 34"/>
            <p:cNvSpPr>
              <a:spLocks noChangeArrowheads="1"/>
            </p:cNvSpPr>
            <p:nvPr/>
          </p:nvSpPr>
          <p:spPr bwMode="auto">
            <a:xfrm>
              <a:off x="3360" y="3605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f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205" name="Rectangle 35"/>
            <p:cNvSpPr>
              <a:spLocks noChangeArrowheads="1"/>
            </p:cNvSpPr>
            <p:nvPr/>
          </p:nvSpPr>
          <p:spPr bwMode="auto">
            <a:xfrm>
              <a:off x="2016" y="3605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r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8206" name="Rectangle 36"/>
            <p:cNvSpPr>
              <a:spLocks noChangeArrowheads="1"/>
            </p:cNvSpPr>
            <p:nvPr/>
          </p:nvSpPr>
          <p:spPr bwMode="auto">
            <a:xfrm>
              <a:off x="1248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8207" name="Rectangle 37"/>
            <p:cNvSpPr>
              <a:spLocks noChangeArrowheads="1"/>
            </p:cNvSpPr>
            <p:nvPr/>
          </p:nvSpPr>
          <p:spPr bwMode="auto">
            <a:xfrm>
              <a:off x="144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8" name="Rectangle 38"/>
            <p:cNvSpPr>
              <a:spLocks noChangeArrowheads="1"/>
            </p:cNvSpPr>
            <p:nvPr/>
          </p:nvSpPr>
          <p:spPr bwMode="auto">
            <a:xfrm>
              <a:off x="163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09" name="Rectangle 39"/>
            <p:cNvSpPr>
              <a:spLocks noChangeArrowheads="1"/>
            </p:cNvSpPr>
            <p:nvPr/>
          </p:nvSpPr>
          <p:spPr bwMode="auto">
            <a:xfrm>
              <a:off x="1824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0" name="Rectangle 40"/>
            <p:cNvSpPr>
              <a:spLocks noChangeArrowheads="1"/>
            </p:cNvSpPr>
            <p:nvPr/>
          </p:nvSpPr>
          <p:spPr bwMode="auto">
            <a:xfrm>
              <a:off x="2016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1" name="Rectangle 41"/>
            <p:cNvSpPr>
              <a:spLocks noChangeArrowheads="1"/>
            </p:cNvSpPr>
            <p:nvPr/>
          </p:nvSpPr>
          <p:spPr bwMode="auto">
            <a:xfrm>
              <a:off x="2208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2" name="Rectangle 42"/>
            <p:cNvSpPr>
              <a:spLocks noChangeArrowheads="1"/>
            </p:cNvSpPr>
            <p:nvPr/>
          </p:nvSpPr>
          <p:spPr bwMode="auto">
            <a:xfrm>
              <a:off x="2400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3" name="Rectangle 43"/>
            <p:cNvSpPr>
              <a:spLocks noChangeArrowheads="1"/>
            </p:cNvSpPr>
            <p:nvPr/>
          </p:nvSpPr>
          <p:spPr bwMode="auto">
            <a:xfrm>
              <a:off x="2592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4" name="Rectangle 44"/>
            <p:cNvSpPr>
              <a:spLocks noChangeArrowheads="1"/>
            </p:cNvSpPr>
            <p:nvPr/>
          </p:nvSpPr>
          <p:spPr bwMode="auto">
            <a:xfrm>
              <a:off x="2784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5" name="Rectangle 45"/>
            <p:cNvSpPr>
              <a:spLocks noChangeArrowheads="1"/>
            </p:cNvSpPr>
            <p:nvPr/>
          </p:nvSpPr>
          <p:spPr bwMode="auto">
            <a:xfrm>
              <a:off x="2976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6" name="Rectangle 46"/>
            <p:cNvSpPr>
              <a:spLocks noChangeArrowheads="1"/>
            </p:cNvSpPr>
            <p:nvPr/>
          </p:nvSpPr>
          <p:spPr bwMode="auto">
            <a:xfrm>
              <a:off x="3168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7" name="Rectangle 47"/>
            <p:cNvSpPr>
              <a:spLocks noChangeArrowheads="1"/>
            </p:cNvSpPr>
            <p:nvPr/>
          </p:nvSpPr>
          <p:spPr bwMode="auto">
            <a:xfrm>
              <a:off x="336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8" name="Rectangle 48"/>
            <p:cNvSpPr>
              <a:spLocks noChangeArrowheads="1"/>
            </p:cNvSpPr>
            <p:nvPr/>
          </p:nvSpPr>
          <p:spPr bwMode="auto">
            <a:xfrm>
              <a:off x="355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19" name="Rectangle 49"/>
            <p:cNvSpPr>
              <a:spLocks noChangeArrowheads="1"/>
            </p:cNvSpPr>
            <p:nvPr/>
          </p:nvSpPr>
          <p:spPr bwMode="auto">
            <a:xfrm>
              <a:off x="3744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20" name="Rectangle 50"/>
            <p:cNvSpPr>
              <a:spLocks noChangeArrowheads="1"/>
            </p:cNvSpPr>
            <p:nvPr/>
          </p:nvSpPr>
          <p:spPr bwMode="auto">
            <a:xfrm>
              <a:off x="3936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21" name="Rectangle 51"/>
            <p:cNvSpPr>
              <a:spLocks noChangeArrowheads="1"/>
            </p:cNvSpPr>
            <p:nvPr/>
          </p:nvSpPr>
          <p:spPr bwMode="auto">
            <a:xfrm>
              <a:off x="4128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222" name="Rectangle 52"/>
            <p:cNvSpPr>
              <a:spLocks noChangeArrowheads="1"/>
            </p:cNvSpPr>
            <p:nvPr/>
          </p:nvSpPr>
          <p:spPr bwMode="auto">
            <a:xfrm>
              <a:off x="432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8199" name="Text Box 53"/>
          <p:cNvSpPr txBox="1">
            <a:spLocks noChangeArrowheads="1"/>
          </p:cNvSpPr>
          <p:nvPr/>
        </p:nvSpPr>
        <p:spPr bwMode="auto">
          <a:xfrm>
            <a:off x="2217738" y="5418138"/>
            <a:ext cx="4252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latin typeface="Tahoma" panose="020B0604030504040204" pitchFamily="34" charset="0"/>
              </a:rPr>
              <a:t>wrapped-around configuration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Queue Operations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3352800" cy="1905000"/>
          </a:xfrm>
        </p:spPr>
        <p:txBody>
          <a:bodyPr/>
          <a:lstStyle/>
          <a:p>
            <a:r>
              <a:rPr lang="en-US" altLang="en-US" sz="2200" smtClean="0"/>
              <a:t>We use the modulo operator (remainder of division)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343400" y="1676400"/>
            <a:ext cx="4419600" cy="192722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Algorithm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size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()</a:t>
            </a:r>
          </a:p>
          <a:p>
            <a:pPr eaLnBrk="1" hangingPunct="1"/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return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-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+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 mod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endParaRPr lang="en-US" altLang="en-US" sz="2400">
              <a:solidFill>
                <a:schemeClr val="accent2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/>
            <a:endParaRPr lang="en-US" altLang="en-US" sz="2400" b="1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Algorithm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isEmpty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()</a:t>
            </a:r>
          </a:p>
          <a:p>
            <a:pPr eaLnBrk="1" hangingPunct="1"/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return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=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</p:txBody>
      </p:sp>
      <p:grpSp>
        <p:nvGrpSpPr>
          <p:cNvPr id="9221" name="Group 5"/>
          <p:cNvGrpSpPr>
            <a:grpSpLocks/>
          </p:cNvGrpSpPr>
          <p:nvPr/>
        </p:nvGrpSpPr>
        <p:grpSpPr bwMode="auto">
          <a:xfrm>
            <a:off x="1524000" y="4198938"/>
            <a:ext cx="5638800" cy="754062"/>
            <a:chOff x="960" y="2597"/>
            <a:chExt cx="3552" cy="475"/>
          </a:xfrm>
        </p:grpSpPr>
        <p:sp>
          <p:nvSpPr>
            <p:cNvPr id="9246" name="Rectangle 6"/>
            <p:cNvSpPr>
              <a:spLocks noChangeArrowheads="1"/>
            </p:cNvSpPr>
            <p:nvPr/>
          </p:nvSpPr>
          <p:spPr bwMode="auto">
            <a:xfrm>
              <a:off x="960" y="2597"/>
              <a:ext cx="18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Q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47" name="Rectangle 7"/>
            <p:cNvSpPr>
              <a:spLocks noChangeArrowheads="1"/>
            </p:cNvSpPr>
            <p:nvPr/>
          </p:nvSpPr>
          <p:spPr bwMode="auto">
            <a:xfrm>
              <a:off x="1296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0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48" name="Rectangle 8"/>
            <p:cNvSpPr>
              <a:spLocks noChangeArrowheads="1"/>
            </p:cNvSpPr>
            <p:nvPr/>
          </p:nvSpPr>
          <p:spPr bwMode="auto">
            <a:xfrm>
              <a:off x="1488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49" name="Rectangle 9"/>
            <p:cNvSpPr>
              <a:spLocks noChangeArrowheads="1"/>
            </p:cNvSpPr>
            <p:nvPr/>
          </p:nvSpPr>
          <p:spPr bwMode="auto">
            <a:xfrm>
              <a:off x="1680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50" name="Rectangle 10"/>
            <p:cNvSpPr>
              <a:spLocks noChangeArrowheads="1"/>
            </p:cNvSpPr>
            <p:nvPr/>
          </p:nvSpPr>
          <p:spPr bwMode="auto">
            <a:xfrm>
              <a:off x="3936" y="2842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r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51" name="Rectangle 11"/>
            <p:cNvSpPr>
              <a:spLocks noChangeArrowheads="1"/>
            </p:cNvSpPr>
            <p:nvPr/>
          </p:nvSpPr>
          <p:spPr bwMode="auto">
            <a:xfrm>
              <a:off x="2016" y="2842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f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52" name="Rectangle 12"/>
            <p:cNvSpPr>
              <a:spLocks noChangeArrowheads="1"/>
            </p:cNvSpPr>
            <p:nvPr/>
          </p:nvSpPr>
          <p:spPr bwMode="auto">
            <a:xfrm>
              <a:off x="1248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9253" name="Rectangle 13"/>
            <p:cNvSpPr>
              <a:spLocks noChangeArrowheads="1"/>
            </p:cNvSpPr>
            <p:nvPr/>
          </p:nvSpPr>
          <p:spPr bwMode="auto">
            <a:xfrm>
              <a:off x="1440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4" name="Rectangle 14"/>
            <p:cNvSpPr>
              <a:spLocks noChangeArrowheads="1"/>
            </p:cNvSpPr>
            <p:nvPr/>
          </p:nvSpPr>
          <p:spPr bwMode="auto">
            <a:xfrm>
              <a:off x="1632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5" name="Rectangle 15"/>
            <p:cNvSpPr>
              <a:spLocks noChangeArrowheads="1"/>
            </p:cNvSpPr>
            <p:nvPr/>
          </p:nvSpPr>
          <p:spPr bwMode="auto">
            <a:xfrm>
              <a:off x="1824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6" name="Rectangle 16"/>
            <p:cNvSpPr>
              <a:spLocks noChangeArrowheads="1"/>
            </p:cNvSpPr>
            <p:nvPr/>
          </p:nvSpPr>
          <p:spPr bwMode="auto">
            <a:xfrm>
              <a:off x="2016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7" name="Rectangle 17"/>
            <p:cNvSpPr>
              <a:spLocks noChangeArrowheads="1"/>
            </p:cNvSpPr>
            <p:nvPr/>
          </p:nvSpPr>
          <p:spPr bwMode="auto">
            <a:xfrm>
              <a:off x="2208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8" name="Rectangle 18"/>
            <p:cNvSpPr>
              <a:spLocks noChangeArrowheads="1"/>
            </p:cNvSpPr>
            <p:nvPr/>
          </p:nvSpPr>
          <p:spPr bwMode="auto">
            <a:xfrm>
              <a:off x="2400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59" name="Rectangle 19"/>
            <p:cNvSpPr>
              <a:spLocks noChangeArrowheads="1"/>
            </p:cNvSpPr>
            <p:nvPr/>
          </p:nvSpPr>
          <p:spPr bwMode="auto">
            <a:xfrm>
              <a:off x="2592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0" name="Rectangle 20"/>
            <p:cNvSpPr>
              <a:spLocks noChangeArrowheads="1"/>
            </p:cNvSpPr>
            <p:nvPr/>
          </p:nvSpPr>
          <p:spPr bwMode="auto">
            <a:xfrm>
              <a:off x="2784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1" name="Rectangle 21"/>
            <p:cNvSpPr>
              <a:spLocks noChangeArrowheads="1"/>
            </p:cNvSpPr>
            <p:nvPr/>
          </p:nvSpPr>
          <p:spPr bwMode="auto">
            <a:xfrm>
              <a:off x="2976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2" name="Rectangle 22"/>
            <p:cNvSpPr>
              <a:spLocks noChangeArrowheads="1"/>
            </p:cNvSpPr>
            <p:nvPr/>
          </p:nvSpPr>
          <p:spPr bwMode="auto">
            <a:xfrm>
              <a:off x="3168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3" name="Rectangle 23"/>
            <p:cNvSpPr>
              <a:spLocks noChangeArrowheads="1"/>
            </p:cNvSpPr>
            <p:nvPr/>
          </p:nvSpPr>
          <p:spPr bwMode="auto">
            <a:xfrm>
              <a:off x="3360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4" name="Rectangle 24"/>
            <p:cNvSpPr>
              <a:spLocks noChangeArrowheads="1"/>
            </p:cNvSpPr>
            <p:nvPr/>
          </p:nvSpPr>
          <p:spPr bwMode="auto">
            <a:xfrm>
              <a:off x="3552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5" name="Rectangle 25"/>
            <p:cNvSpPr>
              <a:spLocks noChangeArrowheads="1"/>
            </p:cNvSpPr>
            <p:nvPr/>
          </p:nvSpPr>
          <p:spPr bwMode="auto">
            <a:xfrm>
              <a:off x="3744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6" name="Rectangle 26"/>
            <p:cNvSpPr>
              <a:spLocks noChangeArrowheads="1"/>
            </p:cNvSpPr>
            <p:nvPr/>
          </p:nvSpPr>
          <p:spPr bwMode="auto">
            <a:xfrm>
              <a:off x="3936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7" name="Rectangle 27"/>
            <p:cNvSpPr>
              <a:spLocks noChangeArrowheads="1"/>
            </p:cNvSpPr>
            <p:nvPr/>
          </p:nvSpPr>
          <p:spPr bwMode="auto">
            <a:xfrm>
              <a:off x="4128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68" name="Rectangle 28"/>
            <p:cNvSpPr>
              <a:spLocks noChangeArrowheads="1"/>
            </p:cNvSpPr>
            <p:nvPr/>
          </p:nvSpPr>
          <p:spPr bwMode="auto">
            <a:xfrm>
              <a:off x="4320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9222" name="Group 29"/>
          <p:cNvGrpSpPr>
            <a:grpSpLocks/>
          </p:cNvGrpSpPr>
          <p:nvPr/>
        </p:nvGrpSpPr>
        <p:grpSpPr bwMode="auto">
          <a:xfrm>
            <a:off x="1524000" y="5181600"/>
            <a:ext cx="5638800" cy="754063"/>
            <a:chOff x="960" y="3360"/>
            <a:chExt cx="3552" cy="475"/>
          </a:xfrm>
        </p:grpSpPr>
        <p:sp>
          <p:nvSpPr>
            <p:cNvPr id="9223" name="Rectangle 30"/>
            <p:cNvSpPr>
              <a:spLocks noChangeArrowheads="1"/>
            </p:cNvSpPr>
            <p:nvPr/>
          </p:nvSpPr>
          <p:spPr bwMode="auto">
            <a:xfrm>
              <a:off x="960" y="3360"/>
              <a:ext cx="18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Q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24" name="Rectangle 31"/>
            <p:cNvSpPr>
              <a:spLocks noChangeArrowheads="1"/>
            </p:cNvSpPr>
            <p:nvPr/>
          </p:nvSpPr>
          <p:spPr bwMode="auto">
            <a:xfrm>
              <a:off x="1296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0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25" name="Rectangle 32"/>
            <p:cNvSpPr>
              <a:spLocks noChangeArrowheads="1"/>
            </p:cNvSpPr>
            <p:nvPr/>
          </p:nvSpPr>
          <p:spPr bwMode="auto">
            <a:xfrm>
              <a:off x="1488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26" name="Rectangle 33"/>
            <p:cNvSpPr>
              <a:spLocks noChangeArrowheads="1"/>
            </p:cNvSpPr>
            <p:nvPr/>
          </p:nvSpPr>
          <p:spPr bwMode="auto">
            <a:xfrm>
              <a:off x="1680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27" name="Rectangle 34"/>
            <p:cNvSpPr>
              <a:spLocks noChangeArrowheads="1"/>
            </p:cNvSpPr>
            <p:nvPr/>
          </p:nvSpPr>
          <p:spPr bwMode="auto">
            <a:xfrm>
              <a:off x="3360" y="3605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f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28" name="Rectangle 35"/>
            <p:cNvSpPr>
              <a:spLocks noChangeArrowheads="1"/>
            </p:cNvSpPr>
            <p:nvPr/>
          </p:nvSpPr>
          <p:spPr bwMode="auto">
            <a:xfrm>
              <a:off x="2016" y="3605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r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9229" name="Rectangle 36"/>
            <p:cNvSpPr>
              <a:spLocks noChangeArrowheads="1"/>
            </p:cNvSpPr>
            <p:nvPr/>
          </p:nvSpPr>
          <p:spPr bwMode="auto">
            <a:xfrm>
              <a:off x="1248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9230" name="Rectangle 37"/>
            <p:cNvSpPr>
              <a:spLocks noChangeArrowheads="1"/>
            </p:cNvSpPr>
            <p:nvPr/>
          </p:nvSpPr>
          <p:spPr bwMode="auto">
            <a:xfrm>
              <a:off x="144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1" name="Rectangle 38"/>
            <p:cNvSpPr>
              <a:spLocks noChangeArrowheads="1"/>
            </p:cNvSpPr>
            <p:nvPr/>
          </p:nvSpPr>
          <p:spPr bwMode="auto">
            <a:xfrm>
              <a:off x="163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2" name="Rectangle 39"/>
            <p:cNvSpPr>
              <a:spLocks noChangeArrowheads="1"/>
            </p:cNvSpPr>
            <p:nvPr/>
          </p:nvSpPr>
          <p:spPr bwMode="auto">
            <a:xfrm>
              <a:off x="1824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3" name="Rectangle 40"/>
            <p:cNvSpPr>
              <a:spLocks noChangeArrowheads="1"/>
            </p:cNvSpPr>
            <p:nvPr/>
          </p:nvSpPr>
          <p:spPr bwMode="auto">
            <a:xfrm>
              <a:off x="2016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4" name="Rectangle 41"/>
            <p:cNvSpPr>
              <a:spLocks noChangeArrowheads="1"/>
            </p:cNvSpPr>
            <p:nvPr/>
          </p:nvSpPr>
          <p:spPr bwMode="auto">
            <a:xfrm>
              <a:off x="2208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5" name="Rectangle 42"/>
            <p:cNvSpPr>
              <a:spLocks noChangeArrowheads="1"/>
            </p:cNvSpPr>
            <p:nvPr/>
          </p:nvSpPr>
          <p:spPr bwMode="auto">
            <a:xfrm>
              <a:off x="2400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6" name="Rectangle 43"/>
            <p:cNvSpPr>
              <a:spLocks noChangeArrowheads="1"/>
            </p:cNvSpPr>
            <p:nvPr/>
          </p:nvSpPr>
          <p:spPr bwMode="auto">
            <a:xfrm>
              <a:off x="2592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7" name="Rectangle 44"/>
            <p:cNvSpPr>
              <a:spLocks noChangeArrowheads="1"/>
            </p:cNvSpPr>
            <p:nvPr/>
          </p:nvSpPr>
          <p:spPr bwMode="auto">
            <a:xfrm>
              <a:off x="2784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8" name="Rectangle 45"/>
            <p:cNvSpPr>
              <a:spLocks noChangeArrowheads="1"/>
            </p:cNvSpPr>
            <p:nvPr/>
          </p:nvSpPr>
          <p:spPr bwMode="auto">
            <a:xfrm>
              <a:off x="2976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39" name="Rectangle 46"/>
            <p:cNvSpPr>
              <a:spLocks noChangeArrowheads="1"/>
            </p:cNvSpPr>
            <p:nvPr/>
          </p:nvSpPr>
          <p:spPr bwMode="auto">
            <a:xfrm>
              <a:off x="3168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0" name="Rectangle 47"/>
            <p:cNvSpPr>
              <a:spLocks noChangeArrowheads="1"/>
            </p:cNvSpPr>
            <p:nvPr/>
          </p:nvSpPr>
          <p:spPr bwMode="auto">
            <a:xfrm>
              <a:off x="336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1" name="Rectangle 48"/>
            <p:cNvSpPr>
              <a:spLocks noChangeArrowheads="1"/>
            </p:cNvSpPr>
            <p:nvPr/>
          </p:nvSpPr>
          <p:spPr bwMode="auto">
            <a:xfrm>
              <a:off x="355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2" name="Rectangle 49"/>
            <p:cNvSpPr>
              <a:spLocks noChangeArrowheads="1"/>
            </p:cNvSpPr>
            <p:nvPr/>
          </p:nvSpPr>
          <p:spPr bwMode="auto">
            <a:xfrm>
              <a:off x="3744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3" name="Rectangle 50"/>
            <p:cNvSpPr>
              <a:spLocks noChangeArrowheads="1"/>
            </p:cNvSpPr>
            <p:nvPr/>
          </p:nvSpPr>
          <p:spPr bwMode="auto">
            <a:xfrm>
              <a:off x="3936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4" name="Rectangle 51"/>
            <p:cNvSpPr>
              <a:spLocks noChangeArrowheads="1"/>
            </p:cNvSpPr>
            <p:nvPr/>
          </p:nvSpPr>
          <p:spPr bwMode="auto">
            <a:xfrm>
              <a:off x="4128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245" name="Rectangle 52"/>
            <p:cNvSpPr>
              <a:spLocks noChangeArrowheads="1"/>
            </p:cNvSpPr>
            <p:nvPr/>
          </p:nvSpPr>
          <p:spPr bwMode="auto">
            <a:xfrm>
              <a:off x="432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Queue Operations (cont.)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3900" b="1">
              <a:solidFill>
                <a:schemeClr val="tx2"/>
              </a:solidFill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495800" y="1600200"/>
            <a:ext cx="4267200" cy="22923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Algorithm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enqueue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o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size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()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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then</a:t>
            </a:r>
          </a:p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	throw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FullQueueException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else 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Q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]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o</a:t>
            </a:r>
          </a:p>
          <a:p>
            <a:pPr eaLnBrk="1" hangingPunct="1"/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		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r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+ 1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mod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3733800" cy="213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Operation enqueue throws an exception if the array is full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/>
              <a:t>This exception is implementation-dependent</a:t>
            </a:r>
          </a:p>
        </p:txBody>
      </p:sp>
      <p:grpSp>
        <p:nvGrpSpPr>
          <p:cNvPr id="10246" name="Group 6"/>
          <p:cNvGrpSpPr>
            <a:grpSpLocks/>
          </p:cNvGrpSpPr>
          <p:nvPr/>
        </p:nvGrpSpPr>
        <p:grpSpPr bwMode="auto">
          <a:xfrm>
            <a:off x="1524000" y="4198938"/>
            <a:ext cx="5638800" cy="754062"/>
            <a:chOff x="960" y="2597"/>
            <a:chExt cx="3552" cy="475"/>
          </a:xfrm>
        </p:grpSpPr>
        <p:sp>
          <p:nvSpPr>
            <p:cNvPr id="10271" name="Rectangle 7"/>
            <p:cNvSpPr>
              <a:spLocks noChangeArrowheads="1"/>
            </p:cNvSpPr>
            <p:nvPr/>
          </p:nvSpPr>
          <p:spPr bwMode="auto">
            <a:xfrm>
              <a:off x="960" y="2597"/>
              <a:ext cx="18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Q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272" name="Rectangle 8"/>
            <p:cNvSpPr>
              <a:spLocks noChangeArrowheads="1"/>
            </p:cNvSpPr>
            <p:nvPr/>
          </p:nvSpPr>
          <p:spPr bwMode="auto">
            <a:xfrm>
              <a:off x="1296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0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273" name="Rectangle 9"/>
            <p:cNvSpPr>
              <a:spLocks noChangeArrowheads="1"/>
            </p:cNvSpPr>
            <p:nvPr/>
          </p:nvSpPr>
          <p:spPr bwMode="auto">
            <a:xfrm>
              <a:off x="1488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274" name="Rectangle 10"/>
            <p:cNvSpPr>
              <a:spLocks noChangeArrowheads="1"/>
            </p:cNvSpPr>
            <p:nvPr/>
          </p:nvSpPr>
          <p:spPr bwMode="auto">
            <a:xfrm>
              <a:off x="1680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275" name="Rectangle 11"/>
            <p:cNvSpPr>
              <a:spLocks noChangeArrowheads="1"/>
            </p:cNvSpPr>
            <p:nvPr/>
          </p:nvSpPr>
          <p:spPr bwMode="auto">
            <a:xfrm>
              <a:off x="3936" y="2842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r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276" name="Rectangle 12"/>
            <p:cNvSpPr>
              <a:spLocks noChangeArrowheads="1"/>
            </p:cNvSpPr>
            <p:nvPr/>
          </p:nvSpPr>
          <p:spPr bwMode="auto">
            <a:xfrm>
              <a:off x="2016" y="2842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f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277" name="Rectangle 13"/>
            <p:cNvSpPr>
              <a:spLocks noChangeArrowheads="1"/>
            </p:cNvSpPr>
            <p:nvPr/>
          </p:nvSpPr>
          <p:spPr bwMode="auto">
            <a:xfrm>
              <a:off x="1248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0278" name="Rectangle 14"/>
            <p:cNvSpPr>
              <a:spLocks noChangeArrowheads="1"/>
            </p:cNvSpPr>
            <p:nvPr/>
          </p:nvSpPr>
          <p:spPr bwMode="auto">
            <a:xfrm>
              <a:off x="1440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79" name="Rectangle 15"/>
            <p:cNvSpPr>
              <a:spLocks noChangeArrowheads="1"/>
            </p:cNvSpPr>
            <p:nvPr/>
          </p:nvSpPr>
          <p:spPr bwMode="auto">
            <a:xfrm>
              <a:off x="1632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80" name="Rectangle 16"/>
            <p:cNvSpPr>
              <a:spLocks noChangeArrowheads="1"/>
            </p:cNvSpPr>
            <p:nvPr/>
          </p:nvSpPr>
          <p:spPr bwMode="auto">
            <a:xfrm>
              <a:off x="1824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81" name="Rectangle 17"/>
            <p:cNvSpPr>
              <a:spLocks noChangeArrowheads="1"/>
            </p:cNvSpPr>
            <p:nvPr/>
          </p:nvSpPr>
          <p:spPr bwMode="auto">
            <a:xfrm>
              <a:off x="2016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82" name="Rectangle 18"/>
            <p:cNvSpPr>
              <a:spLocks noChangeArrowheads="1"/>
            </p:cNvSpPr>
            <p:nvPr/>
          </p:nvSpPr>
          <p:spPr bwMode="auto">
            <a:xfrm>
              <a:off x="2208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83" name="Rectangle 19"/>
            <p:cNvSpPr>
              <a:spLocks noChangeArrowheads="1"/>
            </p:cNvSpPr>
            <p:nvPr/>
          </p:nvSpPr>
          <p:spPr bwMode="auto">
            <a:xfrm>
              <a:off x="2400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84" name="Rectangle 20"/>
            <p:cNvSpPr>
              <a:spLocks noChangeArrowheads="1"/>
            </p:cNvSpPr>
            <p:nvPr/>
          </p:nvSpPr>
          <p:spPr bwMode="auto">
            <a:xfrm>
              <a:off x="2592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85" name="Rectangle 21"/>
            <p:cNvSpPr>
              <a:spLocks noChangeArrowheads="1"/>
            </p:cNvSpPr>
            <p:nvPr/>
          </p:nvSpPr>
          <p:spPr bwMode="auto">
            <a:xfrm>
              <a:off x="2784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86" name="Rectangle 22"/>
            <p:cNvSpPr>
              <a:spLocks noChangeArrowheads="1"/>
            </p:cNvSpPr>
            <p:nvPr/>
          </p:nvSpPr>
          <p:spPr bwMode="auto">
            <a:xfrm>
              <a:off x="2976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87" name="Rectangle 23"/>
            <p:cNvSpPr>
              <a:spLocks noChangeArrowheads="1"/>
            </p:cNvSpPr>
            <p:nvPr/>
          </p:nvSpPr>
          <p:spPr bwMode="auto">
            <a:xfrm>
              <a:off x="3168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88" name="Rectangle 24"/>
            <p:cNvSpPr>
              <a:spLocks noChangeArrowheads="1"/>
            </p:cNvSpPr>
            <p:nvPr/>
          </p:nvSpPr>
          <p:spPr bwMode="auto">
            <a:xfrm>
              <a:off x="3360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89" name="Rectangle 25"/>
            <p:cNvSpPr>
              <a:spLocks noChangeArrowheads="1"/>
            </p:cNvSpPr>
            <p:nvPr/>
          </p:nvSpPr>
          <p:spPr bwMode="auto">
            <a:xfrm>
              <a:off x="3552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90" name="Rectangle 26"/>
            <p:cNvSpPr>
              <a:spLocks noChangeArrowheads="1"/>
            </p:cNvSpPr>
            <p:nvPr/>
          </p:nvSpPr>
          <p:spPr bwMode="auto">
            <a:xfrm>
              <a:off x="3744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91" name="Rectangle 27"/>
            <p:cNvSpPr>
              <a:spLocks noChangeArrowheads="1"/>
            </p:cNvSpPr>
            <p:nvPr/>
          </p:nvSpPr>
          <p:spPr bwMode="auto">
            <a:xfrm>
              <a:off x="3936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92" name="Rectangle 28"/>
            <p:cNvSpPr>
              <a:spLocks noChangeArrowheads="1"/>
            </p:cNvSpPr>
            <p:nvPr/>
          </p:nvSpPr>
          <p:spPr bwMode="auto">
            <a:xfrm>
              <a:off x="4128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93" name="Rectangle 29"/>
            <p:cNvSpPr>
              <a:spLocks noChangeArrowheads="1"/>
            </p:cNvSpPr>
            <p:nvPr/>
          </p:nvSpPr>
          <p:spPr bwMode="auto">
            <a:xfrm>
              <a:off x="4320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0247" name="Group 30"/>
          <p:cNvGrpSpPr>
            <a:grpSpLocks/>
          </p:cNvGrpSpPr>
          <p:nvPr/>
        </p:nvGrpSpPr>
        <p:grpSpPr bwMode="auto">
          <a:xfrm>
            <a:off x="1524000" y="5181600"/>
            <a:ext cx="5638800" cy="754063"/>
            <a:chOff x="960" y="3360"/>
            <a:chExt cx="3552" cy="475"/>
          </a:xfrm>
        </p:grpSpPr>
        <p:sp>
          <p:nvSpPr>
            <p:cNvPr id="10248" name="Rectangle 31"/>
            <p:cNvSpPr>
              <a:spLocks noChangeArrowheads="1"/>
            </p:cNvSpPr>
            <p:nvPr/>
          </p:nvSpPr>
          <p:spPr bwMode="auto">
            <a:xfrm>
              <a:off x="960" y="3360"/>
              <a:ext cx="18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Q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249" name="Rectangle 32"/>
            <p:cNvSpPr>
              <a:spLocks noChangeArrowheads="1"/>
            </p:cNvSpPr>
            <p:nvPr/>
          </p:nvSpPr>
          <p:spPr bwMode="auto">
            <a:xfrm>
              <a:off x="1296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0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250" name="Rectangle 33"/>
            <p:cNvSpPr>
              <a:spLocks noChangeArrowheads="1"/>
            </p:cNvSpPr>
            <p:nvPr/>
          </p:nvSpPr>
          <p:spPr bwMode="auto">
            <a:xfrm>
              <a:off x="1488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251" name="Rectangle 34"/>
            <p:cNvSpPr>
              <a:spLocks noChangeArrowheads="1"/>
            </p:cNvSpPr>
            <p:nvPr/>
          </p:nvSpPr>
          <p:spPr bwMode="auto">
            <a:xfrm>
              <a:off x="1680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252" name="Rectangle 35"/>
            <p:cNvSpPr>
              <a:spLocks noChangeArrowheads="1"/>
            </p:cNvSpPr>
            <p:nvPr/>
          </p:nvSpPr>
          <p:spPr bwMode="auto">
            <a:xfrm>
              <a:off x="3360" y="3605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f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253" name="Rectangle 36"/>
            <p:cNvSpPr>
              <a:spLocks noChangeArrowheads="1"/>
            </p:cNvSpPr>
            <p:nvPr/>
          </p:nvSpPr>
          <p:spPr bwMode="auto">
            <a:xfrm>
              <a:off x="2016" y="3605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r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0254" name="Rectangle 37"/>
            <p:cNvSpPr>
              <a:spLocks noChangeArrowheads="1"/>
            </p:cNvSpPr>
            <p:nvPr/>
          </p:nvSpPr>
          <p:spPr bwMode="auto">
            <a:xfrm>
              <a:off x="1248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0255" name="Rectangle 38"/>
            <p:cNvSpPr>
              <a:spLocks noChangeArrowheads="1"/>
            </p:cNvSpPr>
            <p:nvPr/>
          </p:nvSpPr>
          <p:spPr bwMode="auto">
            <a:xfrm>
              <a:off x="144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6" name="Rectangle 39"/>
            <p:cNvSpPr>
              <a:spLocks noChangeArrowheads="1"/>
            </p:cNvSpPr>
            <p:nvPr/>
          </p:nvSpPr>
          <p:spPr bwMode="auto">
            <a:xfrm>
              <a:off x="163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7" name="Rectangle 40"/>
            <p:cNvSpPr>
              <a:spLocks noChangeArrowheads="1"/>
            </p:cNvSpPr>
            <p:nvPr/>
          </p:nvSpPr>
          <p:spPr bwMode="auto">
            <a:xfrm>
              <a:off x="1824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8" name="Rectangle 41"/>
            <p:cNvSpPr>
              <a:spLocks noChangeArrowheads="1"/>
            </p:cNvSpPr>
            <p:nvPr/>
          </p:nvSpPr>
          <p:spPr bwMode="auto">
            <a:xfrm>
              <a:off x="2016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9" name="Rectangle 42"/>
            <p:cNvSpPr>
              <a:spLocks noChangeArrowheads="1"/>
            </p:cNvSpPr>
            <p:nvPr/>
          </p:nvSpPr>
          <p:spPr bwMode="auto">
            <a:xfrm>
              <a:off x="2208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0" name="Rectangle 43"/>
            <p:cNvSpPr>
              <a:spLocks noChangeArrowheads="1"/>
            </p:cNvSpPr>
            <p:nvPr/>
          </p:nvSpPr>
          <p:spPr bwMode="auto">
            <a:xfrm>
              <a:off x="2400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1" name="Rectangle 44"/>
            <p:cNvSpPr>
              <a:spLocks noChangeArrowheads="1"/>
            </p:cNvSpPr>
            <p:nvPr/>
          </p:nvSpPr>
          <p:spPr bwMode="auto">
            <a:xfrm>
              <a:off x="2592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2" name="Rectangle 45"/>
            <p:cNvSpPr>
              <a:spLocks noChangeArrowheads="1"/>
            </p:cNvSpPr>
            <p:nvPr/>
          </p:nvSpPr>
          <p:spPr bwMode="auto">
            <a:xfrm>
              <a:off x="2784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3" name="Rectangle 46"/>
            <p:cNvSpPr>
              <a:spLocks noChangeArrowheads="1"/>
            </p:cNvSpPr>
            <p:nvPr/>
          </p:nvSpPr>
          <p:spPr bwMode="auto">
            <a:xfrm>
              <a:off x="2976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4" name="Rectangle 47"/>
            <p:cNvSpPr>
              <a:spLocks noChangeArrowheads="1"/>
            </p:cNvSpPr>
            <p:nvPr/>
          </p:nvSpPr>
          <p:spPr bwMode="auto">
            <a:xfrm>
              <a:off x="3168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5" name="Rectangle 48"/>
            <p:cNvSpPr>
              <a:spLocks noChangeArrowheads="1"/>
            </p:cNvSpPr>
            <p:nvPr/>
          </p:nvSpPr>
          <p:spPr bwMode="auto">
            <a:xfrm>
              <a:off x="336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6" name="Rectangle 49"/>
            <p:cNvSpPr>
              <a:spLocks noChangeArrowheads="1"/>
            </p:cNvSpPr>
            <p:nvPr/>
          </p:nvSpPr>
          <p:spPr bwMode="auto">
            <a:xfrm>
              <a:off x="355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7" name="Rectangle 50"/>
            <p:cNvSpPr>
              <a:spLocks noChangeArrowheads="1"/>
            </p:cNvSpPr>
            <p:nvPr/>
          </p:nvSpPr>
          <p:spPr bwMode="auto">
            <a:xfrm>
              <a:off x="3744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8" name="Rectangle 51"/>
            <p:cNvSpPr>
              <a:spLocks noChangeArrowheads="1"/>
            </p:cNvSpPr>
            <p:nvPr/>
          </p:nvSpPr>
          <p:spPr bwMode="auto">
            <a:xfrm>
              <a:off x="3936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69" name="Rectangle 52"/>
            <p:cNvSpPr>
              <a:spLocks noChangeArrowheads="1"/>
            </p:cNvSpPr>
            <p:nvPr/>
          </p:nvSpPr>
          <p:spPr bwMode="auto">
            <a:xfrm>
              <a:off x="4128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70" name="Rectangle 53"/>
            <p:cNvSpPr>
              <a:spLocks noChangeArrowheads="1"/>
            </p:cNvSpPr>
            <p:nvPr/>
          </p:nvSpPr>
          <p:spPr bwMode="auto">
            <a:xfrm>
              <a:off x="432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Queue Operations (cont.)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3429000" cy="220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smtClean="0"/>
              <a:t>Operation dequeue throws an exception if the queue is empty</a:t>
            </a:r>
          </a:p>
          <a:p>
            <a:pPr>
              <a:lnSpc>
                <a:spcPct val="90000"/>
              </a:lnSpc>
            </a:pPr>
            <a:endParaRPr lang="en-US" altLang="en-US" sz="2000" smtClean="0"/>
          </a:p>
          <a:p>
            <a:pPr>
              <a:lnSpc>
                <a:spcPct val="90000"/>
              </a:lnSpc>
            </a:pPr>
            <a:r>
              <a:rPr lang="en-US" altLang="en-US" sz="2000" smtClean="0"/>
              <a:t>This exception is specified in the queue ADT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343400" y="1600200"/>
            <a:ext cx="4419600" cy="26574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Algorithm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dequeue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()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if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isEmpty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()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then</a:t>
            </a:r>
          </a:p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	throw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EmptyQueueException</a:t>
            </a: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 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else</a:t>
            </a:r>
            <a:endParaRPr lang="en-US" altLang="en-US" sz="2400">
              <a:latin typeface="Times New Roman" panose="02020603050405020304" pitchFamily="18" charset="0"/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o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Q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[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]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/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		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f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f 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+ 1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)</a:t>
            </a: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mod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</a:p>
          <a:p>
            <a:pPr eaLnBrk="1" hangingPunct="1"/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		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return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>
                <a:solidFill>
                  <a:schemeClr val="accent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o</a:t>
            </a:r>
          </a:p>
        </p:txBody>
      </p:sp>
      <p:grpSp>
        <p:nvGrpSpPr>
          <p:cNvPr id="11269" name="Group 5"/>
          <p:cNvGrpSpPr>
            <a:grpSpLocks/>
          </p:cNvGrpSpPr>
          <p:nvPr/>
        </p:nvGrpSpPr>
        <p:grpSpPr bwMode="auto">
          <a:xfrm>
            <a:off x="1524000" y="4511675"/>
            <a:ext cx="5638800" cy="754063"/>
            <a:chOff x="960" y="2597"/>
            <a:chExt cx="3552" cy="475"/>
          </a:xfrm>
        </p:grpSpPr>
        <p:sp>
          <p:nvSpPr>
            <p:cNvPr id="11294" name="Rectangle 6"/>
            <p:cNvSpPr>
              <a:spLocks noChangeArrowheads="1"/>
            </p:cNvSpPr>
            <p:nvPr/>
          </p:nvSpPr>
          <p:spPr bwMode="auto">
            <a:xfrm>
              <a:off x="960" y="2597"/>
              <a:ext cx="18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Q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1295" name="Rectangle 7"/>
            <p:cNvSpPr>
              <a:spLocks noChangeArrowheads="1"/>
            </p:cNvSpPr>
            <p:nvPr/>
          </p:nvSpPr>
          <p:spPr bwMode="auto">
            <a:xfrm>
              <a:off x="1296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0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1296" name="Rectangle 8"/>
            <p:cNvSpPr>
              <a:spLocks noChangeArrowheads="1"/>
            </p:cNvSpPr>
            <p:nvPr/>
          </p:nvSpPr>
          <p:spPr bwMode="auto">
            <a:xfrm>
              <a:off x="1488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1297" name="Rectangle 9"/>
            <p:cNvSpPr>
              <a:spLocks noChangeArrowheads="1"/>
            </p:cNvSpPr>
            <p:nvPr/>
          </p:nvSpPr>
          <p:spPr bwMode="auto">
            <a:xfrm>
              <a:off x="1680" y="2842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1298" name="Rectangle 10"/>
            <p:cNvSpPr>
              <a:spLocks noChangeArrowheads="1"/>
            </p:cNvSpPr>
            <p:nvPr/>
          </p:nvSpPr>
          <p:spPr bwMode="auto">
            <a:xfrm>
              <a:off x="3936" y="2842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r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1299" name="Rectangle 11"/>
            <p:cNvSpPr>
              <a:spLocks noChangeArrowheads="1"/>
            </p:cNvSpPr>
            <p:nvPr/>
          </p:nvSpPr>
          <p:spPr bwMode="auto">
            <a:xfrm>
              <a:off x="2016" y="2842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f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1300" name="Rectangle 12"/>
            <p:cNvSpPr>
              <a:spLocks noChangeArrowheads="1"/>
            </p:cNvSpPr>
            <p:nvPr/>
          </p:nvSpPr>
          <p:spPr bwMode="auto">
            <a:xfrm>
              <a:off x="1248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1301" name="Rectangle 13"/>
            <p:cNvSpPr>
              <a:spLocks noChangeArrowheads="1"/>
            </p:cNvSpPr>
            <p:nvPr/>
          </p:nvSpPr>
          <p:spPr bwMode="auto">
            <a:xfrm>
              <a:off x="1440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02" name="Rectangle 14"/>
            <p:cNvSpPr>
              <a:spLocks noChangeArrowheads="1"/>
            </p:cNvSpPr>
            <p:nvPr/>
          </p:nvSpPr>
          <p:spPr bwMode="auto">
            <a:xfrm>
              <a:off x="1632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03" name="Rectangle 15"/>
            <p:cNvSpPr>
              <a:spLocks noChangeArrowheads="1"/>
            </p:cNvSpPr>
            <p:nvPr/>
          </p:nvSpPr>
          <p:spPr bwMode="auto">
            <a:xfrm>
              <a:off x="1824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04" name="Rectangle 16"/>
            <p:cNvSpPr>
              <a:spLocks noChangeArrowheads="1"/>
            </p:cNvSpPr>
            <p:nvPr/>
          </p:nvSpPr>
          <p:spPr bwMode="auto">
            <a:xfrm>
              <a:off x="2016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05" name="Rectangle 17"/>
            <p:cNvSpPr>
              <a:spLocks noChangeArrowheads="1"/>
            </p:cNvSpPr>
            <p:nvPr/>
          </p:nvSpPr>
          <p:spPr bwMode="auto">
            <a:xfrm>
              <a:off x="2208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06" name="Rectangle 18"/>
            <p:cNvSpPr>
              <a:spLocks noChangeArrowheads="1"/>
            </p:cNvSpPr>
            <p:nvPr/>
          </p:nvSpPr>
          <p:spPr bwMode="auto">
            <a:xfrm>
              <a:off x="2400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07" name="Rectangle 19"/>
            <p:cNvSpPr>
              <a:spLocks noChangeArrowheads="1"/>
            </p:cNvSpPr>
            <p:nvPr/>
          </p:nvSpPr>
          <p:spPr bwMode="auto">
            <a:xfrm>
              <a:off x="2592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08" name="Rectangle 20"/>
            <p:cNvSpPr>
              <a:spLocks noChangeArrowheads="1"/>
            </p:cNvSpPr>
            <p:nvPr/>
          </p:nvSpPr>
          <p:spPr bwMode="auto">
            <a:xfrm>
              <a:off x="2784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09" name="Rectangle 21"/>
            <p:cNvSpPr>
              <a:spLocks noChangeArrowheads="1"/>
            </p:cNvSpPr>
            <p:nvPr/>
          </p:nvSpPr>
          <p:spPr bwMode="auto">
            <a:xfrm>
              <a:off x="2976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10" name="Rectangle 22"/>
            <p:cNvSpPr>
              <a:spLocks noChangeArrowheads="1"/>
            </p:cNvSpPr>
            <p:nvPr/>
          </p:nvSpPr>
          <p:spPr bwMode="auto">
            <a:xfrm>
              <a:off x="3168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11" name="Rectangle 23"/>
            <p:cNvSpPr>
              <a:spLocks noChangeArrowheads="1"/>
            </p:cNvSpPr>
            <p:nvPr/>
          </p:nvSpPr>
          <p:spPr bwMode="auto">
            <a:xfrm>
              <a:off x="3360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12" name="Rectangle 24"/>
            <p:cNvSpPr>
              <a:spLocks noChangeArrowheads="1"/>
            </p:cNvSpPr>
            <p:nvPr/>
          </p:nvSpPr>
          <p:spPr bwMode="auto">
            <a:xfrm>
              <a:off x="3552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13" name="Rectangle 25"/>
            <p:cNvSpPr>
              <a:spLocks noChangeArrowheads="1"/>
            </p:cNvSpPr>
            <p:nvPr/>
          </p:nvSpPr>
          <p:spPr bwMode="auto">
            <a:xfrm>
              <a:off x="3744" y="2645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14" name="Rectangle 26"/>
            <p:cNvSpPr>
              <a:spLocks noChangeArrowheads="1"/>
            </p:cNvSpPr>
            <p:nvPr/>
          </p:nvSpPr>
          <p:spPr bwMode="auto">
            <a:xfrm>
              <a:off x="3936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15" name="Rectangle 27"/>
            <p:cNvSpPr>
              <a:spLocks noChangeArrowheads="1"/>
            </p:cNvSpPr>
            <p:nvPr/>
          </p:nvSpPr>
          <p:spPr bwMode="auto">
            <a:xfrm>
              <a:off x="4128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316" name="Rectangle 28"/>
            <p:cNvSpPr>
              <a:spLocks noChangeArrowheads="1"/>
            </p:cNvSpPr>
            <p:nvPr/>
          </p:nvSpPr>
          <p:spPr bwMode="auto">
            <a:xfrm>
              <a:off x="4320" y="2645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1270" name="Group 29"/>
          <p:cNvGrpSpPr>
            <a:grpSpLocks/>
          </p:cNvGrpSpPr>
          <p:nvPr/>
        </p:nvGrpSpPr>
        <p:grpSpPr bwMode="auto">
          <a:xfrm>
            <a:off x="1524000" y="5494338"/>
            <a:ext cx="5638800" cy="754062"/>
            <a:chOff x="960" y="3360"/>
            <a:chExt cx="3552" cy="475"/>
          </a:xfrm>
        </p:grpSpPr>
        <p:sp>
          <p:nvSpPr>
            <p:cNvPr id="11271" name="Rectangle 30"/>
            <p:cNvSpPr>
              <a:spLocks noChangeArrowheads="1"/>
            </p:cNvSpPr>
            <p:nvPr/>
          </p:nvSpPr>
          <p:spPr bwMode="auto">
            <a:xfrm>
              <a:off x="960" y="3360"/>
              <a:ext cx="18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Q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1272" name="Rectangle 31"/>
            <p:cNvSpPr>
              <a:spLocks noChangeArrowheads="1"/>
            </p:cNvSpPr>
            <p:nvPr/>
          </p:nvSpPr>
          <p:spPr bwMode="auto">
            <a:xfrm>
              <a:off x="1296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0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1273" name="Rectangle 32"/>
            <p:cNvSpPr>
              <a:spLocks noChangeArrowheads="1"/>
            </p:cNvSpPr>
            <p:nvPr/>
          </p:nvSpPr>
          <p:spPr bwMode="auto">
            <a:xfrm>
              <a:off x="1488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1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1274" name="Rectangle 33"/>
            <p:cNvSpPr>
              <a:spLocks noChangeArrowheads="1"/>
            </p:cNvSpPr>
            <p:nvPr/>
          </p:nvSpPr>
          <p:spPr bwMode="auto">
            <a:xfrm>
              <a:off x="1680" y="3605"/>
              <a:ext cx="9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accent2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2400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1275" name="Rectangle 34"/>
            <p:cNvSpPr>
              <a:spLocks noChangeArrowheads="1"/>
            </p:cNvSpPr>
            <p:nvPr/>
          </p:nvSpPr>
          <p:spPr bwMode="auto">
            <a:xfrm>
              <a:off x="3360" y="3605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f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1276" name="Rectangle 35"/>
            <p:cNvSpPr>
              <a:spLocks noChangeArrowheads="1"/>
            </p:cNvSpPr>
            <p:nvPr/>
          </p:nvSpPr>
          <p:spPr bwMode="auto">
            <a:xfrm>
              <a:off x="2016" y="3605"/>
              <a:ext cx="178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 i="1">
                  <a:solidFill>
                    <a:schemeClr val="accent2"/>
                  </a:solidFill>
                  <a:latin typeface="Times New Roman" panose="02020603050405020304" pitchFamily="18" charset="0"/>
                </a:rPr>
                <a:t>r</a:t>
              </a:r>
              <a:endParaRPr lang="en-US" altLang="en-US" sz="2400" b="1">
                <a:solidFill>
                  <a:schemeClr val="accent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1277" name="Rectangle 36"/>
            <p:cNvSpPr>
              <a:spLocks noChangeArrowheads="1"/>
            </p:cNvSpPr>
            <p:nvPr/>
          </p:nvSpPr>
          <p:spPr bwMode="auto">
            <a:xfrm>
              <a:off x="1248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 sz="2400">
                <a:latin typeface="Tahoma" panose="020B0604030504040204" pitchFamily="34" charset="0"/>
              </a:endParaRPr>
            </a:p>
          </p:txBody>
        </p:sp>
        <p:sp>
          <p:nvSpPr>
            <p:cNvPr id="11278" name="Rectangle 37"/>
            <p:cNvSpPr>
              <a:spLocks noChangeArrowheads="1"/>
            </p:cNvSpPr>
            <p:nvPr/>
          </p:nvSpPr>
          <p:spPr bwMode="auto">
            <a:xfrm>
              <a:off x="144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9" name="Rectangle 38"/>
            <p:cNvSpPr>
              <a:spLocks noChangeArrowheads="1"/>
            </p:cNvSpPr>
            <p:nvPr/>
          </p:nvSpPr>
          <p:spPr bwMode="auto">
            <a:xfrm>
              <a:off x="163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0" name="Rectangle 39"/>
            <p:cNvSpPr>
              <a:spLocks noChangeArrowheads="1"/>
            </p:cNvSpPr>
            <p:nvPr/>
          </p:nvSpPr>
          <p:spPr bwMode="auto">
            <a:xfrm>
              <a:off x="1824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1" name="Rectangle 40"/>
            <p:cNvSpPr>
              <a:spLocks noChangeArrowheads="1"/>
            </p:cNvSpPr>
            <p:nvPr/>
          </p:nvSpPr>
          <p:spPr bwMode="auto">
            <a:xfrm>
              <a:off x="2016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2" name="Rectangle 41"/>
            <p:cNvSpPr>
              <a:spLocks noChangeArrowheads="1"/>
            </p:cNvSpPr>
            <p:nvPr/>
          </p:nvSpPr>
          <p:spPr bwMode="auto">
            <a:xfrm>
              <a:off x="2208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3" name="Rectangle 42"/>
            <p:cNvSpPr>
              <a:spLocks noChangeArrowheads="1"/>
            </p:cNvSpPr>
            <p:nvPr/>
          </p:nvSpPr>
          <p:spPr bwMode="auto">
            <a:xfrm>
              <a:off x="2400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4" name="Rectangle 43"/>
            <p:cNvSpPr>
              <a:spLocks noChangeArrowheads="1"/>
            </p:cNvSpPr>
            <p:nvPr/>
          </p:nvSpPr>
          <p:spPr bwMode="auto">
            <a:xfrm>
              <a:off x="2592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5" name="Rectangle 44"/>
            <p:cNvSpPr>
              <a:spLocks noChangeArrowheads="1"/>
            </p:cNvSpPr>
            <p:nvPr/>
          </p:nvSpPr>
          <p:spPr bwMode="auto">
            <a:xfrm>
              <a:off x="2784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6" name="Rectangle 45"/>
            <p:cNvSpPr>
              <a:spLocks noChangeArrowheads="1"/>
            </p:cNvSpPr>
            <p:nvPr/>
          </p:nvSpPr>
          <p:spPr bwMode="auto">
            <a:xfrm>
              <a:off x="2976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7" name="Rectangle 46"/>
            <p:cNvSpPr>
              <a:spLocks noChangeArrowheads="1"/>
            </p:cNvSpPr>
            <p:nvPr/>
          </p:nvSpPr>
          <p:spPr bwMode="auto">
            <a:xfrm>
              <a:off x="3168" y="3408"/>
              <a:ext cx="192" cy="19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8" name="Rectangle 47"/>
            <p:cNvSpPr>
              <a:spLocks noChangeArrowheads="1"/>
            </p:cNvSpPr>
            <p:nvPr/>
          </p:nvSpPr>
          <p:spPr bwMode="auto">
            <a:xfrm>
              <a:off x="336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89" name="Rectangle 48"/>
            <p:cNvSpPr>
              <a:spLocks noChangeArrowheads="1"/>
            </p:cNvSpPr>
            <p:nvPr/>
          </p:nvSpPr>
          <p:spPr bwMode="auto">
            <a:xfrm>
              <a:off x="3552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90" name="Rectangle 49"/>
            <p:cNvSpPr>
              <a:spLocks noChangeArrowheads="1"/>
            </p:cNvSpPr>
            <p:nvPr/>
          </p:nvSpPr>
          <p:spPr bwMode="auto">
            <a:xfrm>
              <a:off x="3744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91" name="Rectangle 50"/>
            <p:cNvSpPr>
              <a:spLocks noChangeArrowheads="1"/>
            </p:cNvSpPr>
            <p:nvPr/>
          </p:nvSpPr>
          <p:spPr bwMode="auto">
            <a:xfrm>
              <a:off x="3936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92" name="Rectangle 51"/>
            <p:cNvSpPr>
              <a:spLocks noChangeArrowheads="1"/>
            </p:cNvSpPr>
            <p:nvPr/>
          </p:nvSpPr>
          <p:spPr bwMode="auto">
            <a:xfrm>
              <a:off x="4128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93" name="Rectangle 52"/>
            <p:cNvSpPr>
              <a:spLocks noChangeArrowheads="1"/>
            </p:cNvSpPr>
            <p:nvPr/>
          </p:nvSpPr>
          <p:spPr bwMode="auto">
            <a:xfrm>
              <a:off x="4320" y="3408"/>
              <a:ext cx="192" cy="19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Queue Interface in Java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95463"/>
            <a:ext cx="3581400" cy="4038600"/>
          </a:xfrm>
        </p:spPr>
        <p:txBody>
          <a:bodyPr/>
          <a:lstStyle/>
          <a:p>
            <a:r>
              <a:rPr lang="en-US" altLang="en-US" sz="2200" smtClean="0"/>
              <a:t>Java interface corresponding to our Queue ADT</a:t>
            </a:r>
          </a:p>
          <a:p>
            <a:endParaRPr lang="en-US" altLang="en-US" sz="2200" smtClean="0"/>
          </a:p>
          <a:p>
            <a:r>
              <a:rPr lang="en-US" altLang="en-US" sz="2200" smtClean="0"/>
              <a:t>Requires the definition of class </a:t>
            </a:r>
            <a:r>
              <a:rPr lang="en-US" altLang="en-US" sz="2200" smtClean="0">
                <a:solidFill>
                  <a:schemeClr val="hlink"/>
                </a:solidFill>
                <a:latin typeface="Arial Narrow" panose="020B0606020202030204" pitchFamily="34" charset="0"/>
              </a:rPr>
              <a:t>QueueException</a:t>
            </a:r>
            <a:endParaRPr lang="en-US" altLang="en-US" sz="2200" smtClean="0"/>
          </a:p>
          <a:p>
            <a:endParaRPr lang="en-US" altLang="en-US" sz="2200" smtClean="0"/>
          </a:p>
          <a:p>
            <a:r>
              <a:rPr lang="en-US" altLang="en-US" sz="2200" smtClean="0"/>
              <a:t>No corresponding built-in Java class</a:t>
            </a:r>
            <a:endParaRPr lang="en-US" altLang="en-US" sz="2200" smtClean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343400" y="1643063"/>
            <a:ext cx="4419600" cy="4300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0000"/>
                </a:solidFill>
                <a:latin typeface="Arial Narrow" panose="020B0606020202030204" pitchFamily="34" charset="0"/>
              </a:rPr>
              <a:t>public interface</a:t>
            </a:r>
            <a:r>
              <a:rPr lang="en-US" altLang="en-US" sz="2400">
                <a:latin typeface="Arial Narrow" panose="020B0606020202030204" pitchFamily="34" charset="0"/>
              </a:rPr>
              <a:t> </a:t>
            </a:r>
            <a:r>
              <a:rPr lang="en-US" altLang="en-US" sz="2400">
                <a:solidFill>
                  <a:schemeClr val="tx2"/>
                </a:solidFill>
                <a:latin typeface="Arial Narrow" panose="020B0606020202030204" pitchFamily="34" charset="0"/>
              </a:rPr>
              <a:t>Queue</a:t>
            </a:r>
            <a:r>
              <a:rPr lang="en-US" altLang="en-US" sz="2400">
                <a:latin typeface="Arial Narrow" panose="020B0606020202030204" pitchFamily="34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Arial Narrow" panose="020B0606020202030204" pitchFamily="34" charset="0"/>
              </a:rPr>
              <a:t>{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Arial Narrow" panose="020B0606020202030204" pitchFamily="34" charset="0"/>
              </a:rPr>
              <a:t>	</a:t>
            </a:r>
            <a:r>
              <a:rPr lang="en-US" altLang="en-US" sz="2400">
                <a:solidFill>
                  <a:srgbClr val="000000"/>
                </a:solidFill>
                <a:latin typeface="Arial Narrow" panose="020B0606020202030204" pitchFamily="34" charset="0"/>
              </a:rPr>
              <a:t>public</a:t>
            </a:r>
            <a:r>
              <a:rPr lang="en-US" altLang="en-US" sz="2400">
                <a:latin typeface="Arial Narrow" panose="020B0606020202030204" pitchFamily="34" charset="0"/>
              </a:rPr>
              <a:t> int </a:t>
            </a:r>
            <a:r>
              <a:rPr lang="en-US" altLang="en-US" sz="2400">
                <a:solidFill>
                  <a:schemeClr val="tx2"/>
                </a:solidFill>
                <a:latin typeface="Arial Narrow" panose="020B0606020202030204" pitchFamily="34" charset="0"/>
              </a:rPr>
              <a:t>size()</a:t>
            </a:r>
            <a:r>
              <a:rPr lang="en-US" altLang="en-US" sz="2400">
                <a:latin typeface="Arial Narrow" panose="020B0606020202030204" pitchFamily="34" charset="0"/>
              </a:rPr>
              <a:t>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Arial Narrow" panose="020B0606020202030204" pitchFamily="34" charset="0"/>
              </a:rPr>
              <a:t>	</a:t>
            </a:r>
            <a:r>
              <a:rPr lang="en-US" altLang="en-US" sz="2400">
                <a:solidFill>
                  <a:srgbClr val="000000"/>
                </a:solidFill>
                <a:latin typeface="Arial Narrow" panose="020B0606020202030204" pitchFamily="34" charset="0"/>
              </a:rPr>
              <a:t>public</a:t>
            </a:r>
            <a:r>
              <a:rPr lang="en-US" altLang="en-US" sz="2400">
                <a:latin typeface="Arial Narrow" panose="020B0606020202030204" pitchFamily="34" charset="0"/>
              </a:rPr>
              <a:t> boolean </a:t>
            </a:r>
            <a:r>
              <a:rPr lang="en-US" altLang="en-US" sz="2400">
                <a:solidFill>
                  <a:schemeClr val="tx2"/>
                </a:solidFill>
                <a:latin typeface="Arial Narrow" panose="020B0606020202030204" pitchFamily="34" charset="0"/>
              </a:rPr>
              <a:t>isEmpty()</a:t>
            </a:r>
            <a:r>
              <a:rPr lang="en-US" altLang="en-US" sz="2400">
                <a:latin typeface="Arial Narrow" panose="020B0606020202030204" pitchFamily="34" charset="0"/>
              </a:rPr>
              <a:t>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Arial Narrow" panose="020B0606020202030204" pitchFamily="34" charset="0"/>
              </a:rPr>
              <a:t>	</a:t>
            </a:r>
            <a:r>
              <a:rPr lang="en-US" altLang="en-US" sz="2400">
                <a:solidFill>
                  <a:srgbClr val="000000"/>
                </a:solidFill>
                <a:latin typeface="Arial Narrow" panose="020B0606020202030204" pitchFamily="34" charset="0"/>
              </a:rPr>
              <a:t>public</a:t>
            </a:r>
            <a:r>
              <a:rPr lang="en-US" altLang="en-US" sz="2400">
                <a:latin typeface="Arial Narrow" panose="020B0606020202030204" pitchFamily="34" charset="0"/>
              </a:rPr>
              <a:t> Object </a:t>
            </a:r>
            <a:r>
              <a:rPr lang="en-US" altLang="en-US" sz="2400">
                <a:solidFill>
                  <a:schemeClr val="tx2"/>
                </a:solidFill>
                <a:latin typeface="Arial Narrow" panose="020B0606020202030204" pitchFamily="34" charset="0"/>
              </a:rPr>
              <a:t>front()</a:t>
            </a:r>
            <a:r>
              <a:rPr lang="en-US" altLang="en-US" sz="2400">
                <a:latin typeface="Arial Narrow" panose="020B0606020202030204" pitchFamily="34" charset="0"/>
              </a:rPr>
              <a:t/>
            </a:r>
            <a:br>
              <a:rPr lang="en-US" altLang="en-US" sz="2400">
                <a:latin typeface="Arial Narrow" panose="020B0606020202030204" pitchFamily="34" charset="0"/>
              </a:rPr>
            </a:br>
            <a:r>
              <a:rPr lang="en-US" altLang="en-US" sz="2400">
                <a:latin typeface="Arial Narrow" panose="020B0606020202030204" pitchFamily="34" charset="0"/>
              </a:rPr>
              <a:t>			</a:t>
            </a:r>
            <a:r>
              <a:rPr lang="en-US" altLang="en-US" sz="2400">
                <a:solidFill>
                  <a:srgbClr val="000000"/>
                </a:solidFill>
                <a:latin typeface="Arial Narrow" panose="020B0606020202030204" pitchFamily="34" charset="0"/>
              </a:rPr>
              <a:t>throws</a:t>
            </a:r>
            <a:r>
              <a:rPr lang="en-US" altLang="en-US" sz="2400">
                <a:latin typeface="Arial Narrow" panose="020B0606020202030204" pitchFamily="34" charset="0"/>
              </a:rPr>
              <a:t> </a:t>
            </a:r>
            <a:r>
              <a:rPr lang="en-US" altLang="en-US" sz="2400">
                <a:solidFill>
                  <a:schemeClr val="hlink"/>
                </a:solidFill>
                <a:latin typeface="Arial Narrow" panose="020B0606020202030204" pitchFamily="34" charset="0"/>
              </a:rPr>
              <a:t>QueueException</a:t>
            </a:r>
            <a:r>
              <a:rPr lang="en-US" altLang="en-US" sz="2400">
                <a:latin typeface="Arial Narrow" panose="020B0606020202030204" pitchFamily="34" charset="0"/>
              </a:rPr>
              <a:t>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Arial Narrow" panose="020B0606020202030204" pitchFamily="34" charset="0"/>
              </a:rPr>
              <a:t>	</a:t>
            </a:r>
            <a:r>
              <a:rPr lang="en-US" altLang="en-US" sz="2400">
                <a:solidFill>
                  <a:srgbClr val="000000"/>
                </a:solidFill>
                <a:latin typeface="Arial Narrow" panose="020B0606020202030204" pitchFamily="34" charset="0"/>
              </a:rPr>
              <a:t>public void</a:t>
            </a:r>
            <a:r>
              <a:rPr lang="en-US" altLang="en-US" sz="2400">
                <a:latin typeface="Arial Narrow" panose="020B0606020202030204" pitchFamily="34" charset="0"/>
              </a:rPr>
              <a:t> </a:t>
            </a:r>
            <a:r>
              <a:rPr lang="en-US" altLang="en-US" sz="2400">
                <a:solidFill>
                  <a:schemeClr val="tx2"/>
                </a:solidFill>
                <a:latin typeface="Arial Narrow" panose="020B0606020202030204" pitchFamily="34" charset="0"/>
              </a:rPr>
              <a:t>enqueue(Object o)</a:t>
            </a:r>
            <a:r>
              <a:rPr lang="en-US" altLang="en-US" sz="2400">
                <a:latin typeface="Arial Narrow" panose="020B0606020202030204" pitchFamily="34" charset="0"/>
              </a:rPr>
              <a:t>;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Arial Narrow" panose="020B0606020202030204" pitchFamily="34" charset="0"/>
              </a:rPr>
              <a:t>	</a:t>
            </a:r>
            <a:r>
              <a:rPr lang="en-US" altLang="en-US" sz="2400">
                <a:solidFill>
                  <a:srgbClr val="000000"/>
                </a:solidFill>
                <a:latin typeface="Arial Narrow" panose="020B0606020202030204" pitchFamily="34" charset="0"/>
              </a:rPr>
              <a:t>public</a:t>
            </a:r>
            <a:r>
              <a:rPr lang="en-US" altLang="en-US" sz="2400">
                <a:latin typeface="Arial Narrow" panose="020B0606020202030204" pitchFamily="34" charset="0"/>
              </a:rPr>
              <a:t> Object </a:t>
            </a:r>
            <a:r>
              <a:rPr lang="en-US" altLang="en-US" sz="2400">
                <a:solidFill>
                  <a:schemeClr val="tx2"/>
                </a:solidFill>
                <a:latin typeface="Arial Narrow" panose="020B0606020202030204" pitchFamily="34" charset="0"/>
              </a:rPr>
              <a:t>dequeue()</a:t>
            </a:r>
            <a:r>
              <a:rPr lang="en-US" altLang="en-US" sz="2400">
                <a:latin typeface="Arial Narrow" panose="020B0606020202030204" pitchFamily="34" charset="0"/>
              </a:rPr>
              <a:t/>
            </a:r>
            <a:br>
              <a:rPr lang="en-US" altLang="en-US" sz="2400">
                <a:latin typeface="Arial Narrow" panose="020B0606020202030204" pitchFamily="34" charset="0"/>
              </a:rPr>
            </a:br>
            <a:r>
              <a:rPr lang="en-US" altLang="en-US" sz="2400">
                <a:latin typeface="Arial Narrow" panose="020B0606020202030204" pitchFamily="34" charset="0"/>
              </a:rPr>
              <a:t>			 </a:t>
            </a:r>
            <a:r>
              <a:rPr lang="en-US" altLang="en-US" sz="2400">
                <a:solidFill>
                  <a:srgbClr val="000000"/>
                </a:solidFill>
                <a:latin typeface="Arial Narrow" panose="020B0606020202030204" pitchFamily="34" charset="0"/>
              </a:rPr>
              <a:t>throws</a:t>
            </a:r>
            <a:r>
              <a:rPr lang="en-US" altLang="en-US" sz="2400">
                <a:latin typeface="Arial Narrow" panose="020B0606020202030204" pitchFamily="34" charset="0"/>
              </a:rPr>
              <a:t> </a:t>
            </a:r>
            <a:r>
              <a:rPr lang="en-US" altLang="en-US" sz="2400">
                <a:solidFill>
                  <a:schemeClr val="hlink"/>
                </a:solidFill>
                <a:latin typeface="Arial Narrow" panose="020B0606020202030204" pitchFamily="34" charset="0"/>
              </a:rPr>
              <a:t>QueueException</a:t>
            </a:r>
            <a:r>
              <a:rPr lang="en-US" altLang="en-US" sz="2400">
                <a:latin typeface="Arial Narrow" panose="020B0606020202030204" pitchFamily="34" charset="0"/>
              </a:rPr>
              <a:t>;</a:t>
            </a:r>
            <a:br>
              <a:rPr lang="en-US" altLang="en-US" sz="2400">
                <a:latin typeface="Arial Narrow" panose="020B0606020202030204" pitchFamily="34" charset="0"/>
              </a:rPr>
            </a:br>
            <a:r>
              <a:rPr lang="en-US" altLang="en-US" sz="2400">
                <a:solidFill>
                  <a:srgbClr val="000000"/>
                </a:solidFill>
                <a:latin typeface="Arial Narrow" panose="020B0606020202030204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1737</TotalTime>
  <Words>433</Words>
  <Application>Microsoft Office PowerPoint</Application>
  <PresentationFormat>On-screen Show (4:3)</PresentationFormat>
  <Paragraphs>184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5" baseType="lpstr">
      <vt:lpstr>Arial</vt:lpstr>
      <vt:lpstr>Wingdings</vt:lpstr>
      <vt:lpstr>Times</vt:lpstr>
      <vt:lpstr>CMSY10</vt:lpstr>
      <vt:lpstr>CMSSI10</vt:lpstr>
      <vt:lpstr>CMSS10</vt:lpstr>
      <vt:lpstr>CMR10</vt:lpstr>
      <vt:lpstr>CMMI10</vt:lpstr>
      <vt:lpstr>Times New Roman</vt:lpstr>
      <vt:lpstr>Tahoma</vt:lpstr>
      <vt:lpstr>Symbol</vt:lpstr>
      <vt:lpstr>Arial Narrow</vt:lpstr>
      <vt:lpstr>Courier</vt:lpstr>
      <vt:lpstr>Network</vt:lpstr>
      <vt:lpstr>Queue</vt:lpstr>
      <vt:lpstr>The Queue ADT </vt:lpstr>
      <vt:lpstr>Queue Example</vt:lpstr>
      <vt:lpstr>Applications of Queues</vt:lpstr>
      <vt:lpstr>Array-based Queue</vt:lpstr>
      <vt:lpstr>Queue Operations</vt:lpstr>
      <vt:lpstr>Queue Operations (cont.)</vt:lpstr>
      <vt:lpstr>Queue Operations (cont.)</vt:lpstr>
      <vt:lpstr>Queue Interface in Java</vt:lpstr>
      <vt:lpstr>Application: Round Robin Schedulers</vt:lpstr>
      <vt:lpstr>Example: Jospehus Problem</vt:lpstr>
    </vt:vector>
  </TitlesOfParts>
  <Company>Lebanese American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Development</dc:title>
  <dc:creator>wissam</dc:creator>
  <cp:lastModifiedBy>Fawaz, Wissam Fawzi</cp:lastModifiedBy>
  <cp:revision>632</cp:revision>
  <cp:lastPrinted>1601-01-01T00:00:00Z</cp:lastPrinted>
  <dcterms:created xsi:type="dcterms:W3CDTF">2006-10-15T06:08:27Z</dcterms:created>
  <dcterms:modified xsi:type="dcterms:W3CDTF">2015-11-16T05:35:58Z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