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8"/>
  </p:notesMasterIdLst>
  <p:handoutMasterIdLst>
    <p:handoutMasterId r:id="rId19"/>
  </p:handoutMasterIdLst>
  <p:sldIdLst>
    <p:sldId id="428" r:id="rId2"/>
    <p:sldId id="429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9" r:id="rId12"/>
    <p:sldId id="440" r:id="rId13"/>
    <p:sldId id="441" r:id="rId14"/>
    <p:sldId id="442" r:id="rId15"/>
    <p:sldId id="443" r:id="rId16"/>
    <p:sldId id="44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E8D46A-C379-4717-A537-F41FFA614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094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815545-7D45-4ADA-BDD9-89BEFAFE08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95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C380F7-34CF-4674-9286-26F6C8029B9F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9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13ACDB-B0B2-41B6-B2A7-A073FBCF596C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698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B08E38-9951-4272-A56A-DBF02ED37945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91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D77980-1DBE-41C8-94E6-7503CE41E0E5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9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B061E-8C54-45CF-8E0D-01521CB3E5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53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BF097-DAC7-4E01-92BB-A3FFD89D3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03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8C7E5-A379-4C74-8F6C-F03D62E257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864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1C8B3-6A83-4FBE-9EB3-CE07A6DB19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02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F1268-BC78-418D-B53C-8078F26692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49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B396E-4B71-4B62-A3ED-A6648DD12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37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46E2E-1981-4CF3-8193-39BDE27732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53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A295D-588D-449F-83D6-DA17AC08EE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29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692B08-9D11-4941-9226-8F9117F0F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51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23B04-CC76-437C-A739-BBED92562A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80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CB9AB-0406-4664-B78B-BA81AED6D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84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B4112-99FD-4DDA-A132-FD419992FC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60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D82AC28-3592-4A0E-B901-03B0BEE4127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/>
              <a:t>Dynamic Data Structures</a:t>
            </a:r>
          </a:p>
          <a:p>
            <a:pPr lvl="1"/>
            <a:r>
              <a:rPr lang="en-US" altLang="en-US" smtClean="0"/>
              <a:t>Grow and shrink at execution time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Linked lists are dynamic structures where</a:t>
            </a:r>
          </a:p>
          <a:p>
            <a:pPr lvl="1"/>
            <a:r>
              <a:rPr lang="en-US" altLang="en-US" smtClean="0"/>
              <a:t>data items are “linked up in a chain”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Insertions and deletions can be made anywhere 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Stacks and queues can be implemented using either</a:t>
            </a:r>
          </a:p>
          <a:p>
            <a:pPr lvl="1"/>
            <a:r>
              <a:rPr lang="en-US" altLang="en-US" smtClean="0"/>
              <a:t>Singly linked list, or</a:t>
            </a:r>
          </a:p>
          <a:p>
            <a:pPr lvl="1"/>
            <a:r>
              <a:rPr lang="en-US" altLang="en-US" smtClean="0"/>
              <a:t>Doubly linked list</a:t>
            </a:r>
          </a:p>
          <a:p>
            <a:pPr marL="692150" lvl="2" indent="0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4800" cy="1371600"/>
          </a:xfrm>
        </p:spPr>
        <p:txBody>
          <a:bodyPr/>
          <a:lstStyle/>
          <a:p>
            <a:pPr eaLnBrk="1" hangingPunct="1"/>
            <a:r>
              <a:rPr lang="en-US" altLang="en-US" smtClean="0"/>
              <a:t>DNode&lt;T&gt; class (Cont’d)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DNode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r>
              <a:rPr lang="en-US" altLang="en-US" smtClean="0"/>
              <a:t>models the notion of a “place” in a list</a:t>
            </a:r>
          </a:p>
          <a:p>
            <a:pPr lvl="2" eaLnBrk="1" hangingPunct="1"/>
            <a:r>
              <a:rPr lang="en-US" altLang="en-US" smtClean="0"/>
              <a:t>Within a data structure where a single object is stored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gives a unified view of diverse ways of storing data </a:t>
            </a:r>
          </a:p>
          <a:p>
            <a:pPr lvl="2" eaLnBrk="1" hangingPunct="1"/>
            <a:r>
              <a:rPr lang="en-US" altLang="en-US" smtClean="0"/>
              <a:t>in a doubly linked list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Abstracts a node of a linked list (double or single)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057400" y="4648200"/>
            <a:ext cx="400367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public class DNode&lt;T&gt;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public T element;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public DNode&lt;T&gt; next;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public DNode&lt;T&gt; prev;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….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Dlist&lt;T&gt; ADT </a:t>
            </a:r>
            <a:endParaRPr lang="en-US" altLang="en-US" smtClean="0">
              <a:cs typeface="Tahoma" panose="020B060403050404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191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D</a:t>
            </a:r>
            <a:r>
              <a:rPr lang="en-US" altLang="en-US" sz="2000" smtClean="0">
                <a:solidFill>
                  <a:schemeClr val="tx2"/>
                </a:solidFill>
              </a:rPr>
              <a:t>list&lt;T&gt;</a:t>
            </a:r>
            <a:r>
              <a:rPr lang="en-US" altLang="en-US" sz="2000" smtClean="0"/>
              <a:t> ADT models a sequence of positions storing arbitrary objects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It establishes a before/after relation between positions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Generic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size</a:t>
            </a:r>
            <a:r>
              <a:rPr lang="en-US" altLang="en-US" sz="1900" smtClean="0"/>
              <a:t>(), </a:t>
            </a:r>
            <a:r>
              <a:rPr lang="en-US" altLang="en-US" sz="1900" smtClean="0">
                <a:solidFill>
                  <a:schemeClr val="tx2"/>
                </a:solidFill>
              </a:rPr>
              <a:t>isEmpty</a:t>
            </a:r>
            <a:r>
              <a:rPr lang="en-US" altLang="en-US" sz="1900" smtClean="0"/>
              <a:t>()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9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Query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isFirst(DNode&lt;T&gt;), isLast(DNode&lt;T&gt;)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371600"/>
            <a:ext cx="480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Accessor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first</a:t>
            </a:r>
            <a:r>
              <a:rPr lang="en-US" altLang="en-US" sz="1900" smtClean="0"/>
              <a:t>(), </a:t>
            </a:r>
            <a:r>
              <a:rPr lang="en-US" altLang="en-US" sz="1900" smtClean="0">
                <a:solidFill>
                  <a:schemeClr val="tx2"/>
                </a:solidFill>
              </a:rPr>
              <a:t>last</a:t>
            </a:r>
            <a:r>
              <a:rPr lang="en-US" altLang="en-US" sz="1900" smtClean="0"/>
              <a:t>()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90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prev</a:t>
            </a:r>
            <a:r>
              <a:rPr lang="en-US" altLang="en-US" sz="1900" smtClean="0"/>
              <a:t>(DNode&lt;T&gt;), </a:t>
            </a:r>
            <a:r>
              <a:rPr lang="en-US" altLang="en-US" sz="1900" smtClean="0">
                <a:solidFill>
                  <a:schemeClr val="tx2"/>
                </a:solidFill>
              </a:rPr>
              <a:t>next</a:t>
            </a:r>
            <a:r>
              <a:rPr lang="en-US" altLang="en-US" sz="1900" smtClean="0"/>
              <a:t>(DNode&lt;T&gt;)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Update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replaceElement</a:t>
            </a:r>
            <a:r>
              <a:rPr lang="en-US" altLang="en-US" sz="1900" smtClean="0"/>
              <a:t>(DNode&lt;T&gt;,  T)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smtClean="0"/>
              <a:t>	</a:t>
            </a:r>
            <a:r>
              <a:rPr lang="en-US" altLang="en-US" sz="1900" smtClean="0">
                <a:solidFill>
                  <a:schemeClr val="tx2"/>
                </a:solidFill>
              </a:rPr>
              <a:t>swapElements </a:t>
            </a:r>
            <a:r>
              <a:rPr lang="en-US" altLang="en-US" sz="1900" smtClean="0"/>
              <a:t>(DNode&lt;T&gt;,  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90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insertBefore</a:t>
            </a:r>
            <a:r>
              <a:rPr lang="en-US" altLang="en-US" sz="1900" smtClean="0"/>
              <a:t>(DNode&lt;T&gt;,  T), </a:t>
            </a:r>
            <a:r>
              <a:rPr lang="en-US" altLang="en-US" sz="1900" smtClean="0">
                <a:solidFill>
                  <a:schemeClr val="tx2"/>
                </a:solidFill>
              </a:rPr>
              <a:t>insertAfter</a:t>
            </a:r>
            <a:r>
              <a:rPr lang="en-US" altLang="en-US" sz="1900" smtClean="0"/>
              <a:t>(DNode&lt;T&gt;,  T),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90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insertFirst</a:t>
            </a:r>
            <a:r>
              <a:rPr lang="en-US" altLang="en-US" sz="1900" smtClean="0"/>
              <a:t>(T), </a:t>
            </a:r>
            <a:r>
              <a:rPr lang="en-US" altLang="en-US" sz="1900" smtClean="0">
                <a:solidFill>
                  <a:schemeClr val="tx2"/>
                </a:solidFill>
              </a:rPr>
              <a:t>insertLast</a:t>
            </a:r>
            <a:r>
              <a:rPr lang="en-US" altLang="en-US" sz="1900" smtClean="0"/>
              <a:t>(T)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90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>
                <a:solidFill>
                  <a:schemeClr val="tx2"/>
                </a:solidFill>
              </a:rPr>
              <a:t>remove</a:t>
            </a:r>
            <a:r>
              <a:rPr lang="en-US" altLang="en-US" sz="1900" smtClean="0"/>
              <a:t>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mtClean="0"/>
              <a:t>Doubly Linked List implementation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5562600" cy="2955925"/>
          </a:xfrm>
        </p:spPr>
        <p:txBody>
          <a:bodyPr/>
          <a:lstStyle/>
          <a:p>
            <a:pPr eaLnBrk="1" hangingPunct="1"/>
            <a:r>
              <a:rPr lang="en-US" altLang="en-US" sz="1700" smtClean="0"/>
              <a:t>A doubly linked list </a:t>
            </a:r>
          </a:p>
          <a:p>
            <a:pPr lvl="1" eaLnBrk="1" hangingPunct="1"/>
            <a:r>
              <a:rPr lang="en-US" altLang="en-US" sz="1400" smtClean="0"/>
              <a:t>provides a natural implementation of the Dlist&lt;T&gt; ADT</a:t>
            </a:r>
          </a:p>
          <a:p>
            <a:pPr eaLnBrk="1" hangingPunct="1"/>
            <a:endParaRPr lang="en-US" altLang="en-US" sz="1700" smtClean="0"/>
          </a:p>
          <a:p>
            <a:pPr lvl="1" eaLnBrk="1" hangingPunct="1"/>
            <a:r>
              <a:rPr lang="en-US" altLang="en-US" sz="1400" smtClean="0"/>
              <a:t>Nodes  of list store:</a:t>
            </a:r>
          </a:p>
          <a:p>
            <a:pPr lvl="2" eaLnBrk="1" hangingPunct="1"/>
            <a:r>
              <a:rPr lang="en-US" altLang="en-US" sz="1300" smtClean="0"/>
              <a:t>element</a:t>
            </a:r>
          </a:p>
          <a:p>
            <a:pPr lvl="2" eaLnBrk="1" hangingPunct="1"/>
            <a:r>
              <a:rPr lang="en-US" altLang="en-US" sz="1300" smtClean="0"/>
              <a:t>link to the previous node</a:t>
            </a:r>
          </a:p>
          <a:p>
            <a:pPr lvl="2" eaLnBrk="1" hangingPunct="1"/>
            <a:r>
              <a:rPr lang="en-US" altLang="en-US" sz="1300" smtClean="0"/>
              <a:t>link to the next node</a:t>
            </a:r>
          </a:p>
          <a:p>
            <a:pPr eaLnBrk="1" hangingPunct="1"/>
            <a:endParaRPr lang="en-US" altLang="en-US" sz="1700" smtClean="0"/>
          </a:p>
          <a:p>
            <a:pPr lvl="1" eaLnBrk="1" hangingPunct="1"/>
            <a:r>
              <a:rPr lang="en-US" altLang="en-US" sz="1400" smtClean="0"/>
              <a:t>Has special trailer and header nodes</a:t>
            </a:r>
          </a:p>
          <a:p>
            <a:pPr lvl="1" eaLnBrk="1" hangingPunct="1"/>
            <a:endParaRPr lang="en-US" altLang="en-US" sz="1400" smtClean="0"/>
          </a:p>
          <a:p>
            <a:pPr eaLnBrk="1" hangingPunct="1"/>
            <a:r>
              <a:rPr lang="en-US" altLang="en-US" sz="1700" smtClean="0"/>
              <a:t>Refer to </a:t>
            </a:r>
            <a:r>
              <a:rPr lang="en-US" altLang="en-US" sz="1700" smtClean="0">
                <a:latin typeface="Courier" pitchFamily="49" charset="0"/>
              </a:rPr>
              <a:t>DoublyLinkedListApp</a:t>
            </a:r>
            <a:r>
              <a:rPr lang="en-US" altLang="en-US" sz="1700" smtClean="0"/>
              <a:t> project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359525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858000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356475" y="2209800"/>
            <a:ext cx="498475" cy="4984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cxnSp>
        <p:nvCxnSpPr>
          <p:cNvPr id="14343" name="AutoShape 7"/>
          <p:cNvCxnSpPr>
            <a:cxnSpLocks noChangeShapeType="1"/>
          </p:cNvCxnSpPr>
          <p:nvPr/>
        </p:nvCxnSpPr>
        <p:spPr bwMode="auto">
          <a:xfrm rot="10800000">
            <a:off x="5861050" y="2085975"/>
            <a:ext cx="747713" cy="373063"/>
          </a:xfrm>
          <a:prstGeom prst="curvedConnector3">
            <a:avLst>
              <a:gd name="adj1" fmla="val 49894"/>
            </a:avLst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AutoShape 8"/>
          <p:cNvCxnSpPr>
            <a:cxnSpLocks noChangeShapeType="1"/>
          </p:cNvCxnSpPr>
          <p:nvPr/>
        </p:nvCxnSpPr>
        <p:spPr bwMode="auto">
          <a:xfrm flipV="1">
            <a:off x="7605713" y="2085975"/>
            <a:ext cx="747712" cy="373063"/>
          </a:xfrm>
          <a:prstGeom prst="curvedConnector3">
            <a:avLst>
              <a:gd name="adj1" fmla="val 49894"/>
            </a:avLst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5" name="AutoShape 9"/>
          <p:cNvCxnSpPr>
            <a:cxnSpLocks noChangeShapeType="1"/>
            <a:endCxn id="14348" idx="0"/>
          </p:cNvCxnSpPr>
          <p:nvPr/>
        </p:nvCxnSpPr>
        <p:spPr bwMode="auto">
          <a:xfrm rot="16200000" flipH="1">
            <a:off x="6842125" y="2725738"/>
            <a:ext cx="539750" cy="635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776913" y="1689100"/>
            <a:ext cx="67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prev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708900" y="1689100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next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753225" y="2998788"/>
            <a:ext cx="722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Tahoma" panose="020B0604030504040204" pitchFamily="34" charset="0"/>
              </a:rPr>
              <a:t>elem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19050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2098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5146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2667000" y="50276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34290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37338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40386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4191000" y="50276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9530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52578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55626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5715000" y="50276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4770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67818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70866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 rot="10800000">
            <a:off x="2819400" y="51800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 rot="10800000">
            <a:off x="4343400" y="51800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6" name="Freeform 30"/>
          <p:cNvSpPr>
            <a:spLocks/>
          </p:cNvSpPr>
          <p:nvPr/>
        </p:nvSpPr>
        <p:spPr bwMode="auto">
          <a:xfrm rot="10800000">
            <a:off x="5867400" y="51800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7" name="Freeform 31"/>
          <p:cNvSpPr>
            <a:spLocks/>
          </p:cNvSpPr>
          <p:nvPr/>
        </p:nvSpPr>
        <p:spPr bwMode="auto">
          <a:xfrm>
            <a:off x="2289175" y="5165725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8" name="Freeform 32"/>
          <p:cNvSpPr>
            <a:spLocks/>
          </p:cNvSpPr>
          <p:nvPr/>
        </p:nvSpPr>
        <p:spPr bwMode="auto">
          <a:xfrm>
            <a:off x="3810000" y="5165725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9" name="Freeform 33"/>
          <p:cNvSpPr>
            <a:spLocks/>
          </p:cNvSpPr>
          <p:nvPr/>
        </p:nvSpPr>
        <p:spPr bwMode="auto">
          <a:xfrm>
            <a:off x="5330825" y="5165725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0" name="Freeform 34"/>
          <p:cNvSpPr>
            <a:spLocks/>
          </p:cNvSpPr>
          <p:nvPr/>
        </p:nvSpPr>
        <p:spPr bwMode="auto">
          <a:xfrm>
            <a:off x="6851650" y="5165725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4371" name="Picture 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749925"/>
            <a:ext cx="685800" cy="8350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2" name="Picture 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0" y="5749925"/>
            <a:ext cx="685800" cy="8032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3" name="Picture 3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749925"/>
            <a:ext cx="685800" cy="612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4" name="Picture 3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5749925"/>
            <a:ext cx="685800" cy="6635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80010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990600" y="501332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77" name="Freeform 41"/>
          <p:cNvSpPr>
            <a:spLocks/>
          </p:cNvSpPr>
          <p:nvPr/>
        </p:nvSpPr>
        <p:spPr bwMode="auto">
          <a:xfrm>
            <a:off x="7239000" y="5013325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8" name="Freeform 42"/>
          <p:cNvSpPr>
            <a:spLocks/>
          </p:cNvSpPr>
          <p:nvPr/>
        </p:nvSpPr>
        <p:spPr bwMode="auto">
          <a:xfrm rot="10800000">
            <a:off x="7391400" y="5165725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9" name="Freeform 43"/>
          <p:cNvSpPr>
            <a:spLocks/>
          </p:cNvSpPr>
          <p:nvPr/>
        </p:nvSpPr>
        <p:spPr bwMode="auto">
          <a:xfrm>
            <a:off x="1143000" y="5013325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80" name="Freeform 44"/>
          <p:cNvSpPr>
            <a:spLocks/>
          </p:cNvSpPr>
          <p:nvPr/>
        </p:nvSpPr>
        <p:spPr bwMode="auto">
          <a:xfrm rot="10800000">
            <a:off x="1295400" y="5165725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7693025" y="45561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trailer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625475" y="4632325"/>
            <a:ext cx="957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header</a:t>
            </a: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1676400" y="4632325"/>
            <a:ext cx="58674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84" name="Text Box 48"/>
          <p:cNvSpPr txBox="1">
            <a:spLocks noChangeArrowheads="1"/>
          </p:cNvSpPr>
          <p:nvPr/>
        </p:nvSpPr>
        <p:spPr bwMode="auto">
          <a:xfrm>
            <a:off x="5611813" y="4616450"/>
            <a:ext cx="1931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nodes/positions</a:t>
            </a:r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1905000" y="5622925"/>
            <a:ext cx="5638800" cy="1143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6348413" y="6384925"/>
            <a:ext cx="1195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Tahoma" panose="020B0604030504040204" pitchFamily="34" charset="0"/>
              </a:rPr>
              <a:t>elements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7924800" y="3048000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node</a:t>
            </a:r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5486400" y="1600200"/>
            <a:ext cx="3200400" cy="1905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4800600" y="4038600"/>
            <a:ext cx="1752600" cy="990600"/>
          </a:xfrm>
          <a:prstGeom prst="roundRect">
            <a:avLst>
              <a:gd name="adj" fmla="val 30130"/>
            </a:avLst>
          </a:prstGeom>
          <a:solidFill>
            <a:srgbClr val="ECF1FE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Insertion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4288" y="1485900"/>
            <a:ext cx="9158288" cy="723900"/>
          </a:xfrm>
        </p:spPr>
        <p:txBody>
          <a:bodyPr/>
          <a:lstStyle/>
          <a:p>
            <a:pPr eaLnBrk="1" hangingPunct="1"/>
            <a:r>
              <a:rPr lang="en-US" altLang="en-US" sz="1700" smtClean="0"/>
              <a:t>We visualize operation </a:t>
            </a:r>
            <a:r>
              <a:rPr lang="en-US" altLang="en-US" sz="1700" smtClean="0">
                <a:solidFill>
                  <a:schemeClr val="tx2"/>
                </a:solidFill>
              </a:rPr>
              <a:t>insertAfter</a:t>
            </a:r>
            <a:r>
              <a:rPr lang="en-US" altLang="en-US" sz="1700" smtClean="0"/>
              <a:t>(DNode&lt;T&gt; p,  T X), which returns Dnode&lt;T&gt; q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133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438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743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895600" y="5500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657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962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267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419600" y="5500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181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486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5791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5943600" y="5500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6705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70104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315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 rot="10800000">
            <a:off x="3048000" y="56530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 rot="10800000">
            <a:off x="4572000" y="5638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 rot="10800000">
            <a:off x="6096000" y="56530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2517775" y="56388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4038600" y="56388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5559425" y="56388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7080250" y="56388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82296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1219200" y="548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7467600" y="5486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 rot="10800000">
            <a:off x="7620000" y="5638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1371600" y="5486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 rot="10800000">
            <a:off x="1524000" y="5638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667000" y="5867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4191000" y="5867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715000" y="5867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7239000" y="5867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1336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7432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2895600" y="23002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6576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9624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2672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4419600" y="23002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5405" name="Group 45"/>
          <p:cNvGrpSpPr>
            <a:grpSpLocks/>
          </p:cNvGrpSpPr>
          <p:nvPr/>
        </p:nvGrpSpPr>
        <p:grpSpPr bwMode="auto">
          <a:xfrm>
            <a:off x="5181600" y="2286000"/>
            <a:ext cx="914400" cy="304800"/>
            <a:chOff x="4224" y="1728"/>
            <a:chExt cx="576" cy="192"/>
          </a:xfrm>
        </p:grpSpPr>
        <p:sp>
          <p:nvSpPr>
            <p:cNvPr id="15458" name="Rectangle 46"/>
            <p:cNvSpPr>
              <a:spLocks noChangeArrowheads="1"/>
            </p:cNvSpPr>
            <p:nvPr/>
          </p:nvSpPr>
          <p:spPr bwMode="auto">
            <a:xfrm>
              <a:off x="422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5459" name="Rectangle 47"/>
            <p:cNvSpPr>
              <a:spLocks noChangeArrowheads="1"/>
            </p:cNvSpPr>
            <p:nvPr/>
          </p:nvSpPr>
          <p:spPr bwMode="auto">
            <a:xfrm>
              <a:off x="441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5460" name="Rectangle 48"/>
            <p:cNvSpPr>
              <a:spLocks noChangeArrowheads="1"/>
            </p:cNvSpPr>
            <p:nvPr/>
          </p:nvSpPr>
          <p:spPr bwMode="auto">
            <a:xfrm>
              <a:off x="4608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5406" name="Freeform 49"/>
          <p:cNvSpPr>
            <a:spLocks/>
          </p:cNvSpPr>
          <p:nvPr/>
        </p:nvSpPr>
        <p:spPr bwMode="auto">
          <a:xfrm rot="10800000">
            <a:off x="3048000" y="2452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07" name="Freeform 50"/>
          <p:cNvSpPr>
            <a:spLocks/>
          </p:cNvSpPr>
          <p:nvPr/>
        </p:nvSpPr>
        <p:spPr bwMode="auto">
          <a:xfrm rot="10800000">
            <a:off x="4572000" y="2452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08" name="Freeform 51"/>
          <p:cNvSpPr>
            <a:spLocks/>
          </p:cNvSpPr>
          <p:nvPr/>
        </p:nvSpPr>
        <p:spPr bwMode="auto">
          <a:xfrm>
            <a:off x="2517775" y="2438400"/>
            <a:ext cx="158750" cy="457200"/>
          </a:xfrm>
          <a:custGeom>
            <a:avLst/>
            <a:gdLst>
              <a:gd name="T0" fmla="*/ 103175519 w 106"/>
              <a:gd name="T1" fmla="*/ 0 h 348"/>
              <a:gd name="T2" fmla="*/ 22428679 w 106"/>
              <a:gd name="T3" fmla="*/ 321046366 h 348"/>
              <a:gd name="T4" fmla="*/ 237750590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09" name="Freeform 52"/>
          <p:cNvSpPr>
            <a:spLocks/>
          </p:cNvSpPr>
          <p:nvPr/>
        </p:nvSpPr>
        <p:spPr bwMode="auto">
          <a:xfrm>
            <a:off x="4038600" y="2438400"/>
            <a:ext cx="158750" cy="457200"/>
          </a:xfrm>
          <a:custGeom>
            <a:avLst/>
            <a:gdLst>
              <a:gd name="T0" fmla="*/ 103175519 w 106"/>
              <a:gd name="T1" fmla="*/ 0 h 348"/>
              <a:gd name="T2" fmla="*/ 22428679 w 106"/>
              <a:gd name="T3" fmla="*/ 321046366 h 348"/>
              <a:gd name="T4" fmla="*/ 237750590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0" name="Freeform 53"/>
          <p:cNvSpPr>
            <a:spLocks/>
          </p:cNvSpPr>
          <p:nvPr/>
        </p:nvSpPr>
        <p:spPr bwMode="auto">
          <a:xfrm>
            <a:off x="5556250" y="2438400"/>
            <a:ext cx="158750" cy="457200"/>
          </a:xfrm>
          <a:custGeom>
            <a:avLst/>
            <a:gdLst>
              <a:gd name="T0" fmla="*/ 103175519 w 106"/>
              <a:gd name="T1" fmla="*/ 0 h 348"/>
              <a:gd name="T2" fmla="*/ 22428679 w 106"/>
              <a:gd name="T3" fmla="*/ 321046366 h 348"/>
              <a:gd name="T4" fmla="*/ 237750590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1" name="Rectangle 54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12" name="Rectangle 55"/>
          <p:cNvSpPr>
            <a:spLocks noChangeArrowheads="1"/>
          </p:cNvSpPr>
          <p:nvPr/>
        </p:nvSpPr>
        <p:spPr bwMode="auto">
          <a:xfrm>
            <a:off x="1219200" y="2286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13" name="Freeform 56"/>
          <p:cNvSpPr>
            <a:spLocks/>
          </p:cNvSpPr>
          <p:nvPr/>
        </p:nvSpPr>
        <p:spPr bwMode="auto">
          <a:xfrm>
            <a:off x="5943600" y="22860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4" name="Freeform 57"/>
          <p:cNvSpPr>
            <a:spLocks/>
          </p:cNvSpPr>
          <p:nvPr/>
        </p:nvSpPr>
        <p:spPr bwMode="auto">
          <a:xfrm rot="10800000">
            <a:off x="6096000" y="2438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5" name="Freeform 58"/>
          <p:cNvSpPr>
            <a:spLocks/>
          </p:cNvSpPr>
          <p:nvPr/>
        </p:nvSpPr>
        <p:spPr bwMode="auto">
          <a:xfrm>
            <a:off x="1371600" y="22860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6" name="Freeform 59"/>
          <p:cNvSpPr>
            <a:spLocks/>
          </p:cNvSpPr>
          <p:nvPr/>
        </p:nvSpPr>
        <p:spPr bwMode="auto">
          <a:xfrm rot="10800000">
            <a:off x="1524000" y="2438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17" name="Text Box 60"/>
          <p:cNvSpPr txBox="1">
            <a:spLocks noChangeArrowheads="1"/>
          </p:cNvSpPr>
          <p:nvPr/>
        </p:nvSpPr>
        <p:spPr bwMode="auto">
          <a:xfrm>
            <a:off x="2667000" y="26670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418" name="Text Box 61"/>
          <p:cNvSpPr txBox="1">
            <a:spLocks noChangeArrowheads="1"/>
          </p:cNvSpPr>
          <p:nvPr/>
        </p:nvSpPr>
        <p:spPr bwMode="auto">
          <a:xfrm>
            <a:off x="4191000" y="26670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5419" name="Text Box 62"/>
          <p:cNvSpPr txBox="1">
            <a:spLocks noChangeArrowheads="1"/>
          </p:cNvSpPr>
          <p:nvPr/>
        </p:nvSpPr>
        <p:spPr bwMode="auto">
          <a:xfrm>
            <a:off x="5715000" y="26670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5420" name="Text Box 63"/>
          <p:cNvSpPr txBox="1">
            <a:spLocks noChangeArrowheads="1"/>
          </p:cNvSpPr>
          <p:nvPr/>
        </p:nvSpPr>
        <p:spPr bwMode="auto">
          <a:xfrm>
            <a:off x="3962400" y="18288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5421" name="Rectangle 64"/>
          <p:cNvSpPr>
            <a:spLocks noChangeArrowheads="1"/>
          </p:cNvSpPr>
          <p:nvPr/>
        </p:nvSpPr>
        <p:spPr bwMode="auto">
          <a:xfrm>
            <a:off x="21336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2" name="Rectangle 65"/>
          <p:cNvSpPr>
            <a:spLocks noChangeArrowheads="1"/>
          </p:cNvSpPr>
          <p:nvPr/>
        </p:nvSpPr>
        <p:spPr bwMode="auto">
          <a:xfrm>
            <a:off x="24384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3" name="Rectangle 66"/>
          <p:cNvSpPr>
            <a:spLocks noChangeArrowheads="1"/>
          </p:cNvSpPr>
          <p:nvPr/>
        </p:nvSpPr>
        <p:spPr bwMode="auto">
          <a:xfrm>
            <a:off x="27432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4" name="Freeform 67"/>
          <p:cNvSpPr>
            <a:spLocks/>
          </p:cNvSpPr>
          <p:nvPr/>
        </p:nvSpPr>
        <p:spPr bwMode="auto">
          <a:xfrm>
            <a:off x="2895600" y="36718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25" name="Rectangle 68"/>
          <p:cNvSpPr>
            <a:spLocks noChangeArrowheads="1"/>
          </p:cNvSpPr>
          <p:nvPr/>
        </p:nvSpPr>
        <p:spPr bwMode="auto">
          <a:xfrm>
            <a:off x="36576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6" name="Rectangle 69"/>
          <p:cNvSpPr>
            <a:spLocks noChangeArrowheads="1"/>
          </p:cNvSpPr>
          <p:nvPr/>
        </p:nvSpPr>
        <p:spPr bwMode="auto">
          <a:xfrm>
            <a:off x="39624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7" name="Rectangle 70"/>
          <p:cNvSpPr>
            <a:spLocks noChangeArrowheads="1"/>
          </p:cNvSpPr>
          <p:nvPr/>
        </p:nvSpPr>
        <p:spPr bwMode="auto">
          <a:xfrm>
            <a:off x="42672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8" name="Freeform 71"/>
          <p:cNvSpPr>
            <a:spLocks/>
          </p:cNvSpPr>
          <p:nvPr/>
        </p:nvSpPr>
        <p:spPr bwMode="auto">
          <a:xfrm>
            <a:off x="4419600" y="3638550"/>
            <a:ext cx="2286000" cy="171450"/>
          </a:xfrm>
          <a:custGeom>
            <a:avLst/>
            <a:gdLst>
              <a:gd name="T0" fmla="*/ 0 w 1440"/>
              <a:gd name="T1" fmla="*/ 269657513 h 108"/>
              <a:gd name="T2" fmla="*/ 1965721875 w 1440"/>
              <a:gd name="T3" fmla="*/ 0 h 108"/>
              <a:gd name="T4" fmla="*/ 2147483647 w 1440"/>
              <a:gd name="T5" fmla="*/ 272176875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0" h="108">
                <a:moveTo>
                  <a:pt x="0" y="107"/>
                </a:moveTo>
                <a:cubicBezTo>
                  <a:pt x="130" y="89"/>
                  <a:pt x="540" y="0"/>
                  <a:pt x="780" y="0"/>
                </a:cubicBezTo>
                <a:cubicBezTo>
                  <a:pt x="1020" y="0"/>
                  <a:pt x="1303" y="86"/>
                  <a:pt x="1440" y="10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5429" name="Group 72"/>
          <p:cNvGrpSpPr>
            <a:grpSpLocks/>
          </p:cNvGrpSpPr>
          <p:nvPr/>
        </p:nvGrpSpPr>
        <p:grpSpPr bwMode="auto">
          <a:xfrm>
            <a:off x="6705600" y="3657600"/>
            <a:ext cx="914400" cy="304800"/>
            <a:chOff x="4224" y="1728"/>
            <a:chExt cx="576" cy="192"/>
          </a:xfrm>
        </p:grpSpPr>
        <p:sp>
          <p:nvSpPr>
            <p:cNvPr id="15455" name="Rectangle 73"/>
            <p:cNvSpPr>
              <a:spLocks noChangeArrowheads="1"/>
            </p:cNvSpPr>
            <p:nvPr/>
          </p:nvSpPr>
          <p:spPr bwMode="auto">
            <a:xfrm>
              <a:off x="422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5456" name="Rectangle 74"/>
            <p:cNvSpPr>
              <a:spLocks noChangeArrowheads="1"/>
            </p:cNvSpPr>
            <p:nvPr/>
          </p:nvSpPr>
          <p:spPr bwMode="auto">
            <a:xfrm>
              <a:off x="441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5457" name="Rectangle 75"/>
            <p:cNvSpPr>
              <a:spLocks noChangeArrowheads="1"/>
            </p:cNvSpPr>
            <p:nvPr/>
          </p:nvSpPr>
          <p:spPr bwMode="auto">
            <a:xfrm>
              <a:off x="4608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5430" name="Freeform 76"/>
          <p:cNvSpPr>
            <a:spLocks/>
          </p:cNvSpPr>
          <p:nvPr/>
        </p:nvSpPr>
        <p:spPr bwMode="auto">
          <a:xfrm rot="10800000">
            <a:off x="3048000" y="38242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1" name="Freeform 77"/>
          <p:cNvSpPr>
            <a:spLocks/>
          </p:cNvSpPr>
          <p:nvPr/>
        </p:nvSpPr>
        <p:spPr bwMode="auto">
          <a:xfrm>
            <a:off x="4570413" y="3810000"/>
            <a:ext cx="2286000" cy="161925"/>
          </a:xfrm>
          <a:custGeom>
            <a:avLst/>
            <a:gdLst>
              <a:gd name="T0" fmla="*/ 2147483647 w 1440"/>
              <a:gd name="T1" fmla="*/ 2520950 h 102"/>
              <a:gd name="T2" fmla="*/ 1711186888 w 1440"/>
              <a:gd name="T3" fmla="*/ 257055938 h 102"/>
              <a:gd name="T4" fmla="*/ 0 w 1440"/>
              <a:gd name="T5" fmla="*/ 0 h 1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0" h="102">
                <a:moveTo>
                  <a:pt x="1440" y="1"/>
                </a:moveTo>
                <a:cubicBezTo>
                  <a:pt x="1313" y="18"/>
                  <a:pt x="919" y="102"/>
                  <a:pt x="679" y="102"/>
                </a:cubicBezTo>
                <a:cubicBezTo>
                  <a:pt x="439" y="102"/>
                  <a:pt x="141" y="21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2" name="Freeform 78"/>
          <p:cNvSpPr>
            <a:spLocks/>
          </p:cNvSpPr>
          <p:nvPr/>
        </p:nvSpPr>
        <p:spPr bwMode="auto">
          <a:xfrm>
            <a:off x="2517775" y="38100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3" name="Freeform 79"/>
          <p:cNvSpPr>
            <a:spLocks/>
          </p:cNvSpPr>
          <p:nvPr/>
        </p:nvSpPr>
        <p:spPr bwMode="auto">
          <a:xfrm>
            <a:off x="4038600" y="38100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4" name="Freeform 80"/>
          <p:cNvSpPr>
            <a:spLocks/>
          </p:cNvSpPr>
          <p:nvPr/>
        </p:nvSpPr>
        <p:spPr bwMode="auto">
          <a:xfrm>
            <a:off x="7080250" y="38100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5" name="Rectangle 81"/>
          <p:cNvSpPr>
            <a:spLocks noChangeArrowheads="1"/>
          </p:cNvSpPr>
          <p:nvPr/>
        </p:nvSpPr>
        <p:spPr bwMode="auto">
          <a:xfrm>
            <a:off x="82296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36" name="Rectangle 82"/>
          <p:cNvSpPr>
            <a:spLocks noChangeArrowheads="1"/>
          </p:cNvSpPr>
          <p:nvPr/>
        </p:nvSpPr>
        <p:spPr bwMode="auto">
          <a:xfrm>
            <a:off x="1219200" y="3657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37" name="Freeform 83"/>
          <p:cNvSpPr>
            <a:spLocks/>
          </p:cNvSpPr>
          <p:nvPr/>
        </p:nvSpPr>
        <p:spPr bwMode="auto">
          <a:xfrm>
            <a:off x="7467600" y="36576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8" name="Freeform 84"/>
          <p:cNvSpPr>
            <a:spLocks/>
          </p:cNvSpPr>
          <p:nvPr/>
        </p:nvSpPr>
        <p:spPr bwMode="auto">
          <a:xfrm rot="10800000">
            <a:off x="7620000" y="38100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39" name="Freeform 85"/>
          <p:cNvSpPr>
            <a:spLocks/>
          </p:cNvSpPr>
          <p:nvPr/>
        </p:nvSpPr>
        <p:spPr bwMode="auto">
          <a:xfrm>
            <a:off x="1371600" y="36576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0" name="Freeform 86"/>
          <p:cNvSpPr>
            <a:spLocks/>
          </p:cNvSpPr>
          <p:nvPr/>
        </p:nvSpPr>
        <p:spPr bwMode="auto">
          <a:xfrm rot="10800000">
            <a:off x="1524000" y="38100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1" name="Text Box 87"/>
          <p:cNvSpPr txBox="1">
            <a:spLocks noChangeArrowheads="1"/>
          </p:cNvSpPr>
          <p:nvPr/>
        </p:nvSpPr>
        <p:spPr bwMode="auto">
          <a:xfrm>
            <a:off x="26670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5442" name="Text Box 88"/>
          <p:cNvSpPr txBox="1">
            <a:spLocks noChangeArrowheads="1"/>
          </p:cNvSpPr>
          <p:nvPr/>
        </p:nvSpPr>
        <p:spPr bwMode="auto">
          <a:xfrm>
            <a:off x="41910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5443" name="Text Box 89"/>
          <p:cNvSpPr txBox="1">
            <a:spLocks noChangeArrowheads="1"/>
          </p:cNvSpPr>
          <p:nvPr/>
        </p:nvSpPr>
        <p:spPr bwMode="auto">
          <a:xfrm>
            <a:off x="72390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5444" name="Text Box 90"/>
          <p:cNvSpPr txBox="1">
            <a:spLocks noChangeArrowheads="1"/>
          </p:cNvSpPr>
          <p:nvPr/>
        </p:nvSpPr>
        <p:spPr bwMode="auto">
          <a:xfrm>
            <a:off x="3962400" y="3200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5445" name="Rectangle 91"/>
          <p:cNvSpPr>
            <a:spLocks noChangeArrowheads="1"/>
          </p:cNvSpPr>
          <p:nvPr/>
        </p:nvSpPr>
        <p:spPr bwMode="auto">
          <a:xfrm>
            <a:off x="51816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46" name="Rectangle 92"/>
          <p:cNvSpPr>
            <a:spLocks noChangeArrowheads="1"/>
          </p:cNvSpPr>
          <p:nvPr/>
        </p:nvSpPr>
        <p:spPr bwMode="auto">
          <a:xfrm>
            <a:off x="54864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47" name="Rectangle 93"/>
          <p:cNvSpPr>
            <a:spLocks noChangeArrowheads="1"/>
          </p:cNvSpPr>
          <p:nvPr/>
        </p:nvSpPr>
        <p:spPr bwMode="auto">
          <a:xfrm>
            <a:off x="5791200" y="4267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48" name="Freeform 94"/>
          <p:cNvSpPr>
            <a:spLocks/>
          </p:cNvSpPr>
          <p:nvPr/>
        </p:nvSpPr>
        <p:spPr bwMode="auto">
          <a:xfrm>
            <a:off x="5559425" y="4419600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49" name="Text Box 95"/>
          <p:cNvSpPr txBox="1">
            <a:spLocks noChangeArrowheads="1"/>
          </p:cNvSpPr>
          <p:nvPr/>
        </p:nvSpPr>
        <p:spPr bwMode="auto">
          <a:xfrm>
            <a:off x="5715000" y="46482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15450" name="Freeform 96"/>
          <p:cNvSpPr>
            <a:spLocks/>
          </p:cNvSpPr>
          <p:nvPr/>
        </p:nvSpPr>
        <p:spPr bwMode="auto">
          <a:xfrm>
            <a:off x="4419600" y="3962400"/>
            <a:ext cx="914400" cy="457200"/>
          </a:xfrm>
          <a:custGeom>
            <a:avLst/>
            <a:gdLst>
              <a:gd name="T0" fmla="*/ 1682348813 w 497"/>
              <a:gd name="T1" fmla="*/ 757361739 h 276"/>
              <a:gd name="T2" fmla="*/ 751471214 w 497"/>
              <a:gd name="T3" fmla="*/ 625646726 h 276"/>
              <a:gd name="T4" fmla="*/ 0 w 497"/>
              <a:gd name="T5" fmla="*/ 0 h 2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7" h="276">
                <a:moveTo>
                  <a:pt x="497" y="276"/>
                </a:moveTo>
                <a:cubicBezTo>
                  <a:pt x="451" y="268"/>
                  <a:pt x="305" y="274"/>
                  <a:pt x="222" y="228"/>
                </a:cubicBezTo>
                <a:cubicBezTo>
                  <a:pt x="139" y="182"/>
                  <a:pt x="46" y="47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51" name="Freeform 97"/>
          <p:cNvSpPr>
            <a:spLocks/>
          </p:cNvSpPr>
          <p:nvPr/>
        </p:nvSpPr>
        <p:spPr bwMode="auto">
          <a:xfrm flipH="1">
            <a:off x="5943600" y="3962400"/>
            <a:ext cx="914400" cy="457200"/>
          </a:xfrm>
          <a:custGeom>
            <a:avLst/>
            <a:gdLst>
              <a:gd name="T0" fmla="*/ 1682348813 w 497"/>
              <a:gd name="T1" fmla="*/ 757361739 h 276"/>
              <a:gd name="T2" fmla="*/ 751471214 w 497"/>
              <a:gd name="T3" fmla="*/ 625646726 h 276"/>
              <a:gd name="T4" fmla="*/ 0 w 497"/>
              <a:gd name="T5" fmla="*/ 0 h 2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7" h="276">
                <a:moveTo>
                  <a:pt x="497" y="276"/>
                </a:moveTo>
                <a:cubicBezTo>
                  <a:pt x="451" y="268"/>
                  <a:pt x="305" y="274"/>
                  <a:pt x="222" y="228"/>
                </a:cubicBezTo>
                <a:cubicBezTo>
                  <a:pt x="139" y="182"/>
                  <a:pt x="46" y="47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452" name="Text Box 98"/>
          <p:cNvSpPr txBox="1">
            <a:spLocks noChangeArrowheads="1"/>
          </p:cNvSpPr>
          <p:nvPr/>
        </p:nvSpPr>
        <p:spPr bwMode="auto">
          <a:xfrm>
            <a:off x="6096000" y="3962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5453" name="Text Box 99"/>
          <p:cNvSpPr txBox="1">
            <a:spLocks noChangeArrowheads="1"/>
          </p:cNvSpPr>
          <p:nvPr/>
        </p:nvSpPr>
        <p:spPr bwMode="auto">
          <a:xfrm>
            <a:off x="3962400" y="50292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5454" name="Text Box 100"/>
          <p:cNvSpPr txBox="1">
            <a:spLocks noChangeArrowheads="1"/>
          </p:cNvSpPr>
          <p:nvPr/>
        </p:nvSpPr>
        <p:spPr bwMode="auto">
          <a:xfrm>
            <a:off x="5486400" y="50292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Insertion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Algorithm </a:t>
            </a:r>
            <a:r>
              <a:rPr lang="en-US" altLang="en-US" sz="2000" smtClean="0"/>
              <a:t>insertAfter(</a:t>
            </a:r>
            <a:r>
              <a:rPr lang="en-US" altLang="en-US" sz="2000" i="1" smtClean="0"/>
              <a:t>p,e</a:t>
            </a:r>
            <a:r>
              <a:rPr lang="en-US" altLang="en-US" sz="2000" smtClean="0"/>
              <a:t>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Create a new node </a:t>
            </a:r>
            <a:r>
              <a:rPr lang="en-US" altLang="en-US" sz="2000" i="1" smtClean="0"/>
              <a:t>v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v.</a:t>
            </a:r>
            <a:r>
              <a:rPr lang="en-US" altLang="en-US" sz="2000" smtClean="0"/>
              <a:t>setElement(</a:t>
            </a:r>
            <a:r>
              <a:rPr lang="en-US" altLang="en-US" sz="2000" i="1" smtClean="0"/>
              <a:t>e</a:t>
            </a:r>
            <a:r>
              <a:rPr lang="en-US" altLang="en-US" sz="20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v.</a:t>
            </a:r>
            <a:r>
              <a:rPr lang="en-US" altLang="en-US" sz="2000" smtClean="0"/>
              <a:t>setPrev(</a:t>
            </a:r>
            <a:r>
              <a:rPr lang="en-US" altLang="en-US" sz="2000" i="1" smtClean="0"/>
              <a:t>p</a:t>
            </a:r>
            <a:r>
              <a:rPr lang="en-US" altLang="en-US" sz="2000" smtClean="0"/>
              <a:t>)	</a:t>
            </a:r>
            <a:r>
              <a:rPr lang="en-US" altLang="en-US" sz="2000" smtClean="0">
                <a:solidFill>
                  <a:srgbClr val="2C61F6"/>
                </a:solidFill>
              </a:rPr>
              <a:t>{link </a:t>
            </a:r>
            <a:r>
              <a:rPr lang="en-US" altLang="en-US" sz="2000" i="1" smtClean="0">
                <a:solidFill>
                  <a:srgbClr val="2C61F6"/>
                </a:solidFill>
              </a:rPr>
              <a:t>v </a:t>
            </a:r>
            <a:r>
              <a:rPr lang="en-US" altLang="en-US" sz="2000" smtClean="0">
                <a:solidFill>
                  <a:srgbClr val="2C61F6"/>
                </a:solidFill>
              </a:rPr>
              <a:t>to its predecessor}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v.</a:t>
            </a:r>
            <a:r>
              <a:rPr lang="en-US" altLang="en-US" sz="2000" smtClean="0"/>
              <a:t>setNext(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getNext()) </a:t>
            </a:r>
            <a:r>
              <a:rPr lang="en-US" altLang="en-US" sz="2000" smtClean="0">
                <a:solidFill>
                  <a:srgbClr val="2C61F6"/>
                </a:solidFill>
              </a:rPr>
              <a:t>{link </a:t>
            </a:r>
            <a:r>
              <a:rPr lang="en-US" altLang="en-US" sz="2000" i="1" smtClean="0">
                <a:solidFill>
                  <a:srgbClr val="2C61F6"/>
                </a:solidFill>
              </a:rPr>
              <a:t>v </a:t>
            </a:r>
            <a:r>
              <a:rPr lang="en-US" altLang="en-US" sz="2000" smtClean="0">
                <a:solidFill>
                  <a:srgbClr val="2C61F6"/>
                </a:solidFill>
              </a:rPr>
              <a:t>to its successor}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getNext())</a:t>
            </a:r>
            <a:r>
              <a:rPr lang="en-US" altLang="en-US" sz="2000" i="1" smtClean="0"/>
              <a:t>.</a:t>
            </a:r>
            <a:r>
              <a:rPr lang="en-US" altLang="en-US" sz="2000" smtClean="0"/>
              <a:t>setPrev(</a:t>
            </a:r>
            <a:r>
              <a:rPr lang="en-US" altLang="en-US" sz="2000" i="1" smtClean="0"/>
              <a:t>v</a:t>
            </a:r>
            <a:r>
              <a:rPr lang="en-US" altLang="en-US" sz="2000" smtClean="0"/>
              <a:t>) </a:t>
            </a:r>
            <a:r>
              <a:rPr lang="en-US" altLang="en-US" sz="2000" smtClean="0">
                <a:solidFill>
                  <a:srgbClr val="2C61F6"/>
                </a:solidFill>
              </a:rPr>
              <a:t>{link </a:t>
            </a:r>
            <a:r>
              <a:rPr lang="en-US" altLang="en-US" sz="2000" i="1" smtClean="0">
                <a:solidFill>
                  <a:srgbClr val="2C61F6"/>
                </a:solidFill>
              </a:rPr>
              <a:t>p</a:t>
            </a:r>
            <a:r>
              <a:rPr lang="en-US" altLang="en-US" sz="2000" smtClean="0">
                <a:solidFill>
                  <a:srgbClr val="2C61F6"/>
                </a:solidFill>
              </a:rPr>
              <a:t>’s old successor to </a:t>
            </a:r>
            <a:r>
              <a:rPr lang="en-US" altLang="en-US" sz="2000" i="1" smtClean="0">
                <a:solidFill>
                  <a:srgbClr val="2C61F6"/>
                </a:solidFill>
              </a:rPr>
              <a:t>v</a:t>
            </a:r>
            <a:r>
              <a:rPr lang="en-US" altLang="en-US" sz="2000" smtClean="0">
                <a:solidFill>
                  <a:srgbClr val="2C61F6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p.</a:t>
            </a:r>
            <a:r>
              <a:rPr lang="en-US" altLang="en-US" sz="2000" smtClean="0"/>
              <a:t>setNext(</a:t>
            </a:r>
            <a:r>
              <a:rPr lang="en-US" altLang="en-US" sz="2000" i="1" smtClean="0"/>
              <a:t>v</a:t>
            </a:r>
            <a:r>
              <a:rPr lang="en-US" altLang="en-US" sz="2000" smtClean="0"/>
              <a:t>)	</a:t>
            </a:r>
            <a:r>
              <a:rPr lang="en-US" altLang="en-US" sz="2000" smtClean="0">
                <a:solidFill>
                  <a:srgbClr val="2C61F6"/>
                </a:solidFill>
              </a:rPr>
              <a:t>{link </a:t>
            </a:r>
            <a:r>
              <a:rPr lang="en-US" altLang="en-US" sz="2000" i="1" smtClean="0">
                <a:solidFill>
                  <a:srgbClr val="2C61F6"/>
                </a:solidFill>
              </a:rPr>
              <a:t>p </a:t>
            </a:r>
            <a:r>
              <a:rPr lang="en-US" altLang="en-US" sz="2000" smtClean="0">
                <a:solidFill>
                  <a:srgbClr val="2C61F6"/>
                </a:solidFill>
              </a:rPr>
              <a:t>to its new successor, </a:t>
            </a:r>
            <a:r>
              <a:rPr lang="en-US" altLang="en-US" sz="2000" i="1" smtClean="0">
                <a:solidFill>
                  <a:srgbClr val="2C61F6"/>
                </a:solidFill>
              </a:rPr>
              <a:t>v</a:t>
            </a:r>
            <a:r>
              <a:rPr lang="en-US" altLang="en-US" sz="2000" smtClean="0">
                <a:solidFill>
                  <a:srgbClr val="2C61F6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	return </a:t>
            </a:r>
            <a:r>
              <a:rPr lang="en-US" altLang="en-US" sz="2000" i="1" smtClean="0"/>
              <a:t>v	</a:t>
            </a:r>
            <a:r>
              <a:rPr lang="en-US" altLang="en-US" sz="2000" smtClean="0">
                <a:solidFill>
                  <a:srgbClr val="2C61F6"/>
                </a:solidFill>
              </a:rPr>
              <a:t>{the position for the element </a:t>
            </a:r>
            <a:r>
              <a:rPr lang="en-US" altLang="en-US" sz="2000" i="1" smtClean="0">
                <a:solidFill>
                  <a:srgbClr val="2C61F6"/>
                </a:solidFill>
              </a:rPr>
              <a:t>e</a:t>
            </a:r>
            <a:r>
              <a:rPr lang="en-US" altLang="en-US" sz="2000" smtClean="0">
                <a:solidFill>
                  <a:srgbClr val="2C61F6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Deletion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sz="1700" smtClean="0"/>
              <a:t>We visualize </a:t>
            </a:r>
            <a:r>
              <a:rPr lang="en-US" altLang="en-US" sz="1700" smtClean="0">
                <a:solidFill>
                  <a:schemeClr val="tx2"/>
                </a:solidFill>
              </a:rPr>
              <a:t>remove</a:t>
            </a:r>
            <a:r>
              <a:rPr lang="en-US" altLang="en-US" sz="1700" smtClean="0"/>
              <a:t>(p), where p = </a:t>
            </a:r>
            <a:r>
              <a:rPr lang="en-US" altLang="en-US" sz="1700" smtClean="0">
                <a:solidFill>
                  <a:schemeClr val="tx2"/>
                </a:solidFill>
              </a:rPr>
              <a:t>last</a:t>
            </a:r>
            <a:r>
              <a:rPr lang="en-US" altLang="en-US" sz="1700" smtClean="0"/>
              <a:t>()</a:t>
            </a:r>
            <a:endParaRPr lang="en-US" altLang="en-US" sz="2200" smtClean="0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219200" y="1752600"/>
            <a:ext cx="7315200" cy="1371600"/>
            <a:chOff x="768" y="1296"/>
            <a:chExt cx="4608" cy="864"/>
          </a:xfrm>
        </p:grpSpPr>
        <p:sp>
          <p:nvSpPr>
            <p:cNvPr id="17472" name="AutoShape 5"/>
            <p:cNvSpPr>
              <a:spLocks noChangeArrowheads="1"/>
            </p:cNvSpPr>
            <p:nvPr/>
          </p:nvSpPr>
          <p:spPr bwMode="auto">
            <a:xfrm>
              <a:off x="3960" y="1344"/>
              <a:ext cx="1104" cy="816"/>
            </a:xfrm>
            <a:prstGeom prst="roundRect">
              <a:avLst>
                <a:gd name="adj" fmla="val 30130"/>
              </a:avLst>
            </a:prstGeom>
            <a:solidFill>
              <a:srgbClr val="ECF1FE"/>
            </a:solidFill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3" name="Rectangle 6"/>
            <p:cNvSpPr>
              <a:spLocks noChangeArrowheads="1"/>
            </p:cNvSpPr>
            <p:nvPr/>
          </p:nvSpPr>
          <p:spPr bwMode="auto">
            <a:xfrm>
              <a:off x="134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4" name="Rectangle 7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5" name="Rectangle 8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6" name="Freeform 9"/>
            <p:cNvSpPr>
              <a:spLocks/>
            </p:cNvSpPr>
            <p:nvPr/>
          </p:nvSpPr>
          <p:spPr bwMode="auto">
            <a:xfrm>
              <a:off x="182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77" name="Rectangle 10"/>
            <p:cNvSpPr>
              <a:spLocks noChangeArrowheads="1"/>
            </p:cNvSpPr>
            <p:nvPr/>
          </p:nvSpPr>
          <p:spPr bwMode="auto">
            <a:xfrm>
              <a:off x="230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8" name="Rectangle 11"/>
            <p:cNvSpPr>
              <a:spLocks noChangeArrowheads="1"/>
            </p:cNvSpPr>
            <p:nvPr/>
          </p:nvSpPr>
          <p:spPr bwMode="auto">
            <a:xfrm>
              <a:off x="249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79" name="Rectangle 12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0" name="Freeform 13"/>
            <p:cNvSpPr>
              <a:spLocks/>
            </p:cNvSpPr>
            <p:nvPr/>
          </p:nvSpPr>
          <p:spPr bwMode="auto">
            <a:xfrm>
              <a:off x="278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81" name="Rectangle 14"/>
            <p:cNvSpPr>
              <a:spLocks noChangeArrowheads="1"/>
            </p:cNvSpPr>
            <p:nvPr/>
          </p:nvSpPr>
          <p:spPr bwMode="auto">
            <a:xfrm>
              <a:off x="326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2" name="Rectangle 15"/>
            <p:cNvSpPr>
              <a:spLocks noChangeArrowheads="1"/>
            </p:cNvSpPr>
            <p:nvPr/>
          </p:nvSpPr>
          <p:spPr bwMode="auto">
            <a:xfrm>
              <a:off x="345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3" name="Rectangle 16"/>
            <p:cNvSpPr>
              <a:spLocks noChangeArrowheads="1"/>
            </p:cNvSpPr>
            <p:nvPr/>
          </p:nvSpPr>
          <p:spPr bwMode="auto">
            <a:xfrm>
              <a:off x="364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4" name="Freeform 17"/>
            <p:cNvSpPr>
              <a:spLocks/>
            </p:cNvSpPr>
            <p:nvPr/>
          </p:nvSpPr>
          <p:spPr bwMode="auto">
            <a:xfrm>
              <a:off x="3744" y="1641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85" name="Rectangle 18"/>
            <p:cNvSpPr>
              <a:spLocks noChangeArrowheads="1"/>
            </p:cNvSpPr>
            <p:nvPr/>
          </p:nvSpPr>
          <p:spPr bwMode="auto">
            <a:xfrm>
              <a:off x="422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6" name="Rectangle 19"/>
            <p:cNvSpPr>
              <a:spLocks noChangeArrowheads="1"/>
            </p:cNvSpPr>
            <p:nvPr/>
          </p:nvSpPr>
          <p:spPr bwMode="auto">
            <a:xfrm>
              <a:off x="4416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7" name="Rectangle 20"/>
            <p:cNvSpPr>
              <a:spLocks noChangeArrowheads="1"/>
            </p:cNvSpPr>
            <p:nvPr/>
          </p:nvSpPr>
          <p:spPr bwMode="auto">
            <a:xfrm>
              <a:off x="460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88" name="Freeform 21"/>
            <p:cNvSpPr>
              <a:spLocks/>
            </p:cNvSpPr>
            <p:nvPr/>
          </p:nvSpPr>
          <p:spPr bwMode="auto">
            <a:xfrm rot="10800000">
              <a:off x="1920" y="1737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89" name="Freeform 22"/>
            <p:cNvSpPr>
              <a:spLocks/>
            </p:cNvSpPr>
            <p:nvPr/>
          </p:nvSpPr>
          <p:spPr bwMode="auto">
            <a:xfrm rot="10800000">
              <a:off x="288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0" name="Freeform 23"/>
            <p:cNvSpPr>
              <a:spLocks/>
            </p:cNvSpPr>
            <p:nvPr/>
          </p:nvSpPr>
          <p:spPr bwMode="auto">
            <a:xfrm rot="10800000">
              <a:off x="3840" y="1737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1" name="Freeform 24"/>
            <p:cNvSpPr>
              <a:spLocks/>
            </p:cNvSpPr>
            <p:nvPr/>
          </p:nvSpPr>
          <p:spPr bwMode="auto">
            <a:xfrm>
              <a:off x="1586" y="1728"/>
              <a:ext cx="94" cy="288"/>
            </a:xfrm>
            <a:custGeom>
              <a:avLst/>
              <a:gdLst>
                <a:gd name="T0" fmla="*/ 36 w 106"/>
                <a:gd name="T1" fmla="*/ 0 h 348"/>
                <a:gd name="T2" fmla="*/ 8 w 106"/>
                <a:gd name="T3" fmla="*/ 127 h 348"/>
                <a:gd name="T4" fmla="*/ 83 w 106"/>
                <a:gd name="T5" fmla="*/ 238 h 3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348">
                  <a:moveTo>
                    <a:pt x="46" y="0"/>
                  </a:moveTo>
                  <a:cubicBezTo>
                    <a:pt x="40" y="31"/>
                    <a:pt x="0" y="128"/>
                    <a:pt x="10" y="186"/>
                  </a:cubicBezTo>
                  <a:cubicBezTo>
                    <a:pt x="20" y="244"/>
                    <a:pt x="86" y="314"/>
                    <a:pt x="106" y="348"/>
                  </a:cubicBezTo>
                </a:path>
              </a:pathLst>
            </a:custGeom>
            <a:noFill/>
            <a:ln w="19050" cmpd="sng">
              <a:solidFill>
                <a:schemeClr val="tx2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2" name="Freeform 25"/>
            <p:cNvSpPr>
              <a:spLocks/>
            </p:cNvSpPr>
            <p:nvPr/>
          </p:nvSpPr>
          <p:spPr bwMode="auto">
            <a:xfrm>
              <a:off x="2544" y="1728"/>
              <a:ext cx="94" cy="288"/>
            </a:xfrm>
            <a:custGeom>
              <a:avLst/>
              <a:gdLst>
                <a:gd name="T0" fmla="*/ 36 w 106"/>
                <a:gd name="T1" fmla="*/ 0 h 348"/>
                <a:gd name="T2" fmla="*/ 8 w 106"/>
                <a:gd name="T3" fmla="*/ 127 h 348"/>
                <a:gd name="T4" fmla="*/ 83 w 106"/>
                <a:gd name="T5" fmla="*/ 238 h 3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348">
                  <a:moveTo>
                    <a:pt x="46" y="0"/>
                  </a:moveTo>
                  <a:cubicBezTo>
                    <a:pt x="40" y="31"/>
                    <a:pt x="0" y="128"/>
                    <a:pt x="10" y="186"/>
                  </a:cubicBezTo>
                  <a:cubicBezTo>
                    <a:pt x="20" y="244"/>
                    <a:pt x="86" y="314"/>
                    <a:pt x="106" y="348"/>
                  </a:cubicBezTo>
                </a:path>
              </a:pathLst>
            </a:custGeom>
            <a:noFill/>
            <a:ln w="19050" cmpd="sng">
              <a:solidFill>
                <a:schemeClr val="tx2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3" name="Freeform 26"/>
            <p:cNvSpPr>
              <a:spLocks/>
            </p:cNvSpPr>
            <p:nvPr/>
          </p:nvSpPr>
          <p:spPr bwMode="auto">
            <a:xfrm>
              <a:off x="3502" y="1728"/>
              <a:ext cx="94" cy="288"/>
            </a:xfrm>
            <a:custGeom>
              <a:avLst/>
              <a:gdLst>
                <a:gd name="T0" fmla="*/ 36 w 106"/>
                <a:gd name="T1" fmla="*/ 0 h 348"/>
                <a:gd name="T2" fmla="*/ 8 w 106"/>
                <a:gd name="T3" fmla="*/ 127 h 348"/>
                <a:gd name="T4" fmla="*/ 83 w 106"/>
                <a:gd name="T5" fmla="*/ 238 h 3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348">
                  <a:moveTo>
                    <a:pt x="46" y="0"/>
                  </a:moveTo>
                  <a:cubicBezTo>
                    <a:pt x="40" y="31"/>
                    <a:pt x="0" y="128"/>
                    <a:pt x="10" y="186"/>
                  </a:cubicBezTo>
                  <a:cubicBezTo>
                    <a:pt x="20" y="244"/>
                    <a:pt x="86" y="314"/>
                    <a:pt x="106" y="348"/>
                  </a:cubicBezTo>
                </a:path>
              </a:pathLst>
            </a:custGeom>
            <a:noFill/>
            <a:ln w="19050" cmpd="sng">
              <a:solidFill>
                <a:schemeClr val="tx2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4" name="Freeform 27"/>
            <p:cNvSpPr>
              <a:spLocks/>
            </p:cNvSpPr>
            <p:nvPr/>
          </p:nvSpPr>
          <p:spPr bwMode="auto">
            <a:xfrm>
              <a:off x="4460" y="1728"/>
              <a:ext cx="94" cy="288"/>
            </a:xfrm>
            <a:custGeom>
              <a:avLst/>
              <a:gdLst>
                <a:gd name="T0" fmla="*/ 36 w 106"/>
                <a:gd name="T1" fmla="*/ 0 h 348"/>
                <a:gd name="T2" fmla="*/ 8 w 106"/>
                <a:gd name="T3" fmla="*/ 127 h 348"/>
                <a:gd name="T4" fmla="*/ 83 w 106"/>
                <a:gd name="T5" fmla="*/ 238 h 3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348">
                  <a:moveTo>
                    <a:pt x="46" y="0"/>
                  </a:moveTo>
                  <a:cubicBezTo>
                    <a:pt x="40" y="31"/>
                    <a:pt x="0" y="128"/>
                    <a:pt x="10" y="186"/>
                  </a:cubicBezTo>
                  <a:cubicBezTo>
                    <a:pt x="20" y="244"/>
                    <a:pt x="86" y="314"/>
                    <a:pt x="106" y="348"/>
                  </a:cubicBezTo>
                </a:path>
              </a:pathLst>
            </a:custGeom>
            <a:noFill/>
            <a:ln w="19050" cmpd="sng">
              <a:solidFill>
                <a:schemeClr val="tx2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5" name="Rectangle 28"/>
            <p:cNvSpPr>
              <a:spLocks noChangeArrowheads="1"/>
            </p:cNvSpPr>
            <p:nvPr/>
          </p:nvSpPr>
          <p:spPr bwMode="auto">
            <a:xfrm>
              <a:off x="5184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96" name="Rectangle 29"/>
            <p:cNvSpPr>
              <a:spLocks noChangeArrowheads="1"/>
            </p:cNvSpPr>
            <p:nvPr/>
          </p:nvSpPr>
          <p:spPr bwMode="auto">
            <a:xfrm>
              <a:off x="768" y="1632"/>
              <a:ext cx="192" cy="19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7497" name="Freeform 30"/>
            <p:cNvSpPr>
              <a:spLocks/>
            </p:cNvSpPr>
            <p:nvPr/>
          </p:nvSpPr>
          <p:spPr bwMode="auto">
            <a:xfrm>
              <a:off x="4704" y="1632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8" name="Freeform 31"/>
            <p:cNvSpPr>
              <a:spLocks/>
            </p:cNvSpPr>
            <p:nvPr/>
          </p:nvSpPr>
          <p:spPr bwMode="auto">
            <a:xfrm rot="10800000">
              <a:off x="480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99" name="Freeform 32"/>
            <p:cNvSpPr>
              <a:spLocks/>
            </p:cNvSpPr>
            <p:nvPr/>
          </p:nvSpPr>
          <p:spPr bwMode="auto">
            <a:xfrm>
              <a:off x="864" y="1632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00" name="Freeform 33"/>
            <p:cNvSpPr>
              <a:spLocks/>
            </p:cNvSpPr>
            <p:nvPr/>
          </p:nvSpPr>
          <p:spPr bwMode="auto">
            <a:xfrm rot="10800000">
              <a:off x="960" y="1728"/>
              <a:ext cx="480" cy="88"/>
            </a:xfrm>
            <a:custGeom>
              <a:avLst/>
              <a:gdLst>
                <a:gd name="T0" fmla="*/ 0 w 480"/>
                <a:gd name="T1" fmla="*/ 87 h 88"/>
                <a:gd name="T2" fmla="*/ 237 w 480"/>
                <a:gd name="T3" fmla="*/ 0 h 88"/>
                <a:gd name="T4" fmla="*/ 480 w 480"/>
                <a:gd name="T5" fmla="*/ 88 h 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88">
                  <a:moveTo>
                    <a:pt x="0" y="87"/>
                  </a:moveTo>
                  <a:cubicBezTo>
                    <a:pt x="39" y="73"/>
                    <a:pt x="157" y="0"/>
                    <a:pt x="237" y="0"/>
                  </a:cubicBezTo>
                  <a:cubicBezTo>
                    <a:pt x="317" y="0"/>
                    <a:pt x="430" y="70"/>
                    <a:pt x="480" y="8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oval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01" name="Text Box 34"/>
            <p:cNvSpPr txBox="1">
              <a:spLocks noChangeArrowheads="1"/>
            </p:cNvSpPr>
            <p:nvPr/>
          </p:nvSpPr>
          <p:spPr bwMode="auto">
            <a:xfrm>
              <a:off x="1680" y="187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7502" name="Text Box 35"/>
            <p:cNvSpPr txBox="1">
              <a:spLocks noChangeArrowheads="1"/>
            </p:cNvSpPr>
            <p:nvPr/>
          </p:nvSpPr>
          <p:spPr bwMode="auto">
            <a:xfrm>
              <a:off x="2640" y="187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ahoma" panose="020B0604030504040204" pitchFamily="34" charset="0"/>
                </a:rPr>
                <a:t>B</a:t>
              </a:r>
            </a:p>
          </p:txBody>
        </p:sp>
        <p:sp>
          <p:nvSpPr>
            <p:cNvPr id="17503" name="Text Box 36"/>
            <p:cNvSpPr txBox="1">
              <a:spLocks noChangeArrowheads="1"/>
            </p:cNvSpPr>
            <p:nvPr/>
          </p:nvSpPr>
          <p:spPr bwMode="auto">
            <a:xfrm>
              <a:off x="3600" y="187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ahoma" panose="020B0604030504040204" pitchFamily="34" charset="0"/>
                </a:rPr>
                <a:t>C</a:t>
              </a:r>
            </a:p>
          </p:txBody>
        </p:sp>
        <p:sp>
          <p:nvSpPr>
            <p:cNvPr id="17504" name="Text Box 37"/>
            <p:cNvSpPr txBox="1">
              <a:spLocks noChangeArrowheads="1"/>
            </p:cNvSpPr>
            <p:nvPr/>
          </p:nvSpPr>
          <p:spPr bwMode="auto">
            <a:xfrm>
              <a:off x="4560" y="187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ahoma" panose="020B0604030504040204" pitchFamily="34" charset="0"/>
                </a:rPr>
                <a:t>D</a:t>
              </a:r>
            </a:p>
          </p:txBody>
        </p:sp>
        <p:sp>
          <p:nvSpPr>
            <p:cNvPr id="17505" name="Text Box 38"/>
            <p:cNvSpPr txBox="1">
              <a:spLocks noChangeArrowheads="1"/>
            </p:cNvSpPr>
            <p:nvPr/>
          </p:nvSpPr>
          <p:spPr bwMode="auto">
            <a:xfrm>
              <a:off x="4392" y="129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ahoma" panose="020B0604030504040204" pitchFamily="34" charset="0"/>
                </a:rPr>
                <a:t>p</a:t>
              </a:r>
            </a:p>
          </p:txBody>
        </p:sp>
      </p:grpSp>
      <p:sp>
        <p:nvSpPr>
          <p:cNvPr id="17413" name="AutoShape 39"/>
          <p:cNvSpPr>
            <a:spLocks noChangeArrowheads="1"/>
          </p:cNvSpPr>
          <p:nvPr/>
        </p:nvSpPr>
        <p:spPr bwMode="auto">
          <a:xfrm>
            <a:off x="6286500" y="3910013"/>
            <a:ext cx="1752600" cy="1295400"/>
          </a:xfrm>
          <a:prstGeom prst="roundRect">
            <a:avLst>
              <a:gd name="adj" fmla="val 30130"/>
            </a:avLst>
          </a:prstGeom>
          <a:solidFill>
            <a:srgbClr val="ECF1FE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4" name="Rectangle 40"/>
          <p:cNvSpPr>
            <a:spLocks noChangeArrowheads="1"/>
          </p:cNvSpPr>
          <p:nvPr/>
        </p:nvSpPr>
        <p:spPr bwMode="auto">
          <a:xfrm>
            <a:off x="21336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5" name="Rectangle 41"/>
          <p:cNvSpPr>
            <a:spLocks noChangeArrowheads="1"/>
          </p:cNvSpPr>
          <p:nvPr/>
        </p:nvSpPr>
        <p:spPr bwMode="auto">
          <a:xfrm>
            <a:off x="24384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42"/>
          <p:cNvSpPr>
            <a:spLocks noChangeArrowheads="1"/>
          </p:cNvSpPr>
          <p:nvPr/>
        </p:nvSpPr>
        <p:spPr bwMode="auto">
          <a:xfrm>
            <a:off x="27432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7" name="Freeform 43"/>
          <p:cNvSpPr>
            <a:spLocks/>
          </p:cNvSpPr>
          <p:nvPr/>
        </p:nvSpPr>
        <p:spPr bwMode="auto">
          <a:xfrm>
            <a:off x="2895600" y="33909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8" name="Rectangle 44"/>
          <p:cNvSpPr>
            <a:spLocks noChangeArrowheads="1"/>
          </p:cNvSpPr>
          <p:nvPr/>
        </p:nvSpPr>
        <p:spPr bwMode="auto">
          <a:xfrm>
            <a:off x="36576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9" name="Rectangle 45"/>
          <p:cNvSpPr>
            <a:spLocks noChangeArrowheads="1"/>
          </p:cNvSpPr>
          <p:nvPr/>
        </p:nvSpPr>
        <p:spPr bwMode="auto">
          <a:xfrm>
            <a:off x="39624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0" name="Rectangle 46"/>
          <p:cNvSpPr>
            <a:spLocks noChangeArrowheads="1"/>
          </p:cNvSpPr>
          <p:nvPr/>
        </p:nvSpPr>
        <p:spPr bwMode="auto">
          <a:xfrm>
            <a:off x="42672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1" name="Freeform 47"/>
          <p:cNvSpPr>
            <a:spLocks/>
          </p:cNvSpPr>
          <p:nvPr/>
        </p:nvSpPr>
        <p:spPr bwMode="auto">
          <a:xfrm>
            <a:off x="4419600" y="33909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2" name="Rectangle 48"/>
          <p:cNvSpPr>
            <a:spLocks noChangeArrowheads="1"/>
          </p:cNvSpPr>
          <p:nvPr/>
        </p:nvSpPr>
        <p:spPr bwMode="auto">
          <a:xfrm>
            <a:off x="51816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3" name="Rectangle 49"/>
          <p:cNvSpPr>
            <a:spLocks noChangeArrowheads="1"/>
          </p:cNvSpPr>
          <p:nvPr/>
        </p:nvSpPr>
        <p:spPr bwMode="auto">
          <a:xfrm>
            <a:off x="54864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4" name="Rectangle 50"/>
          <p:cNvSpPr>
            <a:spLocks noChangeArrowheads="1"/>
          </p:cNvSpPr>
          <p:nvPr/>
        </p:nvSpPr>
        <p:spPr bwMode="auto">
          <a:xfrm>
            <a:off x="57912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5" name="Freeform 51"/>
          <p:cNvSpPr>
            <a:spLocks/>
          </p:cNvSpPr>
          <p:nvPr/>
        </p:nvSpPr>
        <p:spPr bwMode="auto">
          <a:xfrm>
            <a:off x="5943600" y="3340100"/>
            <a:ext cx="2286000" cy="188913"/>
          </a:xfrm>
          <a:custGeom>
            <a:avLst/>
            <a:gdLst>
              <a:gd name="T0" fmla="*/ 0 w 1440"/>
              <a:gd name="T1" fmla="*/ 299900181 h 119"/>
              <a:gd name="T2" fmla="*/ 1955641250 w 1440"/>
              <a:gd name="T3" fmla="*/ 17641934 h 119"/>
              <a:gd name="T4" fmla="*/ 2147483647 w 1440"/>
              <a:gd name="T5" fmla="*/ 199093664 h 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0" h="119">
                <a:moveTo>
                  <a:pt x="0" y="119"/>
                </a:moveTo>
                <a:cubicBezTo>
                  <a:pt x="129" y="100"/>
                  <a:pt x="536" y="14"/>
                  <a:pt x="776" y="7"/>
                </a:cubicBezTo>
                <a:cubicBezTo>
                  <a:pt x="1016" y="0"/>
                  <a:pt x="1302" y="64"/>
                  <a:pt x="1440" y="7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6" name="Rectangle 52"/>
          <p:cNvSpPr>
            <a:spLocks noChangeArrowheads="1"/>
          </p:cNvSpPr>
          <p:nvPr/>
        </p:nvSpPr>
        <p:spPr bwMode="auto">
          <a:xfrm>
            <a:off x="6705600" y="43672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7" name="Rectangle 53"/>
          <p:cNvSpPr>
            <a:spLocks noChangeArrowheads="1"/>
          </p:cNvSpPr>
          <p:nvPr/>
        </p:nvSpPr>
        <p:spPr bwMode="auto">
          <a:xfrm>
            <a:off x="7010400" y="43672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8" name="Rectangle 54"/>
          <p:cNvSpPr>
            <a:spLocks noChangeArrowheads="1"/>
          </p:cNvSpPr>
          <p:nvPr/>
        </p:nvSpPr>
        <p:spPr bwMode="auto">
          <a:xfrm>
            <a:off x="7315200" y="43672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9" name="Freeform 55"/>
          <p:cNvSpPr>
            <a:spLocks/>
          </p:cNvSpPr>
          <p:nvPr/>
        </p:nvSpPr>
        <p:spPr bwMode="auto">
          <a:xfrm rot="10800000">
            <a:off x="3048000" y="35433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0" name="Freeform 56"/>
          <p:cNvSpPr>
            <a:spLocks/>
          </p:cNvSpPr>
          <p:nvPr/>
        </p:nvSpPr>
        <p:spPr bwMode="auto">
          <a:xfrm rot="10800000">
            <a:off x="4572000" y="35290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1" name="Freeform 57"/>
          <p:cNvSpPr>
            <a:spLocks/>
          </p:cNvSpPr>
          <p:nvPr/>
        </p:nvSpPr>
        <p:spPr bwMode="auto">
          <a:xfrm>
            <a:off x="6108700" y="3617913"/>
            <a:ext cx="749300" cy="863600"/>
          </a:xfrm>
          <a:custGeom>
            <a:avLst/>
            <a:gdLst>
              <a:gd name="T0" fmla="*/ 1189513750 w 472"/>
              <a:gd name="T1" fmla="*/ 1370965000 h 544"/>
              <a:gd name="T2" fmla="*/ 967740000 w 472"/>
              <a:gd name="T3" fmla="*/ 383063750 h 544"/>
              <a:gd name="T4" fmla="*/ 0 w 472"/>
              <a:gd name="T5" fmla="*/ 0 h 5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2" h="544">
                <a:moveTo>
                  <a:pt x="472" y="544"/>
                </a:moveTo>
                <a:cubicBezTo>
                  <a:pt x="457" y="479"/>
                  <a:pt x="463" y="243"/>
                  <a:pt x="384" y="152"/>
                </a:cubicBezTo>
                <a:cubicBezTo>
                  <a:pt x="305" y="61"/>
                  <a:pt x="80" y="32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2" name="Freeform 58"/>
          <p:cNvSpPr>
            <a:spLocks/>
          </p:cNvSpPr>
          <p:nvPr/>
        </p:nvSpPr>
        <p:spPr bwMode="auto">
          <a:xfrm>
            <a:off x="2517775" y="35290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3" name="Freeform 59"/>
          <p:cNvSpPr>
            <a:spLocks/>
          </p:cNvSpPr>
          <p:nvPr/>
        </p:nvSpPr>
        <p:spPr bwMode="auto">
          <a:xfrm>
            <a:off x="4038600" y="35290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4" name="Freeform 60"/>
          <p:cNvSpPr>
            <a:spLocks/>
          </p:cNvSpPr>
          <p:nvPr/>
        </p:nvSpPr>
        <p:spPr bwMode="auto">
          <a:xfrm>
            <a:off x="5559425" y="35290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5" name="Freeform 61"/>
          <p:cNvSpPr>
            <a:spLocks/>
          </p:cNvSpPr>
          <p:nvPr/>
        </p:nvSpPr>
        <p:spPr bwMode="auto">
          <a:xfrm>
            <a:off x="7080250" y="45196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6" name="Rectangle 62"/>
          <p:cNvSpPr>
            <a:spLocks noChangeArrowheads="1"/>
          </p:cNvSpPr>
          <p:nvPr/>
        </p:nvSpPr>
        <p:spPr bwMode="auto">
          <a:xfrm>
            <a:off x="82296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7" name="Rectangle 63"/>
          <p:cNvSpPr>
            <a:spLocks noChangeArrowheads="1"/>
          </p:cNvSpPr>
          <p:nvPr/>
        </p:nvSpPr>
        <p:spPr bwMode="auto">
          <a:xfrm>
            <a:off x="1219200" y="33766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38" name="Freeform 64"/>
          <p:cNvSpPr>
            <a:spLocks/>
          </p:cNvSpPr>
          <p:nvPr/>
        </p:nvSpPr>
        <p:spPr bwMode="auto">
          <a:xfrm>
            <a:off x="7480300" y="3654425"/>
            <a:ext cx="736600" cy="852488"/>
          </a:xfrm>
          <a:custGeom>
            <a:avLst/>
            <a:gdLst>
              <a:gd name="T0" fmla="*/ 0 w 464"/>
              <a:gd name="T1" fmla="*/ 1353325494 h 537"/>
              <a:gd name="T2" fmla="*/ 241935000 w 464"/>
              <a:gd name="T3" fmla="*/ 224294832 h 537"/>
              <a:gd name="T4" fmla="*/ 1169352500 w 464"/>
              <a:gd name="T5" fmla="*/ 2520951 h 5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64" h="537">
                <a:moveTo>
                  <a:pt x="0" y="537"/>
                </a:moveTo>
                <a:cubicBezTo>
                  <a:pt x="16" y="462"/>
                  <a:pt x="19" y="178"/>
                  <a:pt x="96" y="89"/>
                </a:cubicBezTo>
                <a:cubicBezTo>
                  <a:pt x="173" y="0"/>
                  <a:pt x="387" y="19"/>
                  <a:pt x="464" y="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39" name="Freeform 65"/>
          <p:cNvSpPr>
            <a:spLocks/>
          </p:cNvSpPr>
          <p:nvPr/>
        </p:nvSpPr>
        <p:spPr bwMode="auto">
          <a:xfrm>
            <a:off x="6108700" y="3529013"/>
            <a:ext cx="2271713" cy="177800"/>
          </a:xfrm>
          <a:custGeom>
            <a:avLst/>
            <a:gdLst>
              <a:gd name="T0" fmla="*/ 2147483647 w 1431"/>
              <a:gd name="T1" fmla="*/ 0 h 112"/>
              <a:gd name="T2" fmla="*/ 1713706627 w 1431"/>
              <a:gd name="T3" fmla="*/ 282257500 h 112"/>
              <a:gd name="T4" fmla="*/ 0 w 1431"/>
              <a:gd name="T5" fmla="*/ 0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31" h="112">
                <a:moveTo>
                  <a:pt x="1431" y="0"/>
                </a:moveTo>
                <a:cubicBezTo>
                  <a:pt x="1306" y="19"/>
                  <a:pt x="918" y="112"/>
                  <a:pt x="680" y="112"/>
                </a:cubicBezTo>
                <a:cubicBezTo>
                  <a:pt x="442" y="112"/>
                  <a:pt x="142" y="23"/>
                  <a:pt x="0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0" name="Freeform 66"/>
          <p:cNvSpPr>
            <a:spLocks/>
          </p:cNvSpPr>
          <p:nvPr/>
        </p:nvSpPr>
        <p:spPr bwMode="auto">
          <a:xfrm>
            <a:off x="1371600" y="33766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1" name="Freeform 67"/>
          <p:cNvSpPr>
            <a:spLocks/>
          </p:cNvSpPr>
          <p:nvPr/>
        </p:nvSpPr>
        <p:spPr bwMode="auto">
          <a:xfrm rot="10800000">
            <a:off x="1524000" y="35290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42" name="Text Box 68"/>
          <p:cNvSpPr txBox="1">
            <a:spLocks noChangeArrowheads="1"/>
          </p:cNvSpPr>
          <p:nvPr/>
        </p:nvSpPr>
        <p:spPr bwMode="auto">
          <a:xfrm>
            <a:off x="2667000" y="37576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43" name="Text Box 69"/>
          <p:cNvSpPr txBox="1">
            <a:spLocks noChangeArrowheads="1"/>
          </p:cNvSpPr>
          <p:nvPr/>
        </p:nvSpPr>
        <p:spPr bwMode="auto">
          <a:xfrm>
            <a:off x="4191000" y="37576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7444" name="Text Box 70"/>
          <p:cNvSpPr txBox="1">
            <a:spLocks noChangeArrowheads="1"/>
          </p:cNvSpPr>
          <p:nvPr/>
        </p:nvSpPr>
        <p:spPr bwMode="auto">
          <a:xfrm>
            <a:off x="5715000" y="37576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7445" name="Text Box 71"/>
          <p:cNvSpPr txBox="1">
            <a:spLocks noChangeArrowheads="1"/>
          </p:cNvSpPr>
          <p:nvPr/>
        </p:nvSpPr>
        <p:spPr bwMode="auto">
          <a:xfrm>
            <a:off x="7239000" y="47482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7446" name="Text Box 72"/>
          <p:cNvSpPr txBox="1">
            <a:spLocks noChangeArrowheads="1"/>
          </p:cNvSpPr>
          <p:nvPr/>
        </p:nvSpPr>
        <p:spPr bwMode="auto">
          <a:xfrm>
            <a:off x="6972300" y="38338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</a:t>
            </a:r>
          </a:p>
        </p:txBody>
      </p:sp>
      <p:sp>
        <p:nvSpPr>
          <p:cNvPr id="17447" name="Rectangle 73"/>
          <p:cNvSpPr>
            <a:spLocks noChangeArrowheads="1"/>
          </p:cNvSpPr>
          <p:nvPr/>
        </p:nvSpPr>
        <p:spPr bwMode="auto">
          <a:xfrm>
            <a:off x="21336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8" name="Rectangle 74"/>
          <p:cNvSpPr>
            <a:spLocks noChangeArrowheads="1"/>
          </p:cNvSpPr>
          <p:nvPr/>
        </p:nvSpPr>
        <p:spPr bwMode="auto">
          <a:xfrm>
            <a:off x="24384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49" name="Rectangle 75"/>
          <p:cNvSpPr>
            <a:spLocks noChangeArrowheads="1"/>
          </p:cNvSpPr>
          <p:nvPr/>
        </p:nvSpPr>
        <p:spPr bwMode="auto">
          <a:xfrm>
            <a:off x="27432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0" name="Freeform 76"/>
          <p:cNvSpPr>
            <a:spLocks/>
          </p:cNvSpPr>
          <p:nvPr/>
        </p:nvSpPr>
        <p:spPr bwMode="auto">
          <a:xfrm>
            <a:off x="2895600" y="54991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51" name="Rectangle 77"/>
          <p:cNvSpPr>
            <a:spLocks noChangeArrowheads="1"/>
          </p:cNvSpPr>
          <p:nvPr/>
        </p:nvSpPr>
        <p:spPr bwMode="auto">
          <a:xfrm>
            <a:off x="36576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2" name="Rectangle 78"/>
          <p:cNvSpPr>
            <a:spLocks noChangeArrowheads="1"/>
          </p:cNvSpPr>
          <p:nvPr/>
        </p:nvSpPr>
        <p:spPr bwMode="auto">
          <a:xfrm>
            <a:off x="39624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3" name="Rectangle 79"/>
          <p:cNvSpPr>
            <a:spLocks noChangeArrowheads="1"/>
          </p:cNvSpPr>
          <p:nvPr/>
        </p:nvSpPr>
        <p:spPr bwMode="auto">
          <a:xfrm>
            <a:off x="42672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4" name="Freeform 80"/>
          <p:cNvSpPr>
            <a:spLocks/>
          </p:cNvSpPr>
          <p:nvPr/>
        </p:nvSpPr>
        <p:spPr bwMode="auto">
          <a:xfrm>
            <a:off x="4419600" y="54991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55" name="Rectangle 81"/>
          <p:cNvSpPr>
            <a:spLocks noChangeArrowheads="1"/>
          </p:cNvSpPr>
          <p:nvPr/>
        </p:nvSpPr>
        <p:spPr bwMode="auto">
          <a:xfrm>
            <a:off x="51816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6" name="Rectangle 82"/>
          <p:cNvSpPr>
            <a:spLocks noChangeArrowheads="1"/>
          </p:cNvSpPr>
          <p:nvPr/>
        </p:nvSpPr>
        <p:spPr bwMode="auto">
          <a:xfrm>
            <a:off x="54864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7" name="Rectangle 83"/>
          <p:cNvSpPr>
            <a:spLocks noChangeArrowheads="1"/>
          </p:cNvSpPr>
          <p:nvPr/>
        </p:nvSpPr>
        <p:spPr bwMode="auto">
          <a:xfrm>
            <a:off x="57912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58" name="Freeform 84"/>
          <p:cNvSpPr>
            <a:spLocks/>
          </p:cNvSpPr>
          <p:nvPr/>
        </p:nvSpPr>
        <p:spPr bwMode="auto">
          <a:xfrm rot="10800000">
            <a:off x="3048000" y="56515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59" name="Freeform 85"/>
          <p:cNvSpPr>
            <a:spLocks/>
          </p:cNvSpPr>
          <p:nvPr/>
        </p:nvSpPr>
        <p:spPr bwMode="auto">
          <a:xfrm rot="10800000">
            <a:off x="4572000" y="56372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0" name="Freeform 86"/>
          <p:cNvSpPr>
            <a:spLocks/>
          </p:cNvSpPr>
          <p:nvPr/>
        </p:nvSpPr>
        <p:spPr bwMode="auto">
          <a:xfrm>
            <a:off x="2517775" y="56372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1" name="Freeform 87"/>
          <p:cNvSpPr>
            <a:spLocks/>
          </p:cNvSpPr>
          <p:nvPr/>
        </p:nvSpPr>
        <p:spPr bwMode="auto">
          <a:xfrm>
            <a:off x="4038600" y="56372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2" name="Freeform 88"/>
          <p:cNvSpPr>
            <a:spLocks/>
          </p:cNvSpPr>
          <p:nvPr/>
        </p:nvSpPr>
        <p:spPr bwMode="auto">
          <a:xfrm>
            <a:off x="5559425" y="5637213"/>
            <a:ext cx="149225" cy="457200"/>
          </a:xfrm>
          <a:custGeom>
            <a:avLst/>
            <a:gdLst>
              <a:gd name="T0" fmla="*/ 91165213 w 106"/>
              <a:gd name="T1" fmla="*/ 0 h 348"/>
              <a:gd name="T2" fmla="*/ 19818769 w 106"/>
              <a:gd name="T3" fmla="*/ 321046366 h 348"/>
              <a:gd name="T4" fmla="*/ 210076421 w 106"/>
              <a:gd name="T5" fmla="*/ 600666207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3" name="Rectangle 89"/>
          <p:cNvSpPr>
            <a:spLocks noChangeArrowheads="1"/>
          </p:cNvSpPr>
          <p:nvPr/>
        </p:nvSpPr>
        <p:spPr bwMode="auto">
          <a:xfrm>
            <a:off x="6705600" y="54991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64" name="Rectangle 90"/>
          <p:cNvSpPr>
            <a:spLocks noChangeArrowheads="1"/>
          </p:cNvSpPr>
          <p:nvPr/>
        </p:nvSpPr>
        <p:spPr bwMode="auto">
          <a:xfrm>
            <a:off x="1219200" y="548481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65" name="Freeform 91"/>
          <p:cNvSpPr>
            <a:spLocks/>
          </p:cNvSpPr>
          <p:nvPr/>
        </p:nvSpPr>
        <p:spPr bwMode="auto">
          <a:xfrm>
            <a:off x="1371600" y="54848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6" name="Freeform 92"/>
          <p:cNvSpPr>
            <a:spLocks/>
          </p:cNvSpPr>
          <p:nvPr/>
        </p:nvSpPr>
        <p:spPr bwMode="auto">
          <a:xfrm rot="10800000">
            <a:off x="1524000" y="5637213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67" name="Text Box 93"/>
          <p:cNvSpPr txBox="1">
            <a:spLocks noChangeArrowheads="1"/>
          </p:cNvSpPr>
          <p:nvPr/>
        </p:nvSpPr>
        <p:spPr bwMode="auto">
          <a:xfrm>
            <a:off x="2667000" y="58658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68" name="Text Box 94"/>
          <p:cNvSpPr txBox="1">
            <a:spLocks noChangeArrowheads="1"/>
          </p:cNvSpPr>
          <p:nvPr/>
        </p:nvSpPr>
        <p:spPr bwMode="auto">
          <a:xfrm>
            <a:off x="4191000" y="58658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7469" name="Text Box 95"/>
          <p:cNvSpPr txBox="1">
            <a:spLocks noChangeArrowheads="1"/>
          </p:cNvSpPr>
          <p:nvPr/>
        </p:nvSpPr>
        <p:spPr bwMode="auto">
          <a:xfrm>
            <a:off x="5715000" y="586581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7470" name="Freeform 96"/>
          <p:cNvSpPr>
            <a:spLocks/>
          </p:cNvSpPr>
          <p:nvPr/>
        </p:nvSpPr>
        <p:spPr bwMode="auto">
          <a:xfrm>
            <a:off x="5943600" y="5500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71" name="Freeform 97"/>
          <p:cNvSpPr>
            <a:spLocks/>
          </p:cNvSpPr>
          <p:nvPr/>
        </p:nvSpPr>
        <p:spPr bwMode="auto">
          <a:xfrm rot="10800000">
            <a:off x="6096000" y="5638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Deletion Algorithm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Algorithm </a:t>
            </a:r>
            <a:r>
              <a:rPr lang="en-US" altLang="en-US" sz="2000" smtClean="0"/>
              <a:t>remove(</a:t>
            </a:r>
            <a:r>
              <a:rPr lang="en-US" altLang="en-US" sz="2000" i="1" smtClean="0"/>
              <a:t>p</a:t>
            </a:r>
            <a:r>
              <a:rPr lang="en-US" altLang="en-US" sz="2000" smtClean="0"/>
              <a:t>):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t </a:t>
            </a:r>
            <a:r>
              <a:rPr lang="en-US" altLang="en-US" sz="2000" smtClean="0"/>
              <a:t>=</a:t>
            </a:r>
            <a:r>
              <a:rPr lang="en-US" altLang="en-US" sz="2000" i="1" smtClean="0"/>
              <a:t> p.</a:t>
            </a:r>
            <a:r>
              <a:rPr lang="en-US" altLang="en-US" sz="2000" smtClean="0"/>
              <a:t>element	</a:t>
            </a:r>
            <a:r>
              <a:rPr lang="en-US" altLang="en-US" sz="2000" smtClean="0">
                <a:solidFill>
                  <a:srgbClr val="2C61F6"/>
                </a:solidFill>
              </a:rPr>
              <a:t>{a temporary variable to hold the return value}</a:t>
            </a:r>
            <a:endParaRPr lang="en-US" altLang="en-US" sz="2000" i="1" smtClean="0">
              <a:solidFill>
                <a:srgbClr val="2C61F6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getPrev())</a:t>
            </a:r>
            <a:r>
              <a:rPr lang="en-US" altLang="en-US" sz="2000" i="1" smtClean="0"/>
              <a:t>.</a:t>
            </a:r>
            <a:r>
              <a:rPr lang="en-US" altLang="en-US" sz="2000" smtClean="0"/>
              <a:t>setNext(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getNext())	</a:t>
            </a:r>
            <a:r>
              <a:rPr lang="en-US" altLang="en-US" sz="2000" smtClean="0">
                <a:solidFill>
                  <a:srgbClr val="2C61F6"/>
                </a:solidFill>
              </a:rPr>
              <a:t>{linking out </a:t>
            </a:r>
            <a:r>
              <a:rPr lang="en-US" altLang="en-US" sz="2000" i="1" smtClean="0">
                <a:solidFill>
                  <a:srgbClr val="2C61F6"/>
                </a:solidFill>
              </a:rPr>
              <a:t>p</a:t>
            </a:r>
            <a:r>
              <a:rPr lang="en-US" altLang="en-US" sz="2000" smtClean="0">
                <a:solidFill>
                  <a:srgbClr val="2C61F6"/>
                </a:solidFill>
              </a:rPr>
              <a:t>}</a:t>
            </a:r>
            <a:endParaRPr lang="en-US" altLang="en-US" sz="2000" i="1" smtClean="0">
              <a:solidFill>
                <a:srgbClr val="2C61F6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getNext())</a:t>
            </a:r>
            <a:r>
              <a:rPr lang="en-US" altLang="en-US" sz="2000" i="1" smtClean="0"/>
              <a:t>.</a:t>
            </a:r>
            <a:r>
              <a:rPr lang="en-US" altLang="en-US" sz="2000" smtClean="0"/>
              <a:t>setPrev(</a:t>
            </a:r>
            <a:r>
              <a:rPr lang="en-US" altLang="en-US" sz="2000" i="1" smtClean="0"/>
              <a:t>p.</a:t>
            </a:r>
            <a:r>
              <a:rPr lang="en-US" altLang="en-US" sz="2000" smtClean="0"/>
              <a:t>getPrev())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p.</a:t>
            </a:r>
            <a:r>
              <a:rPr lang="en-US" altLang="en-US" sz="2000" smtClean="0"/>
              <a:t>setPrev(</a:t>
            </a:r>
            <a:r>
              <a:rPr lang="en-US" altLang="en-US" sz="2000" b="1" smtClean="0"/>
              <a:t>null</a:t>
            </a:r>
            <a:r>
              <a:rPr lang="en-US" altLang="en-US" sz="2000" smtClean="0"/>
              <a:t>)	</a:t>
            </a:r>
            <a:r>
              <a:rPr lang="en-US" altLang="en-US" sz="2000" smtClean="0">
                <a:solidFill>
                  <a:srgbClr val="2C61F6"/>
                </a:solidFill>
              </a:rPr>
              <a:t>{invalidating the position </a:t>
            </a:r>
            <a:r>
              <a:rPr lang="en-US" altLang="en-US" sz="2000" i="1" smtClean="0">
                <a:solidFill>
                  <a:srgbClr val="2C61F6"/>
                </a:solidFill>
              </a:rPr>
              <a:t>p</a:t>
            </a:r>
            <a:r>
              <a:rPr lang="en-US" altLang="en-US" sz="2000" smtClean="0">
                <a:solidFill>
                  <a:srgbClr val="2C61F6"/>
                </a:solidFill>
              </a:rPr>
              <a:t>}</a:t>
            </a:r>
            <a:endParaRPr lang="en-US" altLang="en-US" sz="2000" i="1" smtClean="0">
              <a:solidFill>
                <a:srgbClr val="2C61F6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/>
              <a:t>	p.</a:t>
            </a:r>
            <a:r>
              <a:rPr lang="en-US" altLang="en-US" sz="2000" smtClean="0"/>
              <a:t>setNext(</a:t>
            </a:r>
            <a:r>
              <a:rPr lang="en-US" altLang="en-US" sz="2000" b="1" smtClean="0"/>
              <a:t>null</a:t>
            </a:r>
            <a:r>
              <a:rPr lang="en-US" altLang="en-US" sz="200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	return </a:t>
            </a:r>
            <a:r>
              <a:rPr lang="en-US" altLang="en-US" sz="2000" i="1" smtClean="0"/>
              <a:t>t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Singly Linked Lists</a:t>
            </a:r>
          </a:p>
        </p:txBody>
      </p:sp>
      <p:pic>
        <p:nvPicPr>
          <p:cNvPr id="4099" name="Picture 3" descr="j01005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3097213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838200"/>
          </a:xfrm>
        </p:spPr>
        <p:txBody>
          <a:bodyPr/>
          <a:lstStyle/>
          <a:p>
            <a:r>
              <a:rPr lang="en-US" altLang="en-US" smtClean="0"/>
              <a:t>Self-referential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self-referential class </a:t>
            </a:r>
          </a:p>
          <a:p>
            <a:pPr lvl="1">
              <a:defRPr/>
            </a:pPr>
            <a:r>
              <a:rPr lang="en-US" dirty="0" smtClean="0"/>
              <a:t>contains an instance variable that refers to another object </a:t>
            </a:r>
          </a:p>
          <a:p>
            <a:pPr lvl="2">
              <a:defRPr/>
            </a:pPr>
            <a:r>
              <a:rPr lang="en-US" dirty="0" smtClean="0"/>
              <a:t>of the same class type.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For example, the generic class declaration</a:t>
            </a:r>
          </a:p>
          <a:p>
            <a:pPr marL="858838" lvl="2" indent="-228600" eaLnBrk="1" hangingPunct="1">
              <a:lnSpc>
                <a:spcPct val="80000"/>
              </a:lnSpc>
              <a:spcBef>
                <a:spcPts val="350"/>
              </a:spcBef>
              <a:buClr>
                <a:srgbClr val="DA1F28"/>
              </a:buClr>
              <a:buSzPct val="100000"/>
              <a:buFont typeface="Wingdings" panose="05000000000000000000" pitchFamily="2" charset="2"/>
              <a:buNone/>
              <a:defRPr/>
            </a:pP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class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&lt; T &gt; 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{ 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private 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T </a:t>
            </a:r>
            <a:r>
              <a:rPr lang="en-US" altLang="en-US" sz="1600" kern="1200" dirty="0" smtClean="0">
                <a:solidFill>
                  <a:srgbClr val="000000"/>
                </a:solidFill>
                <a:latin typeface="Lucida Console" pitchFamily="49" charset="0"/>
              </a:rPr>
              <a:t>data;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private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 smtClean="0">
                <a:solidFill>
                  <a:srgbClr val="000000"/>
                </a:solidFill>
                <a:latin typeface="Lucida Console" pitchFamily="49" charset="0"/>
              </a:rPr>
              <a:t>&lt;T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&gt;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nextNode</a:t>
            </a:r>
            <a:r>
              <a:rPr lang="en-US" altLang="en-US" sz="1600" kern="1200" dirty="0" smtClean="0">
                <a:solidFill>
                  <a:srgbClr val="000000"/>
                </a:solidFill>
                <a:latin typeface="Lucida Console" pitchFamily="49" charset="0"/>
              </a:rPr>
              <a:t>;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// reference to next node</a:t>
            </a:r>
            <a:b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/>
            </a:r>
            <a:b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public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( T data ) {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/* constructor body */ 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}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public void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>
                <a:solidFill>
                  <a:srgbClr val="000000"/>
                </a:solidFill>
                <a:latin typeface="Lucida Console" pitchFamily="49" charset="0"/>
              </a:rPr>
              <a:t>setData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( T data ) {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/* method body */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}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public 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T </a:t>
            </a:r>
            <a:r>
              <a:rPr lang="en-US" altLang="en-US" sz="1600" kern="1200" dirty="0" err="1">
                <a:solidFill>
                  <a:srgbClr val="000000"/>
                </a:solidFill>
                <a:latin typeface="Lucida Console" pitchFamily="49" charset="0"/>
              </a:rPr>
              <a:t>getData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() {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/* method body */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}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public void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>
                <a:solidFill>
                  <a:srgbClr val="000000"/>
                </a:solidFill>
                <a:latin typeface="Lucida Console" pitchFamily="49" charset="0"/>
              </a:rPr>
              <a:t>setNext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(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 smtClean="0">
                <a:solidFill>
                  <a:srgbClr val="000000"/>
                </a:solidFill>
                <a:latin typeface="Lucida Console" pitchFamily="49" charset="0"/>
              </a:rPr>
              <a:t>&lt;T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&gt; next ) {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/* method body */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}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altLang="en-US" sz="1600" kern="1200" dirty="0" smtClean="0">
                <a:solidFill>
                  <a:srgbClr val="0000FF"/>
                </a:solidFill>
                <a:latin typeface="Lucida Console" pitchFamily="49" charset="0"/>
              </a:rPr>
              <a:t>public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altLang="en-US" sz="1600" kern="1200" dirty="0" err="1" smtClean="0">
                <a:solidFill>
                  <a:srgbClr val="0000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 smtClean="0">
                <a:solidFill>
                  <a:srgbClr val="000000"/>
                </a:solidFill>
                <a:latin typeface="Lucida Console" pitchFamily="49" charset="0"/>
              </a:rPr>
              <a:t>&lt;T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&gt; </a:t>
            </a:r>
            <a:r>
              <a:rPr lang="en-US" altLang="en-US" sz="1600" kern="1200" dirty="0" err="1">
                <a:solidFill>
                  <a:srgbClr val="000000"/>
                </a:solidFill>
                <a:latin typeface="Lucida Console" pitchFamily="49" charset="0"/>
              </a:rPr>
              <a:t>getNext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() {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/* method body */</a:t>
            </a: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 }</a:t>
            </a:r>
            <a:b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altLang="en-US" sz="1600" kern="1200" dirty="0">
                <a:solidFill>
                  <a:srgbClr val="000000"/>
                </a:solidFill>
                <a:latin typeface="Lucida Console" pitchFamily="49" charset="0"/>
              </a:rPr>
              <a:t>} 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// end class </a:t>
            </a:r>
            <a:r>
              <a:rPr lang="en-US" altLang="en-US" sz="1600" kern="1200" dirty="0" err="1" smtClean="0">
                <a:solidFill>
                  <a:srgbClr val="00BF00"/>
                </a:solidFill>
                <a:latin typeface="Lucida Console" pitchFamily="49" charset="0"/>
              </a:rPr>
              <a:t>SNode</a:t>
            </a:r>
            <a:r>
              <a:rPr lang="en-US" altLang="en-US" sz="1600" kern="1200" dirty="0" smtClean="0">
                <a:solidFill>
                  <a:srgbClr val="00BF00"/>
                </a:solidFill>
                <a:latin typeface="Lucida Console" pitchFamily="49" charset="0"/>
              </a:rPr>
              <a:t>&lt; T &gt;</a:t>
            </a:r>
          </a:p>
          <a:p>
            <a:pPr lvl="1">
              <a:defRPr/>
            </a:pPr>
            <a:r>
              <a:rPr lang="en-US" dirty="0" smtClean="0"/>
              <a:t>declares class </a:t>
            </a:r>
            <a:r>
              <a:rPr lang="en-US" dirty="0" err="1" smtClean="0">
                <a:latin typeface="Courier" pitchFamily="49" charset="0"/>
              </a:rPr>
              <a:t>Snode</a:t>
            </a:r>
            <a:r>
              <a:rPr lang="en-US" dirty="0" smtClean="0">
                <a:latin typeface="Courier" pitchFamily="49" charset="0"/>
              </a:rPr>
              <a:t>&lt;T&gt;</a:t>
            </a:r>
            <a:r>
              <a:rPr lang="en-US" dirty="0" smtClean="0"/>
              <a:t>, which has </a:t>
            </a:r>
          </a:p>
          <a:p>
            <a:pPr lvl="2">
              <a:defRPr/>
            </a:pPr>
            <a:r>
              <a:rPr lang="en-US" dirty="0" smtClean="0"/>
              <a:t>two private instance variables</a:t>
            </a:r>
          </a:p>
          <a:p>
            <a:pPr lvl="3">
              <a:defRPr/>
            </a:pPr>
            <a:r>
              <a:rPr lang="en-US" dirty="0" smtClean="0">
                <a:latin typeface="Courier" pitchFamily="49" charset="0"/>
              </a:rPr>
              <a:t>data </a:t>
            </a:r>
            <a:r>
              <a:rPr lang="en-US" dirty="0" smtClean="0"/>
              <a:t>(of the generic type </a:t>
            </a:r>
            <a:r>
              <a:rPr lang="en-US" dirty="0" smtClean="0">
                <a:latin typeface="Courier" pitchFamily="49" charset="0"/>
              </a:rPr>
              <a:t>T</a:t>
            </a:r>
            <a:r>
              <a:rPr lang="en-US" dirty="0" smtClean="0"/>
              <a:t>) and </a:t>
            </a:r>
            <a:r>
              <a:rPr lang="en-US" dirty="0" err="1" smtClean="0">
                <a:latin typeface="Courier" pitchFamily="49" charset="0"/>
              </a:rPr>
              <a:t>SNode</a:t>
            </a:r>
            <a:r>
              <a:rPr lang="en-US" dirty="0" smtClean="0">
                <a:latin typeface="Courier" pitchFamily="49" charset="0"/>
              </a:rPr>
              <a:t>&lt;T&gt;</a:t>
            </a:r>
            <a:r>
              <a:rPr lang="en-US" dirty="0" smtClean="0"/>
              <a:t> variable </a:t>
            </a:r>
            <a:r>
              <a:rPr lang="en-US" dirty="0" err="1" smtClean="0">
                <a:latin typeface="Courier" pitchFamily="49" charset="0"/>
              </a:rPr>
              <a:t>nextNode</a:t>
            </a:r>
            <a:r>
              <a:rPr lang="en-US" dirty="0" smtClean="0"/>
              <a:t>.</a:t>
            </a:r>
          </a:p>
          <a:p>
            <a:pPr lvl="1">
              <a:defRPr/>
            </a:pPr>
            <a:endParaRPr lang="en-US" dirty="0" smtClean="0"/>
          </a:p>
          <a:p>
            <a:pPr marL="693737" lvl="2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-15875" y="0"/>
            <a:ext cx="8001000" cy="1417638"/>
          </a:xfrm>
        </p:spPr>
        <p:txBody>
          <a:bodyPr/>
          <a:lstStyle/>
          <a:p>
            <a:r>
              <a:rPr lang="en-US" altLang="en-US" smtClean="0"/>
              <a:t>Singly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linked list is a linear collection (i.e., a sequence) </a:t>
            </a:r>
          </a:p>
          <a:p>
            <a:pPr lvl="1">
              <a:defRPr/>
            </a:pPr>
            <a:r>
              <a:rPr lang="en-US" dirty="0" smtClean="0"/>
              <a:t>of self-referential-class objects, called nodes, </a:t>
            </a:r>
          </a:p>
          <a:p>
            <a:pPr lvl="2">
              <a:defRPr/>
            </a:pPr>
            <a:r>
              <a:rPr lang="en-US" dirty="0" smtClean="0"/>
              <a:t>connected by reference links—hence, the term “linked” list.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Typically, a program accesses a singly linked list via either</a:t>
            </a:r>
          </a:p>
          <a:p>
            <a:pPr lvl="1">
              <a:defRPr/>
            </a:pPr>
            <a:r>
              <a:rPr lang="en-US" dirty="0" smtClean="0"/>
              <a:t>a reference to its first node called head, or</a:t>
            </a:r>
          </a:p>
          <a:p>
            <a:pPr lvl="1">
              <a:defRPr/>
            </a:pPr>
            <a:r>
              <a:rPr lang="en-US" dirty="0" smtClean="0"/>
              <a:t>a reference to its last node called tail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By convention, the link reference in the last node of the list </a:t>
            </a:r>
          </a:p>
          <a:p>
            <a:pPr lvl="1">
              <a:defRPr/>
            </a:pPr>
            <a:r>
              <a:rPr lang="en-US" dirty="0" smtClean="0"/>
              <a:t>is set to null.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693737" lvl="2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15875" y="0"/>
            <a:ext cx="8001000" cy="1417638"/>
          </a:xfrm>
        </p:spPr>
        <p:txBody>
          <a:bodyPr/>
          <a:lstStyle/>
          <a:p>
            <a:r>
              <a:rPr lang="en-US" altLang="en-US" smtClean="0"/>
              <a:t>Singly Linked Lists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linked list is appropriate when the number </a:t>
            </a:r>
          </a:p>
          <a:p>
            <a:pPr lvl="1">
              <a:defRPr/>
            </a:pPr>
            <a:r>
              <a:rPr lang="en-US" dirty="0" smtClean="0"/>
              <a:t>of data elements to be represented in the data structure </a:t>
            </a:r>
          </a:p>
          <a:p>
            <a:pPr lvl="2">
              <a:defRPr/>
            </a:pPr>
            <a:r>
              <a:rPr lang="en-US" dirty="0" smtClean="0"/>
              <a:t>is unpredictable.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Refer to </a:t>
            </a:r>
            <a:r>
              <a:rPr lang="en-US" dirty="0" err="1" smtClean="0">
                <a:latin typeface="Courier" pitchFamily="49" charset="0"/>
              </a:rPr>
              <a:t>SinglyLinkedListApp</a:t>
            </a:r>
            <a:r>
              <a:rPr lang="en-US" dirty="0" smtClean="0"/>
              <a:t> project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693737" lvl="2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pic>
        <p:nvPicPr>
          <p:cNvPr id="7172" name="Picture 1" descr="ch22imageslides_Page_10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0"/>
            <a:ext cx="575945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1524000" y="4491038"/>
            <a:ext cx="2514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Singly Linked Lists (Cont’d)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urier" pitchFamily="49" charset="0"/>
              </a:rPr>
              <a:t>SinglyLinkedList&lt;T&gt;</a:t>
            </a:r>
            <a:r>
              <a:rPr lang="en-US" altLang="en-US" smtClean="0"/>
              <a:t> class</a:t>
            </a:r>
          </a:p>
          <a:p>
            <a:pPr lvl="1"/>
            <a:r>
              <a:rPr lang="en-US" altLang="en-US" smtClean="0"/>
              <a:t>Implements the SList&lt;T&gt; interface containing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int size()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boolean isEmpty()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void insertAtHead(T e)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void</a:t>
            </a:r>
            <a:r>
              <a:rPr lang="en-US" altLang="en-US" smtClean="0"/>
              <a:t> </a:t>
            </a:r>
            <a:r>
              <a:rPr lang="en-US" altLang="en-US" smtClean="0">
                <a:latin typeface="Courier" pitchFamily="49" charset="0"/>
              </a:rPr>
              <a:t>insertAtTail(T e)</a:t>
            </a:r>
          </a:p>
          <a:p>
            <a:pPr lvl="2"/>
            <a:r>
              <a:rPr lang="en-US" altLang="en-US" smtClean="0">
                <a:latin typeface="Courier" pitchFamily="49" charset="0"/>
              </a:rPr>
              <a:t>T removeFromHead()</a:t>
            </a:r>
            <a:r>
              <a:rPr lang="en-US" altLang="en-US" smtClean="0"/>
              <a:t> , and </a:t>
            </a:r>
            <a:r>
              <a:rPr lang="en-US" altLang="en-US" smtClean="0">
                <a:latin typeface="Courier" pitchFamily="49" charset="0"/>
              </a:rPr>
              <a:t>T removeFromTail()</a:t>
            </a:r>
            <a:r>
              <a:rPr lang="en-US" altLang="en-US" smtClean="0"/>
              <a:t> methods</a:t>
            </a:r>
          </a:p>
          <a:p>
            <a:pPr lvl="2"/>
            <a:endParaRPr lang="en-US" altLang="en-US" smtClean="0">
              <a:latin typeface="Courier" pitchFamily="49" charset="0"/>
            </a:endParaRPr>
          </a:p>
          <a:p>
            <a:pPr lvl="1"/>
            <a:endParaRPr lang="en-US" altLang="en-US" smtClean="0">
              <a:latin typeface="Courier" pitchFamily="49" charset="0"/>
            </a:endParaRPr>
          </a:p>
          <a:p>
            <a:pPr lvl="1"/>
            <a:r>
              <a:rPr lang="en-US" altLang="en-US" smtClean="0"/>
              <a:t>Then, used to implement the </a:t>
            </a:r>
          </a:p>
          <a:p>
            <a:pPr lvl="2"/>
            <a:r>
              <a:rPr lang="en-US" altLang="en-US" smtClean="0"/>
              <a:t>Stack data structures, through </a:t>
            </a:r>
            <a:r>
              <a:rPr lang="en-US" altLang="en-US" smtClean="0">
                <a:latin typeface="Courier" pitchFamily="49" charset="0"/>
              </a:rPr>
              <a:t>SListBasedStack </a:t>
            </a:r>
            <a:r>
              <a:rPr lang="en-US" altLang="en-US" smtClean="0"/>
              <a:t>class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and queue data structure, through </a:t>
            </a:r>
            <a:r>
              <a:rPr lang="en-US" altLang="en-US" smtClean="0">
                <a:latin typeface="Courier" pitchFamily="49" charset="0"/>
              </a:rPr>
              <a:t>SListBasedQueue</a:t>
            </a:r>
            <a:r>
              <a:rPr lang="en-US" altLang="en-US" smtClean="0"/>
              <a:t> class</a:t>
            </a:r>
            <a:endParaRPr lang="en-US" altLang="en-US" smtClean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Doubly Linked Lists</a:t>
            </a:r>
          </a:p>
        </p:txBody>
      </p:sp>
      <p:pic>
        <p:nvPicPr>
          <p:cNvPr id="9219" name="Picture 3" descr="j01005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048000"/>
            <a:ext cx="3097213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Doubly Linked List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A doubly linked list models </a:t>
            </a:r>
          </a:p>
          <a:p>
            <a:pPr lvl="1" eaLnBrk="1" hangingPunct="1"/>
            <a:r>
              <a:rPr lang="en-US" altLang="en-US" smtClean="0"/>
              <a:t>a sequence of “objects” storing arbitrary objects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It establishes a before/after relation between “objects”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8129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1177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4225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2574925" y="4357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3369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6417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9465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4098925" y="4357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8609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1657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54705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>
            <a:off x="5622925" y="43576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3849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6897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9945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9" name="Freeform 19"/>
          <p:cNvSpPr>
            <a:spLocks/>
          </p:cNvSpPr>
          <p:nvPr/>
        </p:nvSpPr>
        <p:spPr bwMode="auto">
          <a:xfrm rot="10800000">
            <a:off x="2727325" y="45100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0" name="Freeform 20"/>
          <p:cNvSpPr>
            <a:spLocks/>
          </p:cNvSpPr>
          <p:nvPr/>
        </p:nvSpPr>
        <p:spPr bwMode="auto">
          <a:xfrm rot="10800000">
            <a:off x="4251325" y="45100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1" name="Freeform 21"/>
          <p:cNvSpPr>
            <a:spLocks/>
          </p:cNvSpPr>
          <p:nvPr/>
        </p:nvSpPr>
        <p:spPr bwMode="auto">
          <a:xfrm rot="10800000">
            <a:off x="5775325" y="4510088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2" name="Freeform 22"/>
          <p:cNvSpPr>
            <a:spLocks/>
          </p:cNvSpPr>
          <p:nvPr/>
        </p:nvSpPr>
        <p:spPr bwMode="auto">
          <a:xfrm>
            <a:off x="2197100" y="4495800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3" name="Freeform 23"/>
          <p:cNvSpPr>
            <a:spLocks/>
          </p:cNvSpPr>
          <p:nvPr/>
        </p:nvSpPr>
        <p:spPr bwMode="auto">
          <a:xfrm>
            <a:off x="3717925" y="4495800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4" name="Freeform 24"/>
          <p:cNvSpPr>
            <a:spLocks/>
          </p:cNvSpPr>
          <p:nvPr/>
        </p:nvSpPr>
        <p:spPr bwMode="auto">
          <a:xfrm>
            <a:off x="5238750" y="4495800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65" name="Freeform 25"/>
          <p:cNvSpPr>
            <a:spLocks/>
          </p:cNvSpPr>
          <p:nvPr/>
        </p:nvSpPr>
        <p:spPr bwMode="auto">
          <a:xfrm>
            <a:off x="6759575" y="4495800"/>
            <a:ext cx="168275" cy="552450"/>
          </a:xfrm>
          <a:custGeom>
            <a:avLst/>
            <a:gdLst>
              <a:gd name="T0" fmla="*/ 115927188 w 106"/>
              <a:gd name="T1" fmla="*/ 0 h 348"/>
              <a:gd name="T2" fmla="*/ 25201563 w 106"/>
              <a:gd name="T3" fmla="*/ 468749063 h 348"/>
              <a:gd name="T4" fmla="*/ 267136563 w 106"/>
              <a:gd name="T5" fmla="*/ 877014375 h 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0266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5080000"/>
            <a:ext cx="685800" cy="83502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7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175" y="5080000"/>
            <a:ext cx="685800" cy="8032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8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5080000"/>
            <a:ext cx="685800" cy="612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9" name="Picture 2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5080000"/>
            <a:ext cx="685800" cy="6635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79089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898525" y="4343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72" name="Freeform 32"/>
          <p:cNvSpPr>
            <a:spLocks/>
          </p:cNvSpPr>
          <p:nvPr/>
        </p:nvSpPr>
        <p:spPr bwMode="auto">
          <a:xfrm>
            <a:off x="7146925" y="4343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73" name="Freeform 33"/>
          <p:cNvSpPr>
            <a:spLocks/>
          </p:cNvSpPr>
          <p:nvPr/>
        </p:nvSpPr>
        <p:spPr bwMode="auto">
          <a:xfrm rot="10800000">
            <a:off x="7299325" y="4495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74" name="Freeform 34"/>
          <p:cNvSpPr>
            <a:spLocks/>
          </p:cNvSpPr>
          <p:nvPr/>
        </p:nvSpPr>
        <p:spPr bwMode="auto">
          <a:xfrm>
            <a:off x="1050925" y="43434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75" name="Freeform 35"/>
          <p:cNvSpPr>
            <a:spLocks/>
          </p:cNvSpPr>
          <p:nvPr/>
        </p:nvSpPr>
        <p:spPr bwMode="auto">
          <a:xfrm rot="10800000">
            <a:off x="1203325" y="4495800"/>
            <a:ext cx="762000" cy="139700"/>
          </a:xfrm>
          <a:custGeom>
            <a:avLst/>
            <a:gdLst>
              <a:gd name="T0" fmla="*/ 0 w 480"/>
              <a:gd name="T1" fmla="*/ 219254388 h 88"/>
              <a:gd name="T2" fmla="*/ 597277825 w 480"/>
              <a:gd name="T3" fmla="*/ 0 h 88"/>
              <a:gd name="T4" fmla="*/ 1209675000 w 480"/>
              <a:gd name="T5" fmla="*/ 221773750 h 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7600950" y="38862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trailer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533400" y="3962400"/>
            <a:ext cx="957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header</a:t>
            </a:r>
          </a:p>
        </p:txBody>
      </p:sp>
      <p:sp>
        <p:nvSpPr>
          <p:cNvPr id="10278" name="AutoShape 38"/>
          <p:cNvSpPr>
            <a:spLocks noChangeArrowheads="1"/>
          </p:cNvSpPr>
          <p:nvPr/>
        </p:nvSpPr>
        <p:spPr bwMode="auto">
          <a:xfrm>
            <a:off x="1584325" y="3962400"/>
            <a:ext cx="58674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5519738" y="3946525"/>
            <a:ext cx="1931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nodes/positions</a:t>
            </a:r>
          </a:p>
        </p:txBody>
      </p:sp>
      <p:sp>
        <p:nvSpPr>
          <p:cNvPr id="10280" name="AutoShape 40"/>
          <p:cNvSpPr>
            <a:spLocks noChangeArrowheads="1"/>
          </p:cNvSpPr>
          <p:nvPr/>
        </p:nvSpPr>
        <p:spPr bwMode="auto">
          <a:xfrm>
            <a:off x="1812925" y="4953000"/>
            <a:ext cx="5638800" cy="1143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6256338" y="5715000"/>
            <a:ext cx="1195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Tahoma" panose="020B0604030504040204" pitchFamily="34" charset="0"/>
              </a:rPr>
              <a:t>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>DNode&lt;T&gt; class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eaLnBrk="1" hangingPunct="1"/>
            <a:r>
              <a:rPr lang="en-US" altLang="en-US" smtClean="0"/>
              <a:t>It represents a node in doubly linked list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What are the properties of these “Nodes”?</a:t>
            </a:r>
          </a:p>
          <a:p>
            <a:pPr lvl="1" eaLnBrk="1" hangingPunct="1"/>
            <a:r>
              <a:rPr lang="en-US" altLang="en-US" smtClean="0"/>
              <a:t>They hold a </a:t>
            </a:r>
          </a:p>
          <a:p>
            <a:pPr lvl="2" eaLnBrk="1" hangingPunct="1"/>
            <a:r>
              <a:rPr lang="en-US" altLang="en-US" smtClean="0"/>
              <a:t>a reference to an element object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a reference to previous DNode&lt;T&gt;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and a reference to next DNode&lt;T&gt;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Important </a:t>
            </a:r>
            <a:r>
              <a:rPr lang="en-US" altLang="en-US" smtClean="0"/>
              <a:t>: it defines the relative position 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Before, After, First, Last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1771</TotalTime>
  <Words>580</Words>
  <Application>Microsoft Office PowerPoint</Application>
  <PresentationFormat>On-screen Show (4:3)</PresentationFormat>
  <Paragraphs>196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Wingdings</vt:lpstr>
      <vt:lpstr>Lucida Console</vt:lpstr>
      <vt:lpstr>Courier</vt:lpstr>
      <vt:lpstr>Tahoma</vt:lpstr>
      <vt:lpstr>Courier New</vt:lpstr>
      <vt:lpstr>Times New Roman</vt:lpstr>
      <vt:lpstr>Network</vt:lpstr>
      <vt:lpstr>Introduction</vt:lpstr>
      <vt:lpstr>Singly Linked Lists</vt:lpstr>
      <vt:lpstr>Self-referential class</vt:lpstr>
      <vt:lpstr>Singly Linked Lists</vt:lpstr>
      <vt:lpstr>Singly Linked Lists (Cont’d)</vt:lpstr>
      <vt:lpstr>Singly Linked Lists (Cont’d)</vt:lpstr>
      <vt:lpstr>Doubly Linked Lists</vt:lpstr>
      <vt:lpstr>Doubly Linked List</vt:lpstr>
      <vt:lpstr>DNode&lt;T&gt; class</vt:lpstr>
      <vt:lpstr>DNode&lt;T&gt; class (Cont’d)</vt:lpstr>
      <vt:lpstr>Dlist&lt;T&gt; ADT </vt:lpstr>
      <vt:lpstr>Doubly Linked List implementation</vt:lpstr>
      <vt:lpstr>Insertion</vt:lpstr>
      <vt:lpstr>Insertion Algorithm</vt:lpstr>
      <vt:lpstr>Deletion</vt:lpstr>
      <vt:lpstr>Deletion Algorithm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668</cp:revision>
  <cp:lastPrinted>1601-01-01T00:00:00Z</cp:lastPrinted>
  <dcterms:created xsi:type="dcterms:W3CDTF">2006-10-15T06:08:27Z</dcterms:created>
  <dcterms:modified xsi:type="dcterms:W3CDTF">2015-11-25T05:40:32Z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