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31"/>
  </p:notesMasterIdLst>
  <p:handoutMasterIdLst>
    <p:handoutMasterId r:id="rId32"/>
  </p:handoutMasterIdLst>
  <p:sldIdLst>
    <p:sldId id="274" r:id="rId2"/>
    <p:sldId id="287" r:id="rId3"/>
    <p:sldId id="288" r:id="rId4"/>
    <p:sldId id="289" r:id="rId5"/>
    <p:sldId id="290" r:id="rId6"/>
    <p:sldId id="291" r:id="rId7"/>
    <p:sldId id="271" r:id="rId8"/>
    <p:sldId id="276" r:id="rId9"/>
    <p:sldId id="292" r:id="rId10"/>
    <p:sldId id="293" r:id="rId11"/>
    <p:sldId id="279" r:id="rId12"/>
    <p:sldId id="294" r:id="rId13"/>
    <p:sldId id="295" r:id="rId14"/>
    <p:sldId id="296" r:id="rId15"/>
    <p:sldId id="281" r:id="rId16"/>
    <p:sldId id="282" r:id="rId17"/>
    <p:sldId id="283" r:id="rId18"/>
    <p:sldId id="297" r:id="rId19"/>
    <p:sldId id="286" r:id="rId20"/>
    <p:sldId id="284" r:id="rId21"/>
    <p:sldId id="280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27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6003" autoAdjust="0"/>
  </p:normalViewPr>
  <p:slideViewPr>
    <p:cSldViewPr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987882-1134-4155-9B6C-2A404EA17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26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D8EEBB-E6BD-4FF9-8285-C3A5206CD8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195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7BA679-87D5-4B72-9C85-BB68549A21F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03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85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62277-6894-45B9-A649-4AD9FFAEE49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05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529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26F33-DF06-418F-B427-4FCEEE37B0E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08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235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3B053-41A5-4006-AEE8-62C4B51E261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0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496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DA4537-F983-49A5-94AD-36F82D6CDDF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13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338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F1B28-2539-422B-AF35-AF329878595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1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232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85BEE-02F3-4195-AD42-8BD3597AF5B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87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587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9A975-B42C-4FDC-9498-B7FE96F62F7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16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pseudo code is more structured than English prose and less detailed than a program. Moreover, it hides program design issues.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678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15737-3463-4DCB-8CB9-649FBB54404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93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Ideally, we would like data structure operations to run in times proportional to the constant or logarithm function, and we would like our algorithms to run in linear or n-log-n time. Algorithms with quadratic and cubic running times are less practical, but algorithms with exponential running times are infeasible for all but the smallest sized inputs. </a:t>
            </a:r>
          </a:p>
        </p:txBody>
      </p:sp>
    </p:spTree>
    <p:extLst>
      <p:ext uri="{BB962C8B-B14F-4D97-AF65-F5344CB8AC3E}">
        <p14:creationId xmlns:p14="http://schemas.microsoft.com/office/powerpoint/2010/main" val="111994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BB2841-D51D-41B7-A69E-9BD7F2B04E7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8A885-B210-486A-A22C-8E194B463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47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47303-542F-4652-9937-F3B078CF5B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74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FF7C3-A437-466F-A9EB-D83273504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0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320C9-027B-4EF3-967C-EDAE0C880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81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06E9A-E541-4312-9FBF-5439754893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56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45F22-B1ED-4502-A874-0F0501CBA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18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1A564-6010-4EFA-B6F0-9641B9747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3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739E9-DC6B-45B2-A8E3-7A7553440C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2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32C64-487B-48AE-A90C-7C2196B5D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28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4AAF0-63EB-4CD8-ABED-1CDFF1312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114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4F70B46-1701-4FC4-B7C0-EC305F4CD98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0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Analysis of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Pseudo-code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1663"/>
          </a:xfrm>
        </p:spPr>
        <p:txBody>
          <a:bodyPr/>
          <a:lstStyle/>
          <a:p>
            <a:r>
              <a:rPr lang="en-US" altLang="en-US"/>
              <a:t>Pseudo-code is a description of an algorithm 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For human eyes </a:t>
            </a:r>
            <a:r>
              <a:rPr lang="en-US" altLang="en-US"/>
              <a:t>only (mix of English and programming)</a:t>
            </a:r>
          </a:p>
          <a:p>
            <a:pPr lvl="2"/>
            <a:r>
              <a:rPr lang="en-US" altLang="en-US"/>
              <a:t>Brief and easy to read – and hopefully, understand !!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Example: finding the max element of an array</a:t>
            </a:r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2209800" y="3581400"/>
            <a:ext cx="4495800" cy="32051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arrayMax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Input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array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 integers</a:t>
            </a:r>
          </a:p>
          <a:p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maximum element of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currentMax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[0]</a:t>
            </a:r>
            <a:endParaRPr lang="en-US" altLang="en-US" sz="24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 1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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</a:t>
            </a:r>
          </a:p>
          <a:p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Pseudocode Details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65338"/>
            <a:ext cx="4518025" cy="4411662"/>
          </a:xfrm>
        </p:spPr>
        <p:txBody>
          <a:bodyPr/>
          <a:lstStyle/>
          <a:p>
            <a:r>
              <a:rPr lang="en-US" altLang="en-US" sz="2000"/>
              <a:t>Control flow</a:t>
            </a:r>
          </a:p>
          <a:p>
            <a:pPr lvl="1"/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then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[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else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…]</a:t>
            </a:r>
          </a:p>
          <a:p>
            <a:pPr lvl="1"/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while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do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</a:p>
          <a:p>
            <a:pPr lvl="1"/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repeat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until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</a:p>
          <a:p>
            <a:pPr lvl="1"/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do</a:t>
            </a:r>
            <a:r>
              <a:rPr lang="en-US" altLang="en-US" sz="1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</a:p>
          <a:p>
            <a:pPr lvl="1"/>
            <a:r>
              <a:rPr lang="en-US" altLang="en-US" sz="1900"/>
              <a:t>Indentation replaces braces </a:t>
            </a:r>
          </a:p>
          <a:p>
            <a:endParaRPr lang="en-US" altLang="en-US" sz="2000"/>
          </a:p>
          <a:p>
            <a:r>
              <a:rPr lang="en-US" altLang="en-US" sz="2000"/>
              <a:t>Method declaration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 </a:t>
            </a:r>
            <a:r>
              <a:rPr lang="en-US" altLang="en-US" sz="1900" b="1" i="1">
                <a:solidFill>
                  <a:schemeClr val="tx2"/>
                </a:solidFill>
                <a:latin typeface="Times New Roman" panose="02020603050405020304" pitchFamily="18" charset="0"/>
              </a:rPr>
              <a:t>method</a:t>
            </a:r>
            <a:r>
              <a:rPr lang="en-US" altLang="en-US" sz="1900">
                <a:solidFill>
                  <a:schemeClr val="tx2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1900" b="1" i="1">
                <a:solidFill>
                  <a:schemeClr val="tx2"/>
                </a:solidFill>
                <a:latin typeface="Times New Roman" panose="02020603050405020304" pitchFamily="18" charset="0"/>
              </a:rPr>
              <a:t>arg</a:t>
            </a:r>
            <a:r>
              <a:rPr lang="en-US" altLang="en-US" sz="1900">
                <a:solidFill>
                  <a:schemeClr val="tx2"/>
                </a:solidFill>
                <a:latin typeface="Times New Roman" panose="02020603050405020304" pitchFamily="18" charset="0"/>
              </a:rPr>
              <a:t> [, </a:t>
            </a:r>
            <a:r>
              <a:rPr lang="en-US" altLang="en-US" sz="1900" b="1" i="1">
                <a:solidFill>
                  <a:schemeClr val="tx2"/>
                </a:solidFill>
                <a:latin typeface="Times New Roman" panose="02020603050405020304" pitchFamily="18" charset="0"/>
              </a:rPr>
              <a:t>arg</a:t>
            </a:r>
            <a:r>
              <a:rPr lang="en-US" altLang="en-US" sz="1900">
                <a:solidFill>
                  <a:schemeClr val="tx2"/>
                </a:solidFill>
                <a:latin typeface="Times New Roman" panose="02020603050405020304" pitchFamily="18" charset="0"/>
              </a:rPr>
              <a:t>…])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900">
                <a:latin typeface="Times New Roman" panose="02020603050405020304" pitchFamily="18" charset="0"/>
              </a:rPr>
              <a:t>	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Input</a:t>
            </a:r>
            <a:r>
              <a:rPr lang="en-US" altLang="en-US" sz="1900"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900">
                <a:latin typeface="Times New Roman" panose="02020603050405020304" pitchFamily="18" charset="0"/>
              </a:rPr>
              <a:t>	</a:t>
            </a: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en-US" altLang="en-US" sz="1900">
                <a:latin typeface="Times New Roman" panose="02020603050405020304" pitchFamily="18" charset="0"/>
              </a:rPr>
              <a:t>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070100"/>
            <a:ext cx="3871912" cy="43307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Method call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var.method 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19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arg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 [, </a:t>
            </a:r>
            <a:r>
              <a:rPr lang="en-US" altLang="en-US" sz="19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arg</a:t>
            </a:r>
            <a:r>
              <a:rPr lang="en-US" altLang="en-US" sz="1900">
                <a:solidFill>
                  <a:schemeClr val="accent2"/>
                </a:solidFill>
                <a:latin typeface="Times New Roman" panose="02020603050405020304" pitchFamily="18" charset="0"/>
              </a:rPr>
              <a:t>…])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Return value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b="1">
                <a:solidFill>
                  <a:srgbClr val="000000"/>
                </a:solidFill>
                <a:latin typeface="Times New Roman" panose="02020603050405020304" pitchFamily="18" charset="0"/>
              </a:rPr>
              <a:t>return</a:t>
            </a:r>
            <a:r>
              <a:rPr lang="en-US" altLang="en-US" sz="1900">
                <a:latin typeface="Times New Roman" panose="02020603050405020304" pitchFamily="18" charset="0"/>
              </a:rPr>
              <a:t> </a:t>
            </a:r>
            <a:r>
              <a:rPr lang="en-US" altLang="en-US" sz="19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expression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Expressions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SzTx/>
              <a:buFont typeface="Symbol" panose="05050102010706020507" pitchFamily="18" charset="2"/>
              <a:buChar char="¬"/>
            </a:pPr>
            <a:r>
              <a:rPr lang="en-US" altLang="en-US" sz="1900">
                <a:sym typeface="Symbol" panose="05050102010706020507" pitchFamily="18" charset="2"/>
              </a:rPr>
              <a:t>Assignment</a:t>
            </a:r>
            <a:br>
              <a:rPr lang="en-US" altLang="en-US" sz="1900">
                <a:sym typeface="Symbol" panose="05050102010706020507" pitchFamily="18" charset="2"/>
              </a:rPr>
            </a:br>
            <a:r>
              <a:rPr lang="en-US" altLang="en-US" sz="1900">
                <a:sym typeface="Symbol" panose="05050102010706020507" pitchFamily="18" charset="2"/>
              </a:rPr>
              <a:t>(like  in Java)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SzTx/>
              <a:buFont typeface="Symbol" panose="05050102010706020507" pitchFamily="18" charset="2"/>
              <a:buChar char="="/>
            </a:pPr>
            <a:r>
              <a:rPr lang="en-US" altLang="en-US" sz="1900">
                <a:sym typeface="Symbol" panose="05050102010706020507" pitchFamily="18" charset="2"/>
              </a:rPr>
              <a:t>Equality testing</a:t>
            </a:r>
            <a:br>
              <a:rPr lang="en-US" altLang="en-US" sz="1900">
                <a:sym typeface="Symbol" panose="05050102010706020507" pitchFamily="18" charset="2"/>
              </a:rPr>
            </a:br>
            <a:r>
              <a:rPr lang="en-US" altLang="en-US" sz="1900">
                <a:sym typeface="Symbol" panose="05050102010706020507" pitchFamily="18" charset="2"/>
              </a:rPr>
              <a:t>(like  in Java)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SzTx/>
              <a:buFont typeface="Symbol" panose="05050102010706020507" pitchFamily="18" charset="2"/>
              <a:buNone/>
            </a:pPr>
            <a:r>
              <a:rPr lang="en-US" altLang="en-US" sz="19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1900" baseline="30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	</a:t>
            </a:r>
            <a:r>
              <a:rPr lang="en-US" altLang="en-US" sz="1900">
                <a:sym typeface="Symbol" panose="05050102010706020507" pitchFamily="18" charset="2"/>
              </a:rPr>
              <a:t>Superscripts and other mathematical formatting allowed</a:t>
            </a:r>
            <a:endParaRPr lang="en-US" altLang="en-US" sz="1900" baseline="3000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grpSp>
        <p:nvGrpSpPr>
          <p:cNvPr id="491525" name="Group 5"/>
          <p:cNvGrpSpPr>
            <a:grpSpLocks/>
          </p:cNvGrpSpPr>
          <p:nvPr/>
        </p:nvGrpSpPr>
        <p:grpSpPr bwMode="auto">
          <a:xfrm flipH="1">
            <a:off x="6096000" y="381000"/>
            <a:ext cx="2057400" cy="1752600"/>
            <a:chOff x="148" y="195"/>
            <a:chExt cx="1107" cy="1001"/>
          </a:xfrm>
        </p:grpSpPr>
        <p:grpSp>
          <p:nvGrpSpPr>
            <p:cNvPr id="491526" name="Group 6"/>
            <p:cNvGrpSpPr>
              <a:grpSpLocks/>
            </p:cNvGrpSpPr>
            <p:nvPr/>
          </p:nvGrpSpPr>
          <p:grpSpPr bwMode="auto">
            <a:xfrm>
              <a:off x="746" y="434"/>
              <a:ext cx="509" cy="285"/>
              <a:chOff x="746" y="434"/>
              <a:chExt cx="509" cy="285"/>
            </a:xfrm>
          </p:grpSpPr>
          <p:grpSp>
            <p:nvGrpSpPr>
              <p:cNvPr id="491527" name="Group 7"/>
              <p:cNvGrpSpPr>
                <a:grpSpLocks/>
              </p:cNvGrpSpPr>
              <p:nvPr/>
            </p:nvGrpSpPr>
            <p:grpSpPr bwMode="auto">
              <a:xfrm>
                <a:off x="746" y="548"/>
                <a:ext cx="235" cy="171"/>
                <a:chOff x="746" y="548"/>
                <a:chExt cx="235" cy="171"/>
              </a:xfrm>
            </p:grpSpPr>
            <p:sp>
              <p:nvSpPr>
                <p:cNvPr id="491528" name="Freeform 8"/>
                <p:cNvSpPr>
                  <a:spLocks/>
                </p:cNvSpPr>
                <p:nvPr/>
              </p:nvSpPr>
              <p:spPr bwMode="auto">
                <a:xfrm>
                  <a:off x="746" y="548"/>
                  <a:ext cx="235" cy="170"/>
                </a:xfrm>
                <a:custGeom>
                  <a:avLst/>
                  <a:gdLst>
                    <a:gd name="T0" fmla="*/ 194 w 469"/>
                    <a:gd name="T1" fmla="*/ 0 h 510"/>
                    <a:gd name="T2" fmla="*/ 350 w 469"/>
                    <a:gd name="T3" fmla="*/ 88 h 510"/>
                    <a:gd name="T4" fmla="*/ 423 w 469"/>
                    <a:gd name="T5" fmla="*/ 141 h 510"/>
                    <a:gd name="T6" fmla="*/ 457 w 469"/>
                    <a:gd name="T7" fmla="*/ 185 h 510"/>
                    <a:gd name="T8" fmla="*/ 469 w 469"/>
                    <a:gd name="T9" fmla="*/ 264 h 510"/>
                    <a:gd name="T10" fmla="*/ 461 w 469"/>
                    <a:gd name="T11" fmla="*/ 343 h 510"/>
                    <a:gd name="T12" fmla="*/ 430 w 469"/>
                    <a:gd name="T13" fmla="*/ 423 h 510"/>
                    <a:gd name="T14" fmla="*/ 380 w 469"/>
                    <a:gd name="T15" fmla="*/ 470 h 510"/>
                    <a:gd name="T16" fmla="*/ 357 w 469"/>
                    <a:gd name="T17" fmla="*/ 510 h 510"/>
                    <a:gd name="T18" fmla="*/ 278 w 469"/>
                    <a:gd name="T19" fmla="*/ 456 h 510"/>
                    <a:gd name="T20" fmla="*/ 218 w 469"/>
                    <a:gd name="T21" fmla="*/ 428 h 510"/>
                    <a:gd name="T22" fmla="*/ 164 w 469"/>
                    <a:gd name="T23" fmla="*/ 388 h 510"/>
                    <a:gd name="T24" fmla="*/ 115 w 469"/>
                    <a:gd name="T25" fmla="*/ 335 h 510"/>
                    <a:gd name="T26" fmla="*/ 69 w 469"/>
                    <a:gd name="T27" fmla="*/ 286 h 510"/>
                    <a:gd name="T28" fmla="*/ 34 w 469"/>
                    <a:gd name="T29" fmla="*/ 228 h 510"/>
                    <a:gd name="T30" fmla="*/ 0 w 469"/>
                    <a:gd name="T31" fmla="*/ 177 h 510"/>
                    <a:gd name="T32" fmla="*/ 118 w 469"/>
                    <a:gd name="T33" fmla="*/ 88 h 510"/>
                    <a:gd name="T34" fmla="*/ 194 w 469"/>
                    <a:gd name="T35" fmla="*/ 0 h 5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69" h="510">
                      <a:moveTo>
                        <a:pt x="194" y="0"/>
                      </a:moveTo>
                      <a:lnTo>
                        <a:pt x="350" y="88"/>
                      </a:lnTo>
                      <a:lnTo>
                        <a:pt x="423" y="141"/>
                      </a:lnTo>
                      <a:lnTo>
                        <a:pt x="457" y="185"/>
                      </a:lnTo>
                      <a:lnTo>
                        <a:pt x="469" y="264"/>
                      </a:lnTo>
                      <a:lnTo>
                        <a:pt x="461" y="343"/>
                      </a:lnTo>
                      <a:lnTo>
                        <a:pt x="430" y="423"/>
                      </a:lnTo>
                      <a:lnTo>
                        <a:pt x="380" y="470"/>
                      </a:lnTo>
                      <a:lnTo>
                        <a:pt x="357" y="510"/>
                      </a:lnTo>
                      <a:lnTo>
                        <a:pt x="278" y="456"/>
                      </a:lnTo>
                      <a:lnTo>
                        <a:pt x="218" y="428"/>
                      </a:lnTo>
                      <a:lnTo>
                        <a:pt x="164" y="388"/>
                      </a:lnTo>
                      <a:lnTo>
                        <a:pt x="115" y="335"/>
                      </a:lnTo>
                      <a:lnTo>
                        <a:pt x="69" y="286"/>
                      </a:lnTo>
                      <a:lnTo>
                        <a:pt x="34" y="228"/>
                      </a:lnTo>
                      <a:lnTo>
                        <a:pt x="0" y="177"/>
                      </a:lnTo>
                      <a:lnTo>
                        <a:pt x="118" y="88"/>
                      </a:lnTo>
                      <a:lnTo>
                        <a:pt x="194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29" name="Freeform 9"/>
                <p:cNvSpPr>
                  <a:spLocks/>
                </p:cNvSpPr>
                <p:nvPr/>
              </p:nvSpPr>
              <p:spPr bwMode="auto">
                <a:xfrm>
                  <a:off x="911" y="611"/>
                  <a:ext cx="66" cy="86"/>
                </a:xfrm>
                <a:custGeom>
                  <a:avLst/>
                  <a:gdLst>
                    <a:gd name="T0" fmla="*/ 55 w 132"/>
                    <a:gd name="T1" fmla="*/ 36 h 257"/>
                    <a:gd name="T2" fmla="*/ 88 w 132"/>
                    <a:gd name="T3" fmla="*/ 6 h 257"/>
                    <a:gd name="T4" fmla="*/ 116 w 132"/>
                    <a:gd name="T5" fmla="*/ 0 h 257"/>
                    <a:gd name="T6" fmla="*/ 132 w 132"/>
                    <a:gd name="T7" fmla="*/ 8 h 257"/>
                    <a:gd name="T8" fmla="*/ 99 w 132"/>
                    <a:gd name="T9" fmla="*/ 56 h 257"/>
                    <a:gd name="T10" fmla="*/ 81 w 132"/>
                    <a:gd name="T11" fmla="*/ 102 h 257"/>
                    <a:gd name="T12" fmla="*/ 72 w 132"/>
                    <a:gd name="T13" fmla="*/ 157 h 257"/>
                    <a:gd name="T14" fmla="*/ 78 w 132"/>
                    <a:gd name="T15" fmla="*/ 182 h 257"/>
                    <a:gd name="T16" fmla="*/ 105 w 132"/>
                    <a:gd name="T17" fmla="*/ 217 h 257"/>
                    <a:gd name="T18" fmla="*/ 69 w 132"/>
                    <a:gd name="T19" fmla="*/ 242 h 257"/>
                    <a:gd name="T20" fmla="*/ 39 w 132"/>
                    <a:gd name="T21" fmla="*/ 241 h 257"/>
                    <a:gd name="T22" fmla="*/ 5 w 132"/>
                    <a:gd name="T23" fmla="*/ 257 h 257"/>
                    <a:gd name="T24" fmla="*/ 0 w 132"/>
                    <a:gd name="T25" fmla="*/ 201 h 257"/>
                    <a:gd name="T26" fmla="*/ 7 w 132"/>
                    <a:gd name="T27" fmla="*/ 154 h 257"/>
                    <a:gd name="T28" fmla="*/ 30 w 132"/>
                    <a:gd name="T29" fmla="*/ 87 h 257"/>
                    <a:gd name="T30" fmla="*/ 55 w 132"/>
                    <a:gd name="T31" fmla="*/ 36 h 2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2" h="257">
                      <a:moveTo>
                        <a:pt x="55" y="36"/>
                      </a:moveTo>
                      <a:lnTo>
                        <a:pt x="88" y="6"/>
                      </a:lnTo>
                      <a:lnTo>
                        <a:pt x="116" y="0"/>
                      </a:lnTo>
                      <a:lnTo>
                        <a:pt x="132" y="8"/>
                      </a:lnTo>
                      <a:lnTo>
                        <a:pt x="99" y="56"/>
                      </a:lnTo>
                      <a:lnTo>
                        <a:pt x="81" y="102"/>
                      </a:lnTo>
                      <a:lnTo>
                        <a:pt x="72" y="157"/>
                      </a:lnTo>
                      <a:lnTo>
                        <a:pt x="78" y="182"/>
                      </a:lnTo>
                      <a:lnTo>
                        <a:pt x="105" y="217"/>
                      </a:lnTo>
                      <a:lnTo>
                        <a:pt x="69" y="242"/>
                      </a:lnTo>
                      <a:lnTo>
                        <a:pt x="39" y="241"/>
                      </a:lnTo>
                      <a:lnTo>
                        <a:pt x="5" y="257"/>
                      </a:lnTo>
                      <a:lnTo>
                        <a:pt x="0" y="201"/>
                      </a:lnTo>
                      <a:lnTo>
                        <a:pt x="7" y="154"/>
                      </a:lnTo>
                      <a:lnTo>
                        <a:pt x="30" y="87"/>
                      </a:lnTo>
                      <a:lnTo>
                        <a:pt x="55" y="36"/>
                      </a:lnTo>
                      <a:close/>
                    </a:path>
                  </a:pathLst>
                </a:custGeom>
                <a:solidFill>
                  <a:srgbClr val="E0E0FF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530" name="Freeform 10"/>
                <p:cNvSpPr>
                  <a:spLocks/>
                </p:cNvSpPr>
                <p:nvPr/>
              </p:nvSpPr>
              <p:spPr bwMode="auto">
                <a:xfrm>
                  <a:off x="909" y="609"/>
                  <a:ext cx="66" cy="110"/>
                </a:xfrm>
                <a:custGeom>
                  <a:avLst/>
                  <a:gdLst>
                    <a:gd name="T0" fmla="*/ 30 w 131"/>
                    <a:gd name="T1" fmla="*/ 329 h 329"/>
                    <a:gd name="T2" fmla="*/ 13 w 131"/>
                    <a:gd name="T3" fmla="*/ 290 h 329"/>
                    <a:gd name="T4" fmla="*/ 0 w 131"/>
                    <a:gd name="T5" fmla="*/ 227 h 329"/>
                    <a:gd name="T6" fmla="*/ 9 w 131"/>
                    <a:gd name="T7" fmla="*/ 157 h 329"/>
                    <a:gd name="T8" fmla="*/ 30 w 131"/>
                    <a:gd name="T9" fmla="*/ 88 h 329"/>
                    <a:gd name="T10" fmla="*/ 62 w 131"/>
                    <a:gd name="T11" fmla="*/ 35 h 329"/>
                    <a:gd name="T12" fmla="*/ 95 w 131"/>
                    <a:gd name="T13" fmla="*/ 5 h 329"/>
                    <a:gd name="T14" fmla="*/ 131 w 131"/>
                    <a:gd name="T15" fmla="*/ 0 h 3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1" h="329">
                      <a:moveTo>
                        <a:pt x="30" y="329"/>
                      </a:moveTo>
                      <a:lnTo>
                        <a:pt x="13" y="290"/>
                      </a:lnTo>
                      <a:lnTo>
                        <a:pt x="0" y="227"/>
                      </a:lnTo>
                      <a:lnTo>
                        <a:pt x="9" y="157"/>
                      </a:lnTo>
                      <a:lnTo>
                        <a:pt x="30" y="88"/>
                      </a:lnTo>
                      <a:lnTo>
                        <a:pt x="62" y="35"/>
                      </a:lnTo>
                      <a:lnTo>
                        <a:pt x="95" y="5"/>
                      </a:lnTo>
                      <a:lnTo>
                        <a:pt x="131" y="0"/>
                      </a:lnTo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91531" name="Group 11"/>
              <p:cNvGrpSpPr>
                <a:grpSpLocks/>
              </p:cNvGrpSpPr>
              <p:nvPr/>
            </p:nvGrpSpPr>
            <p:grpSpPr bwMode="auto">
              <a:xfrm>
                <a:off x="943" y="434"/>
                <a:ext cx="312" cy="269"/>
                <a:chOff x="943" y="434"/>
                <a:chExt cx="312" cy="269"/>
              </a:xfrm>
            </p:grpSpPr>
            <p:sp>
              <p:nvSpPr>
                <p:cNvPr id="491532" name="Freeform 12"/>
                <p:cNvSpPr>
                  <a:spLocks/>
                </p:cNvSpPr>
                <p:nvPr/>
              </p:nvSpPr>
              <p:spPr bwMode="auto">
                <a:xfrm>
                  <a:off x="943" y="542"/>
                  <a:ext cx="140" cy="152"/>
                </a:xfrm>
                <a:custGeom>
                  <a:avLst/>
                  <a:gdLst>
                    <a:gd name="T0" fmla="*/ 11 w 280"/>
                    <a:gd name="T1" fmla="*/ 297 h 456"/>
                    <a:gd name="T2" fmla="*/ 22 w 280"/>
                    <a:gd name="T3" fmla="*/ 270 h 456"/>
                    <a:gd name="T4" fmla="*/ 32 w 280"/>
                    <a:gd name="T5" fmla="*/ 250 h 456"/>
                    <a:gd name="T6" fmla="*/ 46 w 280"/>
                    <a:gd name="T7" fmla="*/ 238 h 456"/>
                    <a:gd name="T8" fmla="*/ 66 w 280"/>
                    <a:gd name="T9" fmla="*/ 220 h 456"/>
                    <a:gd name="T10" fmla="*/ 82 w 280"/>
                    <a:gd name="T11" fmla="*/ 203 h 456"/>
                    <a:gd name="T12" fmla="*/ 96 w 280"/>
                    <a:gd name="T13" fmla="*/ 183 h 456"/>
                    <a:gd name="T14" fmla="*/ 106 w 280"/>
                    <a:gd name="T15" fmla="*/ 164 h 456"/>
                    <a:gd name="T16" fmla="*/ 124 w 280"/>
                    <a:gd name="T17" fmla="*/ 148 h 456"/>
                    <a:gd name="T18" fmla="*/ 147 w 280"/>
                    <a:gd name="T19" fmla="*/ 136 h 456"/>
                    <a:gd name="T20" fmla="*/ 165 w 280"/>
                    <a:gd name="T21" fmla="*/ 118 h 456"/>
                    <a:gd name="T22" fmla="*/ 173 w 280"/>
                    <a:gd name="T23" fmla="*/ 84 h 456"/>
                    <a:gd name="T24" fmla="*/ 189 w 280"/>
                    <a:gd name="T25" fmla="*/ 61 h 456"/>
                    <a:gd name="T26" fmla="*/ 212 w 280"/>
                    <a:gd name="T27" fmla="*/ 3 h 456"/>
                    <a:gd name="T28" fmla="*/ 225 w 280"/>
                    <a:gd name="T29" fmla="*/ 0 h 456"/>
                    <a:gd name="T30" fmla="*/ 237 w 280"/>
                    <a:gd name="T31" fmla="*/ 11 h 456"/>
                    <a:gd name="T32" fmla="*/ 245 w 280"/>
                    <a:gd name="T33" fmla="*/ 25 h 456"/>
                    <a:gd name="T34" fmla="*/ 247 w 280"/>
                    <a:gd name="T35" fmla="*/ 52 h 456"/>
                    <a:gd name="T36" fmla="*/ 239 w 280"/>
                    <a:gd name="T37" fmla="*/ 86 h 456"/>
                    <a:gd name="T38" fmla="*/ 228 w 280"/>
                    <a:gd name="T39" fmla="*/ 101 h 456"/>
                    <a:gd name="T40" fmla="*/ 219 w 280"/>
                    <a:gd name="T41" fmla="*/ 118 h 456"/>
                    <a:gd name="T42" fmla="*/ 208 w 280"/>
                    <a:gd name="T43" fmla="*/ 148 h 456"/>
                    <a:gd name="T44" fmla="*/ 221 w 280"/>
                    <a:gd name="T45" fmla="*/ 142 h 456"/>
                    <a:gd name="T46" fmla="*/ 241 w 280"/>
                    <a:gd name="T47" fmla="*/ 142 h 456"/>
                    <a:gd name="T48" fmla="*/ 249 w 280"/>
                    <a:gd name="T49" fmla="*/ 148 h 456"/>
                    <a:gd name="T50" fmla="*/ 271 w 280"/>
                    <a:gd name="T51" fmla="*/ 166 h 456"/>
                    <a:gd name="T52" fmla="*/ 279 w 280"/>
                    <a:gd name="T53" fmla="*/ 195 h 456"/>
                    <a:gd name="T54" fmla="*/ 280 w 280"/>
                    <a:gd name="T55" fmla="*/ 238 h 456"/>
                    <a:gd name="T56" fmla="*/ 275 w 280"/>
                    <a:gd name="T57" fmla="*/ 290 h 456"/>
                    <a:gd name="T58" fmla="*/ 262 w 280"/>
                    <a:gd name="T59" fmla="*/ 324 h 456"/>
                    <a:gd name="T60" fmla="*/ 248 w 280"/>
                    <a:gd name="T61" fmla="*/ 366 h 456"/>
                    <a:gd name="T62" fmla="*/ 225 w 280"/>
                    <a:gd name="T63" fmla="*/ 412 h 456"/>
                    <a:gd name="T64" fmla="*/ 211 w 280"/>
                    <a:gd name="T65" fmla="*/ 439 h 456"/>
                    <a:gd name="T66" fmla="*/ 194 w 280"/>
                    <a:gd name="T67" fmla="*/ 452 h 456"/>
                    <a:gd name="T68" fmla="*/ 173 w 280"/>
                    <a:gd name="T69" fmla="*/ 456 h 456"/>
                    <a:gd name="T70" fmla="*/ 150 w 280"/>
                    <a:gd name="T71" fmla="*/ 452 h 456"/>
                    <a:gd name="T72" fmla="*/ 130 w 280"/>
                    <a:gd name="T73" fmla="*/ 443 h 456"/>
                    <a:gd name="T74" fmla="*/ 117 w 280"/>
                    <a:gd name="T75" fmla="*/ 433 h 456"/>
                    <a:gd name="T76" fmla="*/ 105 w 280"/>
                    <a:gd name="T77" fmla="*/ 422 h 456"/>
                    <a:gd name="T78" fmla="*/ 93 w 280"/>
                    <a:gd name="T79" fmla="*/ 428 h 456"/>
                    <a:gd name="T80" fmla="*/ 76 w 280"/>
                    <a:gd name="T81" fmla="*/ 431 h 456"/>
                    <a:gd name="T82" fmla="*/ 58 w 280"/>
                    <a:gd name="T83" fmla="*/ 434 h 456"/>
                    <a:gd name="T84" fmla="*/ 34 w 280"/>
                    <a:gd name="T85" fmla="*/ 428 h 456"/>
                    <a:gd name="T86" fmla="*/ 19 w 280"/>
                    <a:gd name="T87" fmla="*/ 414 h 456"/>
                    <a:gd name="T88" fmla="*/ 5 w 280"/>
                    <a:gd name="T89" fmla="*/ 387 h 456"/>
                    <a:gd name="T90" fmla="*/ 0 w 280"/>
                    <a:gd name="T91" fmla="*/ 347 h 456"/>
                    <a:gd name="T92" fmla="*/ 7 w 280"/>
                    <a:gd name="T93" fmla="*/ 304 h 456"/>
                    <a:gd name="T94" fmla="*/ 11 w 280"/>
                    <a:gd name="T95" fmla="*/ 297 h 4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80" h="456">
                      <a:moveTo>
                        <a:pt x="11" y="297"/>
                      </a:moveTo>
                      <a:lnTo>
                        <a:pt x="22" y="270"/>
                      </a:lnTo>
                      <a:lnTo>
                        <a:pt x="32" y="250"/>
                      </a:lnTo>
                      <a:lnTo>
                        <a:pt x="46" y="238"/>
                      </a:lnTo>
                      <a:lnTo>
                        <a:pt x="66" y="220"/>
                      </a:lnTo>
                      <a:lnTo>
                        <a:pt x="82" y="203"/>
                      </a:lnTo>
                      <a:lnTo>
                        <a:pt x="96" y="183"/>
                      </a:lnTo>
                      <a:lnTo>
                        <a:pt x="106" y="164"/>
                      </a:lnTo>
                      <a:lnTo>
                        <a:pt x="124" y="148"/>
                      </a:lnTo>
                      <a:lnTo>
                        <a:pt x="147" y="136"/>
                      </a:lnTo>
                      <a:lnTo>
                        <a:pt x="165" y="118"/>
                      </a:lnTo>
                      <a:lnTo>
                        <a:pt x="173" y="84"/>
                      </a:lnTo>
                      <a:lnTo>
                        <a:pt x="189" y="61"/>
                      </a:lnTo>
                      <a:lnTo>
                        <a:pt x="212" y="3"/>
                      </a:lnTo>
                      <a:lnTo>
                        <a:pt x="225" y="0"/>
                      </a:lnTo>
                      <a:lnTo>
                        <a:pt x="237" y="11"/>
                      </a:lnTo>
                      <a:lnTo>
                        <a:pt x="245" y="25"/>
                      </a:lnTo>
                      <a:lnTo>
                        <a:pt x="247" y="52"/>
                      </a:lnTo>
                      <a:lnTo>
                        <a:pt x="239" y="86"/>
                      </a:lnTo>
                      <a:lnTo>
                        <a:pt x="228" y="101"/>
                      </a:lnTo>
                      <a:lnTo>
                        <a:pt x="219" y="118"/>
                      </a:lnTo>
                      <a:lnTo>
                        <a:pt x="208" y="148"/>
                      </a:lnTo>
                      <a:lnTo>
                        <a:pt x="221" y="142"/>
                      </a:lnTo>
                      <a:lnTo>
                        <a:pt x="241" y="142"/>
                      </a:lnTo>
                      <a:lnTo>
                        <a:pt x="249" y="148"/>
                      </a:lnTo>
                      <a:lnTo>
                        <a:pt x="271" y="166"/>
                      </a:lnTo>
                      <a:lnTo>
                        <a:pt x="279" y="195"/>
                      </a:lnTo>
                      <a:lnTo>
                        <a:pt x="280" y="238"/>
                      </a:lnTo>
                      <a:lnTo>
                        <a:pt x="275" y="290"/>
                      </a:lnTo>
                      <a:lnTo>
                        <a:pt x="262" y="324"/>
                      </a:lnTo>
                      <a:lnTo>
                        <a:pt x="248" y="366"/>
                      </a:lnTo>
                      <a:lnTo>
                        <a:pt x="225" y="412"/>
                      </a:lnTo>
                      <a:lnTo>
                        <a:pt x="211" y="439"/>
                      </a:lnTo>
                      <a:lnTo>
                        <a:pt x="194" y="452"/>
                      </a:lnTo>
                      <a:lnTo>
                        <a:pt x="173" y="456"/>
                      </a:lnTo>
                      <a:lnTo>
                        <a:pt x="150" y="452"/>
                      </a:lnTo>
                      <a:lnTo>
                        <a:pt x="130" y="443"/>
                      </a:lnTo>
                      <a:lnTo>
                        <a:pt x="117" y="433"/>
                      </a:lnTo>
                      <a:lnTo>
                        <a:pt x="105" y="422"/>
                      </a:lnTo>
                      <a:lnTo>
                        <a:pt x="93" y="428"/>
                      </a:lnTo>
                      <a:lnTo>
                        <a:pt x="76" y="431"/>
                      </a:lnTo>
                      <a:lnTo>
                        <a:pt x="58" y="434"/>
                      </a:lnTo>
                      <a:lnTo>
                        <a:pt x="34" y="428"/>
                      </a:lnTo>
                      <a:lnTo>
                        <a:pt x="19" y="414"/>
                      </a:lnTo>
                      <a:lnTo>
                        <a:pt x="5" y="387"/>
                      </a:lnTo>
                      <a:lnTo>
                        <a:pt x="0" y="347"/>
                      </a:lnTo>
                      <a:lnTo>
                        <a:pt x="7" y="304"/>
                      </a:lnTo>
                      <a:lnTo>
                        <a:pt x="11" y="297"/>
                      </a:lnTo>
                      <a:close/>
                    </a:path>
                  </a:pathLst>
                </a:custGeom>
                <a:solidFill>
                  <a:srgbClr val="E0A08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1533" name="Group 13"/>
                <p:cNvGrpSpPr>
                  <a:grpSpLocks/>
                </p:cNvGrpSpPr>
                <p:nvPr/>
              </p:nvGrpSpPr>
              <p:grpSpPr bwMode="auto">
                <a:xfrm>
                  <a:off x="974" y="434"/>
                  <a:ext cx="281" cy="269"/>
                  <a:chOff x="974" y="434"/>
                  <a:chExt cx="281" cy="269"/>
                </a:xfrm>
              </p:grpSpPr>
              <p:grpSp>
                <p:nvGrpSpPr>
                  <p:cNvPr id="491534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974" y="434"/>
                    <a:ext cx="281" cy="235"/>
                    <a:chOff x="974" y="434"/>
                    <a:chExt cx="281" cy="235"/>
                  </a:xfrm>
                </p:grpSpPr>
                <p:sp>
                  <p:nvSpPr>
                    <p:cNvPr id="491535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974" y="434"/>
                      <a:ext cx="281" cy="235"/>
                    </a:xfrm>
                    <a:custGeom>
                      <a:avLst/>
                      <a:gdLst>
                        <a:gd name="T0" fmla="*/ 7 w 560"/>
                        <a:gd name="T1" fmla="*/ 627 h 705"/>
                        <a:gd name="T2" fmla="*/ 35 w 560"/>
                        <a:gd name="T3" fmla="*/ 580 h 705"/>
                        <a:gd name="T4" fmla="*/ 77 w 560"/>
                        <a:gd name="T5" fmla="*/ 515 h 705"/>
                        <a:gd name="T6" fmla="*/ 128 w 560"/>
                        <a:gd name="T7" fmla="*/ 453 h 705"/>
                        <a:gd name="T8" fmla="*/ 166 w 560"/>
                        <a:gd name="T9" fmla="*/ 414 h 705"/>
                        <a:gd name="T10" fmla="*/ 197 w 560"/>
                        <a:gd name="T11" fmla="*/ 400 h 705"/>
                        <a:gd name="T12" fmla="*/ 218 w 560"/>
                        <a:gd name="T13" fmla="*/ 392 h 705"/>
                        <a:gd name="T14" fmla="*/ 232 w 560"/>
                        <a:gd name="T15" fmla="*/ 373 h 705"/>
                        <a:gd name="T16" fmla="*/ 227 w 560"/>
                        <a:gd name="T17" fmla="*/ 329 h 705"/>
                        <a:gd name="T18" fmla="*/ 235 w 560"/>
                        <a:gd name="T19" fmla="*/ 280 h 705"/>
                        <a:gd name="T20" fmla="*/ 255 w 560"/>
                        <a:gd name="T21" fmla="*/ 233 h 705"/>
                        <a:gd name="T22" fmla="*/ 285 w 560"/>
                        <a:gd name="T23" fmla="*/ 181 h 705"/>
                        <a:gd name="T24" fmla="*/ 329 w 560"/>
                        <a:gd name="T25" fmla="*/ 127 h 705"/>
                        <a:gd name="T26" fmla="*/ 376 w 560"/>
                        <a:gd name="T27" fmla="*/ 76 h 705"/>
                        <a:gd name="T28" fmla="*/ 421 w 560"/>
                        <a:gd name="T29" fmla="*/ 35 h 705"/>
                        <a:gd name="T30" fmla="*/ 470 w 560"/>
                        <a:gd name="T31" fmla="*/ 7 h 705"/>
                        <a:gd name="T32" fmla="*/ 504 w 560"/>
                        <a:gd name="T33" fmla="*/ 0 h 705"/>
                        <a:gd name="T34" fmla="*/ 534 w 560"/>
                        <a:gd name="T35" fmla="*/ 13 h 705"/>
                        <a:gd name="T36" fmla="*/ 552 w 560"/>
                        <a:gd name="T37" fmla="*/ 38 h 705"/>
                        <a:gd name="T38" fmla="*/ 560 w 560"/>
                        <a:gd name="T39" fmla="*/ 72 h 705"/>
                        <a:gd name="T40" fmla="*/ 557 w 560"/>
                        <a:gd name="T41" fmla="*/ 121 h 705"/>
                        <a:gd name="T42" fmla="*/ 541 w 560"/>
                        <a:gd name="T43" fmla="*/ 174 h 705"/>
                        <a:gd name="T44" fmla="*/ 521 w 560"/>
                        <a:gd name="T45" fmla="*/ 220 h 705"/>
                        <a:gd name="T46" fmla="*/ 492 w 560"/>
                        <a:gd name="T47" fmla="*/ 270 h 705"/>
                        <a:gd name="T48" fmla="*/ 459 w 560"/>
                        <a:gd name="T49" fmla="*/ 311 h 705"/>
                        <a:gd name="T50" fmla="*/ 414 w 560"/>
                        <a:gd name="T51" fmla="*/ 358 h 705"/>
                        <a:gd name="T52" fmla="*/ 371 w 560"/>
                        <a:gd name="T53" fmla="*/ 397 h 705"/>
                        <a:gd name="T54" fmla="*/ 335 w 560"/>
                        <a:gd name="T55" fmla="*/ 419 h 705"/>
                        <a:gd name="T56" fmla="*/ 302 w 560"/>
                        <a:gd name="T57" fmla="*/ 422 h 705"/>
                        <a:gd name="T58" fmla="*/ 272 w 560"/>
                        <a:gd name="T59" fmla="*/ 417 h 705"/>
                        <a:gd name="T60" fmla="*/ 252 w 560"/>
                        <a:gd name="T61" fmla="*/ 426 h 705"/>
                        <a:gd name="T62" fmla="*/ 239 w 560"/>
                        <a:gd name="T63" fmla="*/ 450 h 705"/>
                        <a:gd name="T64" fmla="*/ 228 w 560"/>
                        <a:gd name="T65" fmla="*/ 491 h 705"/>
                        <a:gd name="T66" fmla="*/ 201 w 560"/>
                        <a:gd name="T67" fmla="*/ 537 h 705"/>
                        <a:gd name="T68" fmla="*/ 160 w 560"/>
                        <a:gd name="T69" fmla="*/ 587 h 705"/>
                        <a:gd name="T70" fmla="*/ 129 w 560"/>
                        <a:gd name="T71" fmla="*/ 630 h 705"/>
                        <a:gd name="T72" fmla="*/ 99 w 560"/>
                        <a:gd name="T73" fmla="*/ 668 h 705"/>
                        <a:gd name="T74" fmla="*/ 74 w 560"/>
                        <a:gd name="T75" fmla="*/ 692 h 705"/>
                        <a:gd name="T76" fmla="*/ 46 w 560"/>
                        <a:gd name="T77" fmla="*/ 704 h 705"/>
                        <a:gd name="T78" fmla="*/ 21 w 560"/>
                        <a:gd name="T79" fmla="*/ 705 h 705"/>
                        <a:gd name="T80" fmla="*/ 1 w 560"/>
                        <a:gd name="T81" fmla="*/ 692 h 705"/>
                        <a:gd name="T82" fmla="*/ 0 w 560"/>
                        <a:gd name="T83" fmla="*/ 659 h 705"/>
                        <a:gd name="T84" fmla="*/ 7 w 560"/>
                        <a:gd name="T85" fmla="*/ 627 h 7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560" h="705">
                          <a:moveTo>
                            <a:pt x="7" y="627"/>
                          </a:moveTo>
                          <a:lnTo>
                            <a:pt x="35" y="580"/>
                          </a:lnTo>
                          <a:lnTo>
                            <a:pt x="77" y="515"/>
                          </a:lnTo>
                          <a:lnTo>
                            <a:pt x="128" y="453"/>
                          </a:lnTo>
                          <a:lnTo>
                            <a:pt x="166" y="414"/>
                          </a:lnTo>
                          <a:lnTo>
                            <a:pt x="197" y="400"/>
                          </a:lnTo>
                          <a:lnTo>
                            <a:pt x="218" y="392"/>
                          </a:lnTo>
                          <a:lnTo>
                            <a:pt x="232" y="373"/>
                          </a:lnTo>
                          <a:lnTo>
                            <a:pt x="227" y="329"/>
                          </a:lnTo>
                          <a:lnTo>
                            <a:pt x="235" y="280"/>
                          </a:lnTo>
                          <a:lnTo>
                            <a:pt x="255" y="233"/>
                          </a:lnTo>
                          <a:lnTo>
                            <a:pt x="285" y="181"/>
                          </a:lnTo>
                          <a:lnTo>
                            <a:pt x="329" y="127"/>
                          </a:lnTo>
                          <a:lnTo>
                            <a:pt x="376" y="76"/>
                          </a:lnTo>
                          <a:lnTo>
                            <a:pt x="421" y="35"/>
                          </a:lnTo>
                          <a:lnTo>
                            <a:pt x="470" y="7"/>
                          </a:lnTo>
                          <a:lnTo>
                            <a:pt x="504" y="0"/>
                          </a:lnTo>
                          <a:lnTo>
                            <a:pt x="534" y="13"/>
                          </a:lnTo>
                          <a:lnTo>
                            <a:pt x="552" y="38"/>
                          </a:lnTo>
                          <a:lnTo>
                            <a:pt x="560" y="72"/>
                          </a:lnTo>
                          <a:lnTo>
                            <a:pt x="557" y="121"/>
                          </a:lnTo>
                          <a:lnTo>
                            <a:pt x="541" y="174"/>
                          </a:lnTo>
                          <a:lnTo>
                            <a:pt x="521" y="220"/>
                          </a:lnTo>
                          <a:lnTo>
                            <a:pt x="492" y="270"/>
                          </a:lnTo>
                          <a:lnTo>
                            <a:pt x="459" y="311"/>
                          </a:lnTo>
                          <a:lnTo>
                            <a:pt x="414" y="358"/>
                          </a:lnTo>
                          <a:lnTo>
                            <a:pt x="371" y="397"/>
                          </a:lnTo>
                          <a:lnTo>
                            <a:pt x="335" y="419"/>
                          </a:lnTo>
                          <a:lnTo>
                            <a:pt x="302" y="422"/>
                          </a:lnTo>
                          <a:lnTo>
                            <a:pt x="272" y="417"/>
                          </a:lnTo>
                          <a:lnTo>
                            <a:pt x="252" y="426"/>
                          </a:lnTo>
                          <a:lnTo>
                            <a:pt x="239" y="450"/>
                          </a:lnTo>
                          <a:lnTo>
                            <a:pt x="228" y="491"/>
                          </a:lnTo>
                          <a:lnTo>
                            <a:pt x="201" y="537"/>
                          </a:lnTo>
                          <a:lnTo>
                            <a:pt x="160" y="587"/>
                          </a:lnTo>
                          <a:lnTo>
                            <a:pt x="129" y="630"/>
                          </a:lnTo>
                          <a:lnTo>
                            <a:pt x="99" y="668"/>
                          </a:lnTo>
                          <a:lnTo>
                            <a:pt x="74" y="692"/>
                          </a:lnTo>
                          <a:lnTo>
                            <a:pt x="46" y="704"/>
                          </a:lnTo>
                          <a:lnTo>
                            <a:pt x="21" y="705"/>
                          </a:lnTo>
                          <a:lnTo>
                            <a:pt x="1" y="692"/>
                          </a:lnTo>
                          <a:lnTo>
                            <a:pt x="0" y="659"/>
                          </a:lnTo>
                          <a:lnTo>
                            <a:pt x="7" y="627"/>
                          </a:lnTo>
                          <a:close/>
                        </a:path>
                      </a:pathLst>
                    </a:custGeom>
                    <a:solidFill>
                      <a:srgbClr val="A0A0C0"/>
                    </a:solidFill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36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1105" y="448"/>
                      <a:ext cx="134" cy="112"/>
                    </a:xfrm>
                    <a:custGeom>
                      <a:avLst/>
                      <a:gdLst>
                        <a:gd name="T0" fmla="*/ 0 w 269"/>
                        <a:gd name="T1" fmla="*/ 273 h 336"/>
                        <a:gd name="T2" fmla="*/ 11 w 269"/>
                        <a:gd name="T3" fmla="*/ 233 h 336"/>
                        <a:gd name="T4" fmla="*/ 28 w 269"/>
                        <a:gd name="T5" fmla="*/ 196 h 336"/>
                        <a:gd name="T6" fmla="*/ 64 w 269"/>
                        <a:gd name="T7" fmla="*/ 145 h 336"/>
                        <a:gd name="T8" fmla="*/ 96 w 269"/>
                        <a:gd name="T9" fmla="*/ 103 h 336"/>
                        <a:gd name="T10" fmla="*/ 139 w 269"/>
                        <a:gd name="T11" fmla="*/ 62 h 336"/>
                        <a:gd name="T12" fmla="*/ 180 w 269"/>
                        <a:gd name="T13" fmla="*/ 28 h 336"/>
                        <a:gd name="T14" fmla="*/ 214 w 269"/>
                        <a:gd name="T15" fmla="*/ 4 h 336"/>
                        <a:gd name="T16" fmla="*/ 242 w 269"/>
                        <a:gd name="T17" fmla="*/ 0 h 336"/>
                        <a:gd name="T18" fmla="*/ 263 w 269"/>
                        <a:gd name="T19" fmla="*/ 10 h 336"/>
                        <a:gd name="T20" fmla="*/ 269 w 269"/>
                        <a:gd name="T21" fmla="*/ 44 h 336"/>
                        <a:gd name="T22" fmla="*/ 259 w 269"/>
                        <a:gd name="T23" fmla="*/ 83 h 336"/>
                        <a:gd name="T24" fmla="*/ 242 w 269"/>
                        <a:gd name="T25" fmla="*/ 127 h 336"/>
                        <a:gd name="T26" fmla="*/ 208 w 269"/>
                        <a:gd name="T27" fmla="*/ 183 h 336"/>
                        <a:gd name="T28" fmla="*/ 175 w 269"/>
                        <a:gd name="T29" fmla="*/ 224 h 336"/>
                        <a:gd name="T30" fmla="*/ 139 w 269"/>
                        <a:gd name="T31" fmla="*/ 264 h 336"/>
                        <a:gd name="T32" fmla="*/ 101 w 269"/>
                        <a:gd name="T33" fmla="*/ 304 h 336"/>
                        <a:gd name="T34" fmla="*/ 53 w 269"/>
                        <a:gd name="T35" fmla="*/ 336 h 336"/>
                        <a:gd name="T36" fmla="*/ 21 w 269"/>
                        <a:gd name="T37" fmla="*/ 332 h 336"/>
                        <a:gd name="T38" fmla="*/ 4 w 269"/>
                        <a:gd name="T39" fmla="*/ 313 h 336"/>
                        <a:gd name="T40" fmla="*/ 0 w 269"/>
                        <a:gd name="T41" fmla="*/ 273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269" h="336">
                          <a:moveTo>
                            <a:pt x="0" y="273"/>
                          </a:moveTo>
                          <a:lnTo>
                            <a:pt x="11" y="233"/>
                          </a:lnTo>
                          <a:lnTo>
                            <a:pt x="28" y="196"/>
                          </a:lnTo>
                          <a:lnTo>
                            <a:pt x="64" y="145"/>
                          </a:lnTo>
                          <a:lnTo>
                            <a:pt x="96" y="103"/>
                          </a:lnTo>
                          <a:lnTo>
                            <a:pt x="139" y="62"/>
                          </a:lnTo>
                          <a:lnTo>
                            <a:pt x="180" y="28"/>
                          </a:lnTo>
                          <a:lnTo>
                            <a:pt x="214" y="4"/>
                          </a:lnTo>
                          <a:lnTo>
                            <a:pt x="242" y="0"/>
                          </a:lnTo>
                          <a:lnTo>
                            <a:pt x="263" y="10"/>
                          </a:lnTo>
                          <a:lnTo>
                            <a:pt x="269" y="44"/>
                          </a:lnTo>
                          <a:lnTo>
                            <a:pt x="259" y="83"/>
                          </a:lnTo>
                          <a:lnTo>
                            <a:pt x="242" y="127"/>
                          </a:lnTo>
                          <a:lnTo>
                            <a:pt x="208" y="183"/>
                          </a:lnTo>
                          <a:lnTo>
                            <a:pt x="175" y="224"/>
                          </a:lnTo>
                          <a:lnTo>
                            <a:pt x="139" y="264"/>
                          </a:lnTo>
                          <a:lnTo>
                            <a:pt x="101" y="304"/>
                          </a:lnTo>
                          <a:lnTo>
                            <a:pt x="53" y="336"/>
                          </a:lnTo>
                          <a:lnTo>
                            <a:pt x="21" y="332"/>
                          </a:lnTo>
                          <a:lnTo>
                            <a:pt x="4" y="313"/>
                          </a:lnTo>
                          <a:lnTo>
                            <a:pt x="0" y="273"/>
                          </a:lnTo>
                          <a:close/>
                        </a:path>
                      </a:pathLst>
                    </a:custGeom>
                    <a:solidFill>
                      <a:srgbClr val="E0E0FF"/>
                    </a:solidFill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91537" name="Freeform 17"/>
                  <p:cNvSpPr>
                    <a:spLocks/>
                  </p:cNvSpPr>
                  <p:nvPr/>
                </p:nvSpPr>
                <p:spPr bwMode="auto">
                  <a:xfrm>
                    <a:off x="1015" y="602"/>
                    <a:ext cx="90" cy="101"/>
                  </a:xfrm>
                  <a:custGeom>
                    <a:avLst/>
                    <a:gdLst>
                      <a:gd name="T0" fmla="*/ 136 w 180"/>
                      <a:gd name="T1" fmla="*/ 0 h 302"/>
                      <a:gd name="T2" fmla="*/ 153 w 180"/>
                      <a:gd name="T3" fmla="*/ 6 h 302"/>
                      <a:gd name="T4" fmla="*/ 164 w 180"/>
                      <a:gd name="T5" fmla="*/ 23 h 302"/>
                      <a:gd name="T6" fmla="*/ 165 w 180"/>
                      <a:gd name="T7" fmla="*/ 41 h 302"/>
                      <a:gd name="T8" fmla="*/ 159 w 180"/>
                      <a:gd name="T9" fmla="*/ 56 h 302"/>
                      <a:gd name="T10" fmla="*/ 169 w 180"/>
                      <a:gd name="T11" fmla="*/ 63 h 302"/>
                      <a:gd name="T12" fmla="*/ 179 w 180"/>
                      <a:gd name="T13" fmla="*/ 82 h 302"/>
                      <a:gd name="T14" fmla="*/ 180 w 180"/>
                      <a:gd name="T15" fmla="*/ 105 h 302"/>
                      <a:gd name="T16" fmla="*/ 170 w 180"/>
                      <a:gd name="T17" fmla="*/ 119 h 302"/>
                      <a:gd name="T18" fmla="*/ 153 w 180"/>
                      <a:gd name="T19" fmla="*/ 130 h 302"/>
                      <a:gd name="T20" fmla="*/ 164 w 180"/>
                      <a:gd name="T21" fmla="*/ 152 h 302"/>
                      <a:gd name="T22" fmla="*/ 165 w 180"/>
                      <a:gd name="T23" fmla="*/ 177 h 302"/>
                      <a:gd name="T24" fmla="*/ 154 w 180"/>
                      <a:gd name="T25" fmla="*/ 196 h 302"/>
                      <a:gd name="T26" fmla="*/ 133 w 180"/>
                      <a:gd name="T27" fmla="*/ 205 h 302"/>
                      <a:gd name="T28" fmla="*/ 101 w 180"/>
                      <a:gd name="T29" fmla="*/ 199 h 302"/>
                      <a:gd name="T30" fmla="*/ 102 w 180"/>
                      <a:gd name="T31" fmla="*/ 220 h 302"/>
                      <a:gd name="T32" fmla="*/ 101 w 180"/>
                      <a:gd name="T33" fmla="*/ 251 h 302"/>
                      <a:gd name="T34" fmla="*/ 95 w 180"/>
                      <a:gd name="T35" fmla="*/ 274 h 302"/>
                      <a:gd name="T36" fmla="*/ 85 w 180"/>
                      <a:gd name="T37" fmla="*/ 291 h 302"/>
                      <a:gd name="T38" fmla="*/ 72 w 180"/>
                      <a:gd name="T39" fmla="*/ 301 h 302"/>
                      <a:gd name="T40" fmla="*/ 54 w 180"/>
                      <a:gd name="T41" fmla="*/ 302 h 302"/>
                      <a:gd name="T42" fmla="*/ 31 w 180"/>
                      <a:gd name="T43" fmla="*/ 292 h 302"/>
                      <a:gd name="T44" fmla="*/ 18 w 180"/>
                      <a:gd name="T45" fmla="*/ 273 h 302"/>
                      <a:gd name="T46" fmla="*/ 3 w 180"/>
                      <a:gd name="T47" fmla="*/ 239 h 302"/>
                      <a:gd name="T48" fmla="*/ 0 w 180"/>
                      <a:gd name="T49" fmla="*/ 214 h 302"/>
                      <a:gd name="T50" fmla="*/ 7 w 180"/>
                      <a:gd name="T51" fmla="*/ 199 h 302"/>
                      <a:gd name="T52" fmla="*/ 18 w 180"/>
                      <a:gd name="T53" fmla="*/ 192 h 302"/>
                      <a:gd name="T54" fmla="*/ 28 w 180"/>
                      <a:gd name="T55" fmla="*/ 189 h 302"/>
                      <a:gd name="T56" fmla="*/ 24 w 180"/>
                      <a:gd name="T57" fmla="*/ 171 h 302"/>
                      <a:gd name="T58" fmla="*/ 11 w 180"/>
                      <a:gd name="T59" fmla="*/ 158 h 302"/>
                      <a:gd name="T60" fmla="*/ 7 w 180"/>
                      <a:gd name="T61" fmla="*/ 142 h 302"/>
                      <a:gd name="T62" fmla="*/ 13 w 180"/>
                      <a:gd name="T63" fmla="*/ 124 h 302"/>
                      <a:gd name="T64" fmla="*/ 30 w 180"/>
                      <a:gd name="T65" fmla="*/ 113 h 302"/>
                      <a:gd name="T66" fmla="*/ 22 w 180"/>
                      <a:gd name="T67" fmla="*/ 100 h 302"/>
                      <a:gd name="T68" fmla="*/ 22 w 180"/>
                      <a:gd name="T69" fmla="*/ 81 h 302"/>
                      <a:gd name="T70" fmla="*/ 35 w 180"/>
                      <a:gd name="T71" fmla="*/ 71 h 302"/>
                      <a:gd name="T72" fmla="*/ 29 w 180"/>
                      <a:gd name="T73" fmla="*/ 53 h 302"/>
                      <a:gd name="T74" fmla="*/ 37 w 180"/>
                      <a:gd name="T75" fmla="*/ 32 h 302"/>
                      <a:gd name="T76" fmla="*/ 49 w 180"/>
                      <a:gd name="T77" fmla="*/ 22 h 302"/>
                      <a:gd name="T78" fmla="*/ 68 w 180"/>
                      <a:gd name="T79" fmla="*/ 19 h 302"/>
                      <a:gd name="T80" fmla="*/ 77 w 180"/>
                      <a:gd name="T81" fmla="*/ 22 h 302"/>
                      <a:gd name="T82" fmla="*/ 88 w 180"/>
                      <a:gd name="T83" fmla="*/ 23 h 302"/>
                      <a:gd name="T84" fmla="*/ 105 w 180"/>
                      <a:gd name="T85" fmla="*/ 15 h 302"/>
                      <a:gd name="T86" fmla="*/ 136 w 180"/>
                      <a:gd name="T87" fmla="*/ 0 h 3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180" h="302">
                        <a:moveTo>
                          <a:pt x="136" y="0"/>
                        </a:moveTo>
                        <a:lnTo>
                          <a:pt x="153" y="6"/>
                        </a:lnTo>
                        <a:lnTo>
                          <a:pt x="164" y="23"/>
                        </a:lnTo>
                        <a:lnTo>
                          <a:pt x="165" y="41"/>
                        </a:lnTo>
                        <a:lnTo>
                          <a:pt x="159" y="56"/>
                        </a:lnTo>
                        <a:lnTo>
                          <a:pt x="169" y="63"/>
                        </a:lnTo>
                        <a:lnTo>
                          <a:pt x="179" y="82"/>
                        </a:lnTo>
                        <a:lnTo>
                          <a:pt x="180" y="105"/>
                        </a:lnTo>
                        <a:lnTo>
                          <a:pt x="170" y="119"/>
                        </a:lnTo>
                        <a:lnTo>
                          <a:pt x="153" y="130"/>
                        </a:lnTo>
                        <a:lnTo>
                          <a:pt x="164" y="152"/>
                        </a:lnTo>
                        <a:lnTo>
                          <a:pt x="165" y="177"/>
                        </a:lnTo>
                        <a:lnTo>
                          <a:pt x="154" y="196"/>
                        </a:lnTo>
                        <a:lnTo>
                          <a:pt x="133" y="205"/>
                        </a:lnTo>
                        <a:lnTo>
                          <a:pt x="101" y="199"/>
                        </a:lnTo>
                        <a:lnTo>
                          <a:pt x="102" y="220"/>
                        </a:lnTo>
                        <a:lnTo>
                          <a:pt x="101" y="251"/>
                        </a:lnTo>
                        <a:lnTo>
                          <a:pt x="95" y="274"/>
                        </a:lnTo>
                        <a:lnTo>
                          <a:pt x="85" y="291"/>
                        </a:lnTo>
                        <a:lnTo>
                          <a:pt x="72" y="301"/>
                        </a:lnTo>
                        <a:lnTo>
                          <a:pt x="54" y="302"/>
                        </a:lnTo>
                        <a:lnTo>
                          <a:pt x="31" y="292"/>
                        </a:lnTo>
                        <a:lnTo>
                          <a:pt x="18" y="273"/>
                        </a:lnTo>
                        <a:lnTo>
                          <a:pt x="3" y="239"/>
                        </a:lnTo>
                        <a:lnTo>
                          <a:pt x="0" y="214"/>
                        </a:lnTo>
                        <a:lnTo>
                          <a:pt x="7" y="199"/>
                        </a:lnTo>
                        <a:lnTo>
                          <a:pt x="18" y="192"/>
                        </a:lnTo>
                        <a:lnTo>
                          <a:pt x="28" y="189"/>
                        </a:lnTo>
                        <a:lnTo>
                          <a:pt x="24" y="171"/>
                        </a:lnTo>
                        <a:lnTo>
                          <a:pt x="11" y="158"/>
                        </a:lnTo>
                        <a:lnTo>
                          <a:pt x="7" y="142"/>
                        </a:lnTo>
                        <a:lnTo>
                          <a:pt x="13" y="124"/>
                        </a:lnTo>
                        <a:lnTo>
                          <a:pt x="30" y="113"/>
                        </a:lnTo>
                        <a:lnTo>
                          <a:pt x="22" y="100"/>
                        </a:lnTo>
                        <a:lnTo>
                          <a:pt x="22" y="81"/>
                        </a:lnTo>
                        <a:lnTo>
                          <a:pt x="35" y="71"/>
                        </a:lnTo>
                        <a:lnTo>
                          <a:pt x="29" y="53"/>
                        </a:lnTo>
                        <a:lnTo>
                          <a:pt x="37" y="32"/>
                        </a:lnTo>
                        <a:lnTo>
                          <a:pt x="49" y="22"/>
                        </a:lnTo>
                        <a:lnTo>
                          <a:pt x="68" y="19"/>
                        </a:lnTo>
                        <a:lnTo>
                          <a:pt x="77" y="22"/>
                        </a:lnTo>
                        <a:lnTo>
                          <a:pt x="88" y="23"/>
                        </a:lnTo>
                        <a:lnTo>
                          <a:pt x="105" y="15"/>
                        </a:lnTo>
                        <a:lnTo>
                          <a:pt x="136" y="0"/>
                        </a:lnTo>
                        <a:close/>
                      </a:path>
                    </a:pathLst>
                  </a:custGeom>
                  <a:solidFill>
                    <a:srgbClr val="E0A080"/>
                  </a:solidFill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38" name="Freeform 18"/>
                  <p:cNvSpPr>
                    <a:spLocks/>
                  </p:cNvSpPr>
                  <p:nvPr/>
                </p:nvSpPr>
                <p:spPr bwMode="auto">
                  <a:xfrm>
                    <a:off x="1047" y="645"/>
                    <a:ext cx="45" cy="6"/>
                  </a:xfrm>
                  <a:custGeom>
                    <a:avLst/>
                    <a:gdLst>
                      <a:gd name="T0" fmla="*/ 0 w 91"/>
                      <a:gd name="T1" fmla="*/ 4 h 20"/>
                      <a:gd name="T2" fmla="*/ 14 w 91"/>
                      <a:gd name="T3" fmla="*/ 13 h 20"/>
                      <a:gd name="T4" fmla="*/ 36 w 91"/>
                      <a:gd name="T5" fmla="*/ 20 h 20"/>
                      <a:gd name="T6" fmla="*/ 57 w 91"/>
                      <a:gd name="T7" fmla="*/ 16 h 20"/>
                      <a:gd name="T8" fmla="*/ 79 w 91"/>
                      <a:gd name="T9" fmla="*/ 9 h 20"/>
                      <a:gd name="T10" fmla="*/ 91 w 91"/>
                      <a:gd name="T11" fmla="*/ 0 h 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1" h="20">
                        <a:moveTo>
                          <a:pt x="0" y="4"/>
                        </a:moveTo>
                        <a:lnTo>
                          <a:pt x="14" y="13"/>
                        </a:lnTo>
                        <a:lnTo>
                          <a:pt x="36" y="20"/>
                        </a:lnTo>
                        <a:lnTo>
                          <a:pt x="57" y="16"/>
                        </a:lnTo>
                        <a:lnTo>
                          <a:pt x="79" y="9"/>
                        </a:lnTo>
                        <a:lnTo>
                          <a:pt x="91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39" name="Freeform 19"/>
                  <p:cNvSpPr>
                    <a:spLocks/>
                  </p:cNvSpPr>
                  <p:nvPr/>
                </p:nvSpPr>
                <p:spPr bwMode="auto">
                  <a:xfrm>
                    <a:off x="1038" y="662"/>
                    <a:ext cx="27" cy="7"/>
                  </a:xfrm>
                  <a:custGeom>
                    <a:avLst/>
                    <a:gdLst>
                      <a:gd name="T0" fmla="*/ 56 w 56"/>
                      <a:gd name="T1" fmla="*/ 21 h 21"/>
                      <a:gd name="T2" fmla="*/ 39 w 56"/>
                      <a:gd name="T3" fmla="*/ 19 h 21"/>
                      <a:gd name="T4" fmla="*/ 20 w 56"/>
                      <a:gd name="T5" fmla="*/ 13 h 21"/>
                      <a:gd name="T6" fmla="*/ 0 w 56"/>
                      <a:gd name="T7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56" h="21">
                        <a:moveTo>
                          <a:pt x="56" y="21"/>
                        </a:moveTo>
                        <a:lnTo>
                          <a:pt x="39" y="19"/>
                        </a:lnTo>
                        <a:lnTo>
                          <a:pt x="20" y="13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40" name="Freeform 20"/>
                  <p:cNvSpPr>
                    <a:spLocks/>
                  </p:cNvSpPr>
                  <p:nvPr/>
                </p:nvSpPr>
                <p:spPr bwMode="auto">
                  <a:xfrm>
                    <a:off x="1035" y="670"/>
                    <a:ext cx="26" cy="10"/>
                  </a:xfrm>
                  <a:custGeom>
                    <a:avLst/>
                    <a:gdLst>
                      <a:gd name="T0" fmla="*/ 50 w 50"/>
                      <a:gd name="T1" fmla="*/ 29 h 29"/>
                      <a:gd name="T2" fmla="*/ 36 w 50"/>
                      <a:gd name="T3" fmla="*/ 20 h 29"/>
                      <a:gd name="T4" fmla="*/ 23 w 50"/>
                      <a:gd name="T5" fmla="*/ 20 h 29"/>
                      <a:gd name="T6" fmla="*/ 10 w 50"/>
                      <a:gd name="T7" fmla="*/ 29 h 29"/>
                      <a:gd name="T8" fmla="*/ 7 w 50"/>
                      <a:gd name="T9" fmla="*/ 14 h 29"/>
                      <a:gd name="T10" fmla="*/ 0 w 50"/>
                      <a:gd name="T11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50" h="29">
                        <a:moveTo>
                          <a:pt x="50" y="29"/>
                        </a:moveTo>
                        <a:lnTo>
                          <a:pt x="36" y="20"/>
                        </a:lnTo>
                        <a:lnTo>
                          <a:pt x="23" y="20"/>
                        </a:lnTo>
                        <a:lnTo>
                          <a:pt x="10" y="29"/>
                        </a:lnTo>
                        <a:lnTo>
                          <a:pt x="7" y="14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41" name="Freeform 21"/>
                  <p:cNvSpPr>
                    <a:spLocks/>
                  </p:cNvSpPr>
                  <p:nvPr/>
                </p:nvSpPr>
                <p:spPr bwMode="auto">
                  <a:xfrm>
                    <a:off x="1047" y="622"/>
                    <a:ext cx="46" cy="9"/>
                  </a:xfrm>
                  <a:custGeom>
                    <a:avLst/>
                    <a:gdLst>
                      <a:gd name="T0" fmla="*/ 92 w 92"/>
                      <a:gd name="T1" fmla="*/ 0 h 27"/>
                      <a:gd name="T2" fmla="*/ 79 w 92"/>
                      <a:gd name="T3" fmla="*/ 5 h 27"/>
                      <a:gd name="T4" fmla="*/ 66 w 92"/>
                      <a:gd name="T5" fmla="*/ 9 h 27"/>
                      <a:gd name="T6" fmla="*/ 56 w 92"/>
                      <a:gd name="T7" fmla="*/ 15 h 27"/>
                      <a:gd name="T8" fmla="*/ 46 w 92"/>
                      <a:gd name="T9" fmla="*/ 22 h 27"/>
                      <a:gd name="T10" fmla="*/ 33 w 92"/>
                      <a:gd name="T11" fmla="*/ 27 h 27"/>
                      <a:gd name="T12" fmla="*/ 21 w 92"/>
                      <a:gd name="T13" fmla="*/ 24 h 27"/>
                      <a:gd name="T14" fmla="*/ 10 w 92"/>
                      <a:gd name="T15" fmla="*/ 18 h 27"/>
                      <a:gd name="T16" fmla="*/ 0 w 92"/>
                      <a:gd name="T17" fmla="*/ 12 h 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2" h="27">
                        <a:moveTo>
                          <a:pt x="92" y="0"/>
                        </a:moveTo>
                        <a:lnTo>
                          <a:pt x="79" y="5"/>
                        </a:lnTo>
                        <a:lnTo>
                          <a:pt x="66" y="9"/>
                        </a:lnTo>
                        <a:lnTo>
                          <a:pt x="56" y="15"/>
                        </a:lnTo>
                        <a:lnTo>
                          <a:pt x="46" y="22"/>
                        </a:lnTo>
                        <a:lnTo>
                          <a:pt x="33" y="27"/>
                        </a:lnTo>
                        <a:lnTo>
                          <a:pt x="21" y="24"/>
                        </a:lnTo>
                        <a:lnTo>
                          <a:pt x="10" y="18"/>
                        </a:lnTo>
                        <a:lnTo>
                          <a:pt x="0" y="12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91542" name="Group 22"/>
            <p:cNvGrpSpPr>
              <a:grpSpLocks/>
            </p:cNvGrpSpPr>
            <p:nvPr/>
          </p:nvGrpSpPr>
          <p:grpSpPr bwMode="auto">
            <a:xfrm>
              <a:off x="933" y="270"/>
              <a:ext cx="224" cy="306"/>
              <a:chOff x="933" y="270"/>
              <a:chExt cx="224" cy="306"/>
            </a:xfrm>
          </p:grpSpPr>
          <p:grpSp>
            <p:nvGrpSpPr>
              <p:cNvPr id="491543" name="Group 23"/>
              <p:cNvGrpSpPr>
                <a:grpSpLocks/>
              </p:cNvGrpSpPr>
              <p:nvPr/>
            </p:nvGrpSpPr>
            <p:grpSpPr bwMode="auto">
              <a:xfrm>
                <a:off x="933" y="318"/>
                <a:ext cx="189" cy="258"/>
                <a:chOff x="933" y="318"/>
                <a:chExt cx="189" cy="258"/>
              </a:xfrm>
            </p:grpSpPr>
            <p:sp>
              <p:nvSpPr>
                <p:cNvPr id="491544" name="Freeform 24"/>
                <p:cNvSpPr>
                  <a:spLocks/>
                </p:cNvSpPr>
                <p:nvPr/>
              </p:nvSpPr>
              <p:spPr bwMode="auto">
                <a:xfrm>
                  <a:off x="933" y="318"/>
                  <a:ext cx="189" cy="258"/>
                </a:xfrm>
                <a:custGeom>
                  <a:avLst/>
                  <a:gdLst>
                    <a:gd name="T0" fmla="*/ 12 w 377"/>
                    <a:gd name="T1" fmla="*/ 209 h 773"/>
                    <a:gd name="T2" fmla="*/ 3 w 377"/>
                    <a:gd name="T3" fmla="*/ 257 h 773"/>
                    <a:gd name="T4" fmla="*/ 0 w 377"/>
                    <a:gd name="T5" fmla="*/ 304 h 773"/>
                    <a:gd name="T6" fmla="*/ 9 w 377"/>
                    <a:gd name="T7" fmla="*/ 409 h 773"/>
                    <a:gd name="T8" fmla="*/ 16 w 377"/>
                    <a:gd name="T9" fmla="*/ 499 h 773"/>
                    <a:gd name="T10" fmla="*/ 34 w 377"/>
                    <a:gd name="T11" fmla="*/ 553 h 773"/>
                    <a:gd name="T12" fmla="*/ 53 w 377"/>
                    <a:gd name="T13" fmla="*/ 620 h 773"/>
                    <a:gd name="T14" fmla="*/ 64 w 377"/>
                    <a:gd name="T15" fmla="*/ 654 h 773"/>
                    <a:gd name="T16" fmla="*/ 80 w 377"/>
                    <a:gd name="T17" fmla="*/ 698 h 773"/>
                    <a:gd name="T18" fmla="*/ 91 w 377"/>
                    <a:gd name="T19" fmla="*/ 733 h 773"/>
                    <a:gd name="T20" fmla="*/ 104 w 377"/>
                    <a:gd name="T21" fmla="*/ 758 h 773"/>
                    <a:gd name="T22" fmla="*/ 116 w 377"/>
                    <a:gd name="T23" fmla="*/ 770 h 773"/>
                    <a:gd name="T24" fmla="*/ 130 w 377"/>
                    <a:gd name="T25" fmla="*/ 773 h 773"/>
                    <a:gd name="T26" fmla="*/ 144 w 377"/>
                    <a:gd name="T27" fmla="*/ 767 h 773"/>
                    <a:gd name="T28" fmla="*/ 155 w 377"/>
                    <a:gd name="T29" fmla="*/ 769 h 773"/>
                    <a:gd name="T30" fmla="*/ 163 w 377"/>
                    <a:gd name="T31" fmla="*/ 764 h 773"/>
                    <a:gd name="T32" fmla="*/ 174 w 377"/>
                    <a:gd name="T33" fmla="*/ 744 h 773"/>
                    <a:gd name="T34" fmla="*/ 191 w 377"/>
                    <a:gd name="T35" fmla="*/ 699 h 773"/>
                    <a:gd name="T36" fmla="*/ 205 w 377"/>
                    <a:gd name="T37" fmla="*/ 646 h 773"/>
                    <a:gd name="T38" fmla="*/ 215 w 377"/>
                    <a:gd name="T39" fmla="*/ 599 h 773"/>
                    <a:gd name="T40" fmla="*/ 220 w 377"/>
                    <a:gd name="T41" fmla="*/ 556 h 773"/>
                    <a:gd name="T42" fmla="*/ 228 w 377"/>
                    <a:gd name="T43" fmla="*/ 525 h 773"/>
                    <a:gd name="T44" fmla="*/ 242 w 377"/>
                    <a:gd name="T45" fmla="*/ 487 h 773"/>
                    <a:gd name="T46" fmla="*/ 258 w 377"/>
                    <a:gd name="T47" fmla="*/ 459 h 773"/>
                    <a:gd name="T48" fmla="*/ 244 w 377"/>
                    <a:gd name="T49" fmla="*/ 441 h 773"/>
                    <a:gd name="T50" fmla="*/ 226 w 377"/>
                    <a:gd name="T51" fmla="*/ 429 h 773"/>
                    <a:gd name="T52" fmla="*/ 240 w 377"/>
                    <a:gd name="T53" fmla="*/ 407 h 773"/>
                    <a:gd name="T54" fmla="*/ 242 w 377"/>
                    <a:gd name="T55" fmla="*/ 385 h 773"/>
                    <a:gd name="T56" fmla="*/ 247 w 377"/>
                    <a:gd name="T57" fmla="*/ 370 h 773"/>
                    <a:gd name="T58" fmla="*/ 256 w 377"/>
                    <a:gd name="T59" fmla="*/ 354 h 773"/>
                    <a:gd name="T60" fmla="*/ 264 w 377"/>
                    <a:gd name="T61" fmla="*/ 361 h 773"/>
                    <a:gd name="T62" fmla="*/ 272 w 377"/>
                    <a:gd name="T63" fmla="*/ 366 h 773"/>
                    <a:gd name="T64" fmla="*/ 280 w 377"/>
                    <a:gd name="T65" fmla="*/ 382 h 773"/>
                    <a:gd name="T66" fmla="*/ 283 w 377"/>
                    <a:gd name="T67" fmla="*/ 403 h 773"/>
                    <a:gd name="T68" fmla="*/ 289 w 377"/>
                    <a:gd name="T69" fmla="*/ 410 h 773"/>
                    <a:gd name="T70" fmla="*/ 301 w 377"/>
                    <a:gd name="T71" fmla="*/ 412 h 773"/>
                    <a:gd name="T72" fmla="*/ 309 w 377"/>
                    <a:gd name="T73" fmla="*/ 406 h 773"/>
                    <a:gd name="T74" fmla="*/ 315 w 377"/>
                    <a:gd name="T75" fmla="*/ 391 h 773"/>
                    <a:gd name="T76" fmla="*/ 323 w 377"/>
                    <a:gd name="T77" fmla="*/ 348 h 773"/>
                    <a:gd name="T78" fmla="*/ 340 w 377"/>
                    <a:gd name="T79" fmla="*/ 322 h 773"/>
                    <a:gd name="T80" fmla="*/ 350 w 377"/>
                    <a:gd name="T81" fmla="*/ 305 h 773"/>
                    <a:gd name="T82" fmla="*/ 354 w 377"/>
                    <a:gd name="T83" fmla="*/ 286 h 773"/>
                    <a:gd name="T84" fmla="*/ 344 w 377"/>
                    <a:gd name="T85" fmla="*/ 245 h 773"/>
                    <a:gd name="T86" fmla="*/ 337 w 377"/>
                    <a:gd name="T87" fmla="*/ 221 h 773"/>
                    <a:gd name="T88" fmla="*/ 346 w 377"/>
                    <a:gd name="T89" fmla="*/ 193 h 773"/>
                    <a:gd name="T90" fmla="*/ 364 w 377"/>
                    <a:gd name="T91" fmla="*/ 168 h 773"/>
                    <a:gd name="T92" fmla="*/ 377 w 377"/>
                    <a:gd name="T93" fmla="*/ 146 h 773"/>
                    <a:gd name="T94" fmla="*/ 368 w 377"/>
                    <a:gd name="T95" fmla="*/ 94 h 773"/>
                    <a:gd name="T96" fmla="*/ 347 w 377"/>
                    <a:gd name="T97" fmla="*/ 51 h 773"/>
                    <a:gd name="T98" fmla="*/ 295 w 377"/>
                    <a:gd name="T99" fmla="*/ 16 h 773"/>
                    <a:gd name="T100" fmla="*/ 241 w 377"/>
                    <a:gd name="T101" fmla="*/ 0 h 773"/>
                    <a:gd name="T102" fmla="*/ 186 w 377"/>
                    <a:gd name="T103" fmla="*/ 6 h 773"/>
                    <a:gd name="T104" fmla="*/ 125 w 377"/>
                    <a:gd name="T105" fmla="*/ 32 h 773"/>
                    <a:gd name="T106" fmla="*/ 106 w 377"/>
                    <a:gd name="T107" fmla="*/ 59 h 773"/>
                    <a:gd name="T108" fmla="*/ 97 w 377"/>
                    <a:gd name="T109" fmla="*/ 85 h 773"/>
                    <a:gd name="T110" fmla="*/ 89 w 377"/>
                    <a:gd name="T111" fmla="*/ 122 h 773"/>
                    <a:gd name="T112" fmla="*/ 82 w 377"/>
                    <a:gd name="T113" fmla="*/ 140 h 773"/>
                    <a:gd name="T114" fmla="*/ 41 w 377"/>
                    <a:gd name="T115" fmla="*/ 170 h 773"/>
                    <a:gd name="T116" fmla="*/ 23 w 377"/>
                    <a:gd name="T117" fmla="*/ 189 h 773"/>
                    <a:gd name="T118" fmla="*/ 12 w 377"/>
                    <a:gd name="T119" fmla="*/ 209 h 7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77" h="773">
                      <a:moveTo>
                        <a:pt x="12" y="209"/>
                      </a:moveTo>
                      <a:lnTo>
                        <a:pt x="3" y="257"/>
                      </a:lnTo>
                      <a:lnTo>
                        <a:pt x="0" y="304"/>
                      </a:lnTo>
                      <a:lnTo>
                        <a:pt x="9" y="409"/>
                      </a:lnTo>
                      <a:lnTo>
                        <a:pt x="16" y="499"/>
                      </a:lnTo>
                      <a:lnTo>
                        <a:pt x="34" y="553"/>
                      </a:lnTo>
                      <a:lnTo>
                        <a:pt x="53" y="620"/>
                      </a:lnTo>
                      <a:lnTo>
                        <a:pt x="64" y="654"/>
                      </a:lnTo>
                      <a:lnTo>
                        <a:pt x="80" y="698"/>
                      </a:lnTo>
                      <a:lnTo>
                        <a:pt x="91" y="733"/>
                      </a:lnTo>
                      <a:lnTo>
                        <a:pt x="104" y="758"/>
                      </a:lnTo>
                      <a:lnTo>
                        <a:pt x="116" y="770"/>
                      </a:lnTo>
                      <a:lnTo>
                        <a:pt x="130" y="773"/>
                      </a:lnTo>
                      <a:lnTo>
                        <a:pt x="144" y="767"/>
                      </a:lnTo>
                      <a:lnTo>
                        <a:pt x="155" y="769"/>
                      </a:lnTo>
                      <a:lnTo>
                        <a:pt x="163" y="764"/>
                      </a:lnTo>
                      <a:lnTo>
                        <a:pt x="174" y="744"/>
                      </a:lnTo>
                      <a:lnTo>
                        <a:pt x="191" y="699"/>
                      </a:lnTo>
                      <a:lnTo>
                        <a:pt x="205" y="646"/>
                      </a:lnTo>
                      <a:lnTo>
                        <a:pt x="215" y="599"/>
                      </a:lnTo>
                      <a:lnTo>
                        <a:pt x="220" y="556"/>
                      </a:lnTo>
                      <a:lnTo>
                        <a:pt x="228" y="525"/>
                      </a:lnTo>
                      <a:lnTo>
                        <a:pt x="242" y="487"/>
                      </a:lnTo>
                      <a:lnTo>
                        <a:pt x="258" y="459"/>
                      </a:lnTo>
                      <a:lnTo>
                        <a:pt x="244" y="441"/>
                      </a:lnTo>
                      <a:lnTo>
                        <a:pt x="226" y="429"/>
                      </a:lnTo>
                      <a:lnTo>
                        <a:pt x="240" y="407"/>
                      </a:lnTo>
                      <a:lnTo>
                        <a:pt x="242" y="385"/>
                      </a:lnTo>
                      <a:lnTo>
                        <a:pt x="247" y="370"/>
                      </a:lnTo>
                      <a:lnTo>
                        <a:pt x="256" y="354"/>
                      </a:lnTo>
                      <a:lnTo>
                        <a:pt x="264" y="361"/>
                      </a:lnTo>
                      <a:lnTo>
                        <a:pt x="272" y="366"/>
                      </a:lnTo>
                      <a:lnTo>
                        <a:pt x="280" y="382"/>
                      </a:lnTo>
                      <a:lnTo>
                        <a:pt x="283" y="403"/>
                      </a:lnTo>
                      <a:lnTo>
                        <a:pt x="289" y="410"/>
                      </a:lnTo>
                      <a:lnTo>
                        <a:pt x="301" y="412"/>
                      </a:lnTo>
                      <a:lnTo>
                        <a:pt x="309" y="406"/>
                      </a:lnTo>
                      <a:lnTo>
                        <a:pt x="315" y="391"/>
                      </a:lnTo>
                      <a:lnTo>
                        <a:pt x="323" y="348"/>
                      </a:lnTo>
                      <a:lnTo>
                        <a:pt x="340" y="322"/>
                      </a:lnTo>
                      <a:lnTo>
                        <a:pt x="350" y="305"/>
                      </a:lnTo>
                      <a:lnTo>
                        <a:pt x="354" y="286"/>
                      </a:lnTo>
                      <a:lnTo>
                        <a:pt x="344" y="245"/>
                      </a:lnTo>
                      <a:lnTo>
                        <a:pt x="337" y="221"/>
                      </a:lnTo>
                      <a:lnTo>
                        <a:pt x="346" y="193"/>
                      </a:lnTo>
                      <a:lnTo>
                        <a:pt x="364" y="168"/>
                      </a:lnTo>
                      <a:lnTo>
                        <a:pt x="377" y="146"/>
                      </a:lnTo>
                      <a:lnTo>
                        <a:pt x="368" y="94"/>
                      </a:lnTo>
                      <a:lnTo>
                        <a:pt x="347" y="51"/>
                      </a:lnTo>
                      <a:lnTo>
                        <a:pt x="295" y="16"/>
                      </a:lnTo>
                      <a:lnTo>
                        <a:pt x="241" y="0"/>
                      </a:lnTo>
                      <a:lnTo>
                        <a:pt x="186" y="6"/>
                      </a:lnTo>
                      <a:lnTo>
                        <a:pt x="125" y="32"/>
                      </a:lnTo>
                      <a:lnTo>
                        <a:pt x="106" y="59"/>
                      </a:lnTo>
                      <a:lnTo>
                        <a:pt x="97" y="85"/>
                      </a:lnTo>
                      <a:lnTo>
                        <a:pt x="89" y="122"/>
                      </a:lnTo>
                      <a:lnTo>
                        <a:pt x="82" y="140"/>
                      </a:lnTo>
                      <a:lnTo>
                        <a:pt x="41" y="170"/>
                      </a:lnTo>
                      <a:lnTo>
                        <a:pt x="23" y="189"/>
                      </a:lnTo>
                      <a:lnTo>
                        <a:pt x="12" y="209"/>
                      </a:lnTo>
                      <a:close/>
                    </a:path>
                  </a:pathLst>
                </a:custGeom>
                <a:solidFill>
                  <a:srgbClr val="E0A08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91545" name="Group 25"/>
                <p:cNvGrpSpPr>
                  <a:grpSpLocks/>
                </p:cNvGrpSpPr>
                <p:nvPr/>
              </p:nvGrpSpPr>
              <p:grpSpPr bwMode="auto">
                <a:xfrm>
                  <a:off x="956" y="356"/>
                  <a:ext cx="146" cy="137"/>
                  <a:chOff x="956" y="356"/>
                  <a:chExt cx="146" cy="137"/>
                </a:xfrm>
              </p:grpSpPr>
              <p:grpSp>
                <p:nvGrpSpPr>
                  <p:cNvPr id="49154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956" y="356"/>
                    <a:ext cx="146" cy="137"/>
                    <a:chOff x="956" y="356"/>
                    <a:chExt cx="146" cy="137"/>
                  </a:xfrm>
                </p:grpSpPr>
                <p:sp>
                  <p:nvSpPr>
                    <p:cNvPr id="491547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956" y="371"/>
                      <a:ext cx="44" cy="122"/>
                    </a:xfrm>
                    <a:custGeom>
                      <a:avLst/>
                      <a:gdLst>
                        <a:gd name="T0" fmla="*/ 3 w 88"/>
                        <a:gd name="T1" fmla="*/ 367 h 367"/>
                        <a:gd name="T2" fmla="*/ 14 w 88"/>
                        <a:gd name="T3" fmla="*/ 332 h 367"/>
                        <a:gd name="T4" fmla="*/ 21 w 88"/>
                        <a:gd name="T5" fmla="*/ 307 h 367"/>
                        <a:gd name="T6" fmla="*/ 18 w 88"/>
                        <a:gd name="T7" fmla="*/ 262 h 367"/>
                        <a:gd name="T8" fmla="*/ 7 w 88"/>
                        <a:gd name="T9" fmla="*/ 223 h 367"/>
                        <a:gd name="T10" fmla="*/ 0 w 88"/>
                        <a:gd name="T11" fmla="*/ 177 h 367"/>
                        <a:gd name="T12" fmla="*/ 3 w 88"/>
                        <a:gd name="T13" fmla="*/ 140 h 367"/>
                        <a:gd name="T14" fmla="*/ 20 w 88"/>
                        <a:gd name="T15" fmla="*/ 102 h 367"/>
                        <a:gd name="T16" fmla="*/ 38 w 88"/>
                        <a:gd name="T17" fmla="*/ 76 h 367"/>
                        <a:gd name="T18" fmla="*/ 64 w 88"/>
                        <a:gd name="T19" fmla="*/ 53 h 367"/>
                        <a:gd name="T20" fmla="*/ 88 w 88"/>
                        <a:gd name="T21" fmla="*/ 41 h 367"/>
                        <a:gd name="T22" fmla="*/ 74 w 88"/>
                        <a:gd name="T23" fmla="*/ 40 h 367"/>
                        <a:gd name="T24" fmla="*/ 65 w 88"/>
                        <a:gd name="T25" fmla="*/ 35 h 367"/>
                        <a:gd name="T26" fmla="*/ 59 w 88"/>
                        <a:gd name="T27" fmla="*/ 26 h 367"/>
                        <a:gd name="T28" fmla="*/ 54 w 88"/>
                        <a:gd name="T29" fmla="*/ 10 h 367"/>
                        <a:gd name="T30" fmla="*/ 57 w 88"/>
                        <a:gd name="T31" fmla="*/ 0 h 36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88" h="367">
                          <a:moveTo>
                            <a:pt x="3" y="367"/>
                          </a:moveTo>
                          <a:lnTo>
                            <a:pt x="14" y="332"/>
                          </a:lnTo>
                          <a:lnTo>
                            <a:pt x="21" y="307"/>
                          </a:lnTo>
                          <a:lnTo>
                            <a:pt x="18" y="262"/>
                          </a:lnTo>
                          <a:lnTo>
                            <a:pt x="7" y="223"/>
                          </a:lnTo>
                          <a:lnTo>
                            <a:pt x="0" y="177"/>
                          </a:lnTo>
                          <a:lnTo>
                            <a:pt x="3" y="140"/>
                          </a:lnTo>
                          <a:lnTo>
                            <a:pt x="20" y="102"/>
                          </a:lnTo>
                          <a:lnTo>
                            <a:pt x="38" y="76"/>
                          </a:lnTo>
                          <a:lnTo>
                            <a:pt x="64" y="53"/>
                          </a:lnTo>
                          <a:lnTo>
                            <a:pt x="88" y="41"/>
                          </a:lnTo>
                          <a:lnTo>
                            <a:pt x="74" y="40"/>
                          </a:lnTo>
                          <a:lnTo>
                            <a:pt x="65" y="35"/>
                          </a:lnTo>
                          <a:lnTo>
                            <a:pt x="59" y="26"/>
                          </a:lnTo>
                          <a:lnTo>
                            <a:pt x="54" y="10"/>
                          </a:lnTo>
                          <a:lnTo>
                            <a:pt x="57" y="0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48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018" y="391"/>
                      <a:ext cx="51" cy="17"/>
                    </a:xfrm>
                    <a:custGeom>
                      <a:avLst/>
                      <a:gdLst>
                        <a:gd name="T0" fmla="*/ 0 w 103"/>
                        <a:gd name="T1" fmla="*/ 27 h 52"/>
                        <a:gd name="T2" fmla="*/ 20 w 103"/>
                        <a:gd name="T3" fmla="*/ 42 h 52"/>
                        <a:gd name="T4" fmla="*/ 39 w 103"/>
                        <a:gd name="T5" fmla="*/ 50 h 52"/>
                        <a:gd name="T6" fmla="*/ 62 w 103"/>
                        <a:gd name="T7" fmla="*/ 52 h 52"/>
                        <a:gd name="T8" fmla="*/ 78 w 103"/>
                        <a:gd name="T9" fmla="*/ 50 h 52"/>
                        <a:gd name="T10" fmla="*/ 93 w 103"/>
                        <a:gd name="T11" fmla="*/ 45 h 52"/>
                        <a:gd name="T12" fmla="*/ 103 w 103"/>
                        <a:gd name="T13" fmla="*/ 30 h 52"/>
                        <a:gd name="T14" fmla="*/ 103 w 103"/>
                        <a:gd name="T15" fmla="*/ 12 h 52"/>
                        <a:gd name="T16" fmla="*/ 91 w 103"/>
                        <a:gd name="T17" fmla="*/ 3 h 52"/>
                        <a:gd name="T18" fmla="*/ 77 w 103"/>
                        <a:gd name="T19" fmla="*/ 0 h 52"/>
                        <a:gd name="T20" fmla="*/ 58 w 103"/>
                        <a:gd name="T21" fmla="*/ 6 h 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l="0" t="0" r="r" b="b"/>
                      <a:pathLst>
                        <a:path w="103" h="52">
                          <a:moveTo>
                            <a:pt x="0" y="27"/>
                          </a:moveTo>
                          <a:lnTo>
                            <a:pt x="20" y="42"/>
                          </a:lnTo>
                          <a:lnTo>
                            <a:pt x="39" y="50"/>
                          </a:lnTo>
                          <a:lnTo>
                            <a:pt x="62" y="52"/>
                          </a:lnTo>
                          <a:lnTo>
                            <a:pt x="78" y="50"/>
                          </a:lnTo>
                          <a:lnTo>
                            <a:pt x="93" y="45"/>
                          </a:lnTo>
                          <a:lnTo>
                            <a:pt x="103" y="30"/>
                          </a:lnTo>
                          <a:lnTo>
                            <a:pt x="103" y="12"/>
                          </a:lnTo>
                          <a:lnTo>
                            <a:pt x="91" y="3"/>
                          </a:lnTo>
                          <a:lnTo>
                            <a:pt x="77" y="0"/>
                          </a:lnTo>
                          <a:lnTo>
                            <a:pt x="58" y="6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49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005" y="430"/>
                      <a:ext cx="23" cy="25"/>
                    </a:xfrm>
                    <a:custGeom>
                      <a:avLst/>
                      <a:gdLst>
                        <a:gd name="T0" fmla="*/ 47 w 47"/>
                        <a:gd name="T1" fmla="*/ 0 h 77"/>
                        <a:gd name="T2" fmla="*/ 28 w 47"/>
                        <a:gd name="T3" fmla="*/ 10 h 77"/>
                        <a:gd name="T4" fmla="*/ 13 w 47"/>
                        <a:gd name="T5" fmla="*/ 28 h 77"/>
                        <a:gd name="T6" fmla="*/ 3 w 47"/>
                        <a:gd name="T7" fmla="*/ 53 h 77"/>
                        <a:gd name="T8" fmla="*/ 0 w 47"/>
                        <a:gd name="T9" fmla="*/ 77 h 7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7" h="77">
                          <a:moveTo>
                            <a:pt x="47" y="0"/>
                          </a:moveTo>
                          <a:lnTo>
                            <a:pt x="28" y="10"/>
                          </a:lnTo>
                          <a:lnTo>
                            <a:pt x="13" y="28"/>
                          </a:lnTo>
                          <a:lnTo>
                            <a:pt x="3" y="53"/>
                          </a:lnTo>
                          <a:lnTo>
                            <a:pt x="0" y="77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50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057" y="367"/>
                      <a:ext cx="19" cy="20"/>
                    </a:xfrm>
                    <a:custGeom>
                      <a:avLst/>
                      <a:gdLst>
                        <a:gd name="T0" fmla="*/ 0 w 38"/>
                        <a:gd name="T1" fmla="*/ 0 h 59"/>
                        <a:gd name="T2" fmla="*/ 18 w 38"/>
                        <a:gd name="T3" fmla="*/ 59 h 59"/>
                        <a:gd name="T4" fmla="*/ 20 w 38"/>
                        <a:gd name="T5" fmla="*/ 45 h 59"/>
                        <a:gd name="T6" fmla="*/ 27 w 38"/>
                        <a:gd name="T7" fmla="*/ 36 h 59"/>
                        <a:gd name="T8" fmla="*/ 38 w 38"/>
                        <a:gd name="T9" fmla="*/ 37 h 5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38" h="59">
                          <a:moveTo>
                            <a:pt x="0" y="0"/>
                          </a:moveTo>
                          <a:lnTo>
                            <a:pt x="18" y="59"/>
                          </a:lnTo>
                          <a:lnTo>
                            <a:pt x="20" y="45"/>
                          </a:lnTo>
                          <a:lnTo>
                            <a:pt x="27" y="36"/>
                          </a:lnTo>
                          <a:lnTo>
                            <a:pt x="38" y="37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51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071" y="383"/>
                      <a:ext cx="9" cy="8"/>
                    </a:xfrm>
                    <a:custGeom>
                      <a:avLst/>
                      <a:gdLst>
                        <a:gd name="T0" fmla="*/ 7 w 18"/>
                        <a:gd name="T1" fmla="*/ 19 h 22"/>
                        <a:gd name="T2" fmla="*/ 3 w 18"/>
                        <a:gd name="T3" fmla="*/ 15 h 22"/>
                        <a:gd name="T4" fmla="*/ 0 w 18"/>
                        <a:gd name="T5" fmla="*/ 10 h 22"/>
                        <a:gd name="T6" fmla="*/ 0 w 18"/>
                        <a:gd name="T7" fmla="*/ 5 h 22"/>
                        <a:gd name="T8" fmla="*/ 4 w 18"/>
                        <a:gd name="T9" fmla="*/ 0 h 22"/>
                        <a:gd name="T10" fmla="*/ 8 w 18"/>
                        <a:gd name="T11" fmla="*/ 0 h 22"/>
                        <a:gd name="T12" fmla="*/ 13 w 18"/>
                        <a:gd name="T13" fmla="*/ 3 h 22"/>
                        <a:gd name="T14" fmla="*/ 15 w 18"/>
                        <a:gd name="T15" fmla="*/ 7 h 22"/>
                        <a:gd name="T16" fmla="*/ 15 w 18"/>
                        <a:gd name="T17" fmla="*/ 13 h 22"/>
                        <a:gd name="T18" fmla="*/ 17 w 18"/>
                        <a:gd name="T19" fmla="*/ 19 h 22"/>
                        <a:gd name="T20" fmla="*/ 18 w 18"/>
                        <a:gd name="T21" fmla="*/ 22 h 22"/>
                        <a:gd name="T22" fmla="*/ 13 w 18"/>
                        <a:gd name="T23" fmla="*/ 21 h 22"/>
                        <a:gd name="T24" fmla="*/ 7 w 18"/>
                        <a:gd name="T25" fmla="*/ 19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18" h="22">
                          <a:moveTo>
                            <a:pt x="7" y="19"/>
                          </a:moveTo>
                          <a:lnTo>
                            <a:pt x="3" y="15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0"/>
                          </a:lnTo>
                          <a:lnTo>
                            <a:pt x="8" y="0"/>
                          </a:lnTo>
                          <a:lnTo>
                            <a:pt x="13" y="3"/>
                          </a:lnTo>
                          <a:lnTo>
                            <a:pt x="15" y="7"/>
                          </a:lnTo>
                          <a:lnTo>
                            <a:pt x="15" y="13"/>
                          </a:lnTo>
                          <a:lnTo>
                            <a:pt x="17" y="19"/>
                          </a:lnTo>
                          <a:lnTo>
                            <a:pt x="18" y="22"/>
                          </a:lnTo>
                          <a:lnTo>
                            <a:pt x="13" y="21"/>
                          </a:lnTo>
                          <a:lnTo>
                            <a:pt x="7" y="19"/>
                          </a:lnTo>
                          <a:close/>
                        </a:path>
                      </a:pathLst>
                    </a:custGeom>
                    <a:solidFill>
                      <a:srgbClr val="C08040"/>
                    </a:solidFill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52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1077" y="356"/>
                      <a:ext cx="25" cy="35"/>
                    </a:xfrm>
                    <a:custGeom>
                      <a:avLst/>
                      <a:gdLst>
                        <a:gd name="T0" fmla="*/ 50 w 50"/>
                        <a:gd name="T1" fmla="*/ 103 h 103"/>
                        <a:gd name="T2" fmla="*/ 49 w 50"/>
                        <a:gd name="T3" fmla="*/ 71 h 103"/>
                        <a:gd name="T4" fmla="*/ 40 w 50"/>
                        <a:gd name="T5" fmla="*/ 43 h 103"/>
                        <a:gd name="T6" fmla="*/ 21 w 50"/>
                        <a:gd name="T7" fmla="*/ 34 h 103"/>
                        <a:gd name="T8" fmla="*/ 2 w 50"/>
                        <a:gd name="T9" fmla="*/ 19 h 103"/>
                        <a:gd name="T10" fmla="*/ 0 w 50"/>
                        <a:gd name="T11" fmla="*/ 0 h 10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50" h="103">
                          <a:moveTo>
                            <a:pt x="50" y="103"/>
                          </a:moveTo>
                          <a:lnTo>
                            <a:pt x="49" y="71"/>
                          </a:lnTo>
                          <a:lnTo>
                            <a:pt x="40" y="43"/>
                          </a:lnTo>
                          <a:lnTo>
                            <a:pt x="21" y="34"/>
                          </a:lnTo>
                          <a:lnTo>
                            <a:pt x="2" y="19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1553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1044" y="405"/>
                      <a:ext cx="33" cy="32"/>
                    </a:xfrm>
                    <a:custGeom>
                      <a:avLst/>
                      <a:gdLst>
                        <a:gd name="T0" fmla="*/ 35 w 67"/>
                        <a:gd name="T1" fmla="*/ 93 h 97"/>
                        <a:gd name="T2" fmla="*/ 21 w 67"/>
                        <a:gd name="T3" fmla="*/ 97 h 97"/>
                        <a:gd name="T4" fmla="*/ 8 w 67"/>
                        <a:gd name="T5" fmla="*/ 96 h 97"/>
                        <a:gd name="T6" fmla="*/ 0 w 67"/>
                        <a:gd name="T7" fmla="*/ 84 h 97"/>
                        <a:gd name="T8" fmla="*/ 1 w 67"/>
                        <a:gd name="T9" fmla="*/ 65 h 97"/>
                        <a:gd name="T10" fmla="*/ 12 w 67"/>
                        <a:gd name="T11" fmla="*/ 52 h 97"/>
                        <a:gd name="T12" fmla="*/ 33 w 67"/>
                        <a:gd name="T13" fmla="*/ 40 h 97"/>
                        <a:gd name="T14" fmla="*/ 49 w 67"/>
                        <a:gd name="T15" fmla="*/ 27 h 97"/>
                        <a:gd name="T16" fmla="*/ 60 w 67"/>
                        <a:gd name="T17" fmla="*/ 18 h 97"/>
                        <a:gd name="T18" fmla="*/ 67 w 67"/>
                        <a:gd name="T19" fmla="*/ 0 h 9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67" h="97">
                          <a:moveTo>
                            <a:pt x="35" y="93"/>
                          </a:moveTo>
                          <a:lnTo>
                            <a:pt x="21" y="97"/>
                          </a:lnTo>
                          <a:lnTo>
                            <a:pt x="8" y="96"/>
                          </a:lnTo>
                          <a:lnTo>
                            <a:pt x="0" y="84"/>
                          </a:lnTo>
                          <a:lnTo>
                            <a:pt x="1" y="65"/>
                          </a:lnTo>
                          <a:lnTo>
                            <a:pt x="12" y="52"/>
                          </a:lnTo>
                          <a:lnTo>
                            <a:pt x="33" y="40"/>
                          </a:lnTo>
                          <a:lnTo>
                            <a:pt x="49" y="27"/>
                          </a:lnTo>
                          <a:lnTo>
                            <a:pt x="60" y="18"/>
                          </a:lnTo>
                          <a:lnTo>
                            <a:pt x="67" y="0"/>
                          </a:lnTo>
                        </a:path>
                      </a:pathLst>
                    </a:custGeom>
                    <a:noFill/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91554" name="Line 3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015" y="440"/>
                    <a:ext cx="37" cy="2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91555" name="Freeform 35"/>
              <p:cNvSpPr>
                <a:spLocks/>
              </p:cNvSpPr>
              <p:nvPr/>
            </p:nvSpPr>
            <p:spPr bwMode="auto">
              <a:xfrm>
                <a:off x="954" y="270"/>
                <a:ext cx="203" cy="108"/>
              </a:xfrm>
              <a:custGeom>
                <a:avLst/>
                <a:gdLst>
                  <a:gd name="T0" fmla="*/ 14 w 405"/>
                  <a:gd name="T1" fmla="*/ 326 h 326"/>
                  <a:gd name="T2" fmla="*/ 41 w 405"/>
                  <a:gd name="T3" fmla="*/ 309 h 326"/>
                  <a:gd name="T4" fmla="*/ 56 w 405"/>
                  <a:gd name="T5" fmla="*/ 285 h 326"/>
                  <a:gd name="T6" fmla="*/ 65 w 405"/>
                  <a:gd name="T7" fmla="*/ 251 h 326"/>
                  <a:gd name="T8" fmla="*/ 71 w 405"/>
                  <a:gd name="T9" fmla="*/ 220 h 326"/>
                  <a:gd name="T10" fmla="*/ 81 w 405"/>
                  <a:gd name="T11" fmla="*/ 198 h 326"/>
                  <a:gd name="T12" fmla="*/ 97 w 405"/>
                  <a:gd name="T13" fmla="*/ 183 h 326"/>
                  <a:gd name="T14" fmla="*/ 115 w 405"/>
                  <a:gd name="T15" fmla="*/ 176 h 326"/>
                  <a:gd name="T16" fmla="*/ 132 w 405"/>
                  <a:gd name="T17" fmla="*/ 180 h 326"/>
                  <a:gd name="T18" fmla="*/ 148 w 405"/>
                  <a:gd name="T19" fmla="*/ 196 h 326"/>
                  <a:gd name="T20" fmla="*/ 157 w 405"/>
                  <a:gd name="T21" fmla="*/ 222 h 326"/>
                  <a:gd name="T22" fmla="*/ 151 w 405"/>
                  <a:gd name="T23" fmla="*/ 253 h 326"/>
                  <a:gd name="T24" fmla="*/ 137 w 405"/>
                  <a:gd name="T25" fmla="*/ 294 h 326"/>
                  <a:gd name="T26" fmla="*/ 169 w 405"/>
                  <a:gd name="T27" fmla="*/ 304 h 326"/>
                  <a:gd name="T28" fmla="*/ 172 w 405"/>
                  <a:gd name="T29" fmla="*/ 285 h 326"/>
                  <a:gd name="T30" fmla="*/ 189 w 405"/>
                  <a:gd name="T31" fmla="*/ 267 h 326"/>
                  <a:gd name="T32" fmla="*/ 201 w 405"/>
                  <a:gd name="T33" fmla="*/ 247 h 326"/>
                  <a:gd name="T34" fmla="*/ 208 w 405"/>
                  <a:gd name="T35" fmla="*/ 229 h 326"/>
                  <a:gd name="T36" fmla="*/ 212 w 405"/>
                  <a:gd name="T37" fmla="*/ 211 h 326"/>
                  <a:gd name="T38" fmla="*/ 223 w 405"/>
                  <a:gd name="T39" fmla="*/ 220 h 326"/>
                  <a:gd name="T40" fmla="*/ 237 w 405"/>
                  <a:gd name="T41" fmla="*/ 225 h 326"/>
                  <a:gd name="T42" fmla="*/ 249 w 405"/>
                  <a:gd name="T43" fmla="*/ 227 h 326"/>
                  <a:gd name="T44" fmla="*/ 261 w 405"/>
                  <a:gd name="T45" fmla="*/ 225 h 326"/>
                  <a:gd name="T46" fmla="*/ 272 w 405"/>
                  <a:gd name="T47" fmla="*/ 222 h 326"/>
                  <a:gd name="T48" fmla="*/ 281 w 405"/>
                  <a:gd name="T49" fmla="*/ 239 h 326"/>
                  <a:gd name="T50" fmla="*/ 294 w 405"/>
                  <a:gd name="T51" fmla="*/ 261 h 326"/>
                  <a:gd name="T52" fmla="*/ 313 w 405"/>
                  <a:gd name="T53" fmla="*/ 281 h 326"/>
                  <a:gd name="T54" fmla="*/ 328 w 405"/>
                  <a:gd name="T55" fmla="*/ 292 h 326"/>
                  <a:gd name="T56" fmla="*/ 348 w 405"/>
                  <a:gd name="T57" fmla="*/ 303 h 326"/>
                  <a:gd name="T58" fmla="*/ 370 w 405"/>
                  <a:gd name="T59" fmla="*/ 306 h 326"/>
                  <a:gd name="T60" fmla="*/ 388 w 405"/>
                  <a:gd name="T61" fmla="*/ 298 h 326"/>
                  <a:gd name="T62" fmla="*/ 402 w 405"/>
                  <a:gd name="T63" fmla="*/ 278 h 326"/>
                  <a:gd name="T64" fmla="*/ 405 w 405"/>
                  <a:gd name="T65" fmla="*/ 254 h 326"/>
                  <a:gd name="T66" fmla="*/ 400 w 405"/>
                  <a:gd name="T67" fmla="*/ 233 h 326"/>
                  <a:gd name="T68" fmla="*/ 390 w 405"/>
                  <a:gd name="T69" fmla="*/ 204 h 326"/>
                  <a:gd name="T70" fmla="*/ 383 w 405"/>
                  <a:gd name="T71" fmla="*/ 177 h 326"/>
                  <a:gd name="T72" fmla="*/ 376 w 405"/>
                  <a:gd name="T73" fmla="*/ 160 h 326"/>
                  <a:gd name="T74" fmla="*/ 357 w 405"/>
                  <a:gd name="T75" fmla="*/ 137 h 326"/>
                  <a:gd name="T76" fmla="*/ 340 w 405"/>
                  <a:gd name="T77" fmla="*/ 130 h 326"/>
                  <a:gd name="T78" fmla="*/ 322 w 405"/>
                  <a:gd name="T79" fmla="*/ 126 h 326"/>
                  <a:gd name="T80" fmla="*/ 310 w 405"/>
                  <a:gd name="T81" fmla="*/ 129 h 326"/>
                  <a:gd name="T82" fmla="*/ 296 w 405"/>
                  <a:gd name="T83" fmla="*/ 95 h 326"/>
                  <a:gd name="T84" fmla="*/ 275 w 405"/>
                  <a:gd name="T85" fmla="*/ 67 h 326"/>
                  <a:gd name="T86" fmla="*/ 240 w 405"/>
                  <a:gd name="T87" fmla="*/ 37 h 326"/>
                  <a:gd name="T88" fmla="*/ 194 w 405"/>
                  <a:gd name="T89" fmla="*/ 13 h 326"/>
                  <a:gd name="T90" fmla="*/ 149 w 405"/>
                  <a:gd name="T91" fmla="*/ 0 h 326"/>
                  <a:gd name="T92" fmla="*/ 116 w 405"/>
                  <a:gd name="T93" fmla="*/ 6 h 326"/>
                  <a:gd name="T94" fmla="*/ 109 w 405"/>
                  <a:gd name="T95" fmla="*/ 19 h 326"/>
                  <a:gd name="T96" fmla="*/ 101 w 405"/>
                  <a:gd name="T97" fmla="*/ 33 h 326"/>
                  <a:gd name="T98" fmla="*/ 84 w 405"/>
                  <a:gd name="T99" fmla="*/ 46 h 326"/>
                  <a:gd name="T100" fmla="*/ 63 w 405"/>
                  <a:gd name="T101" fmla="*/ 59 h 326"/>
                  <a:gd name="T102" fmla="*/ 47 w 405"/>
                  <a:gd name="T103" fmla="*/ 71 h 326"/>
                  <a:gd name="T104" fmla="*/ 35 w 405"/>
                  <a:gd name="T105" fmla="*/ 84 h 326"/>
                  <a:gd name="T106" fmla="*/ 24 w 405"/>
                  <a:gd name="T107" fmla="*/ 106 h 326"/>
                  <a:gd name="T108" fmla="*/ 16 w 405"/>
                  <a:gd name="T109" fmla="*/ 129 h 326"/>
                  <a:gd name="T110" fmla="*/ 14 w 405"/>
                  <a:gd name="T111" fmla="*/ 152 h 326"/>
                  <a:gd name="T112" fmla="*/ 8 w 405"/>
                  <a:gd name="T113" fmla="*/ 180 h 326"/>
                  <a:gd name="T114" fmla="*/ 2 w 405"/>
                  <a:gd name="T115" fmla="*/ 211 h 326"/>
                  <a:gd name="T116" fmla="*/ 0 w 405"/>
                  <a:gd name="T117" fmla="*/ 248 h 326"/>
                  <a:gd name="T118" fmla="*/ 1 w 405"/>
                  <a:gd name="T119" fmla="*/ 276 h 326"/>
                  <a:gd name="T120" fmla="*/ 6 w 405"/>
                  <a:gd name="T121" fmla="*/ 304 h 326"/>
                  <a:gd name="T122" fmla="*/ 14 w 405"/>
                  <a:gd name="T123" fmla="*/ 326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05" h="326">
                    <a:moveTo>
                      <a:pt x="14" y="326"/>
                    </a:moveTo>
                    <a:lnTo>
                      <a:pt x="41" y="309"/>
                    </a:lnTo>
                    <a:lnTo>
                      <a:pt x="56" y="285"/>
                    </a:lnTo>
                    <a:lnTo>
                      <a:pt x="65" y="251"/>
                    </a:lnTo>
                    <a:lnTo>
                      <a:pt x="71" y="220"/>
                    </a:lnTo>
                    <a:lnTo>
                      <a:pt x="81" y="198"/>
                    </a:lnTo>
                    <a:lnTo>
                      <a:pt x="97" y="183"/>
                    </a:lnTo>
                    <a:lnTo>
                      <a:pt x="115" y="176"/>
                    </a:lnTo>
                    <a:lnTo>
                      <a:pt x="132" y="180"/>
                    </a:lnTo>
                    <a:lnTo>
                      <a:pt x="148" y="196"/>
                    </a:lnTo>
                    <a:lnTo>
                      <a:pt x="157" y="222"/>
                    </a:lnTo>
                    <a:lnTo>
                      <a:pt x="151" y="253"/>
                    </a:lnTo>
                    <a:lnTo>
                      <a:pt x="137" y="294"/>
                    </a:lnTo>
                    <a:lnTo>
                      <a:pt x="169" y="304"/>
                    </a:lnTo>
                    <a:lnTo>
                      <a:pt x="172" y="285"/>
                    </a:lnTo>
                    <a:lnTo>
                      <a:pt x="189" y="267"/>
                    </a:lnTo>
                    <a:lnTo>
                      <a:pt x="201" y="247"/>
                    </a:lnTo>
                    <a:lnTo>
                      <a:pt x="208" y="229"/>
                    </a:lnTo>
                    <a:lnTo>
                      <a:pt x="212" y="211"/>
                    </a:lnTo>
                    <a:lnTo>
                      <a:pt x="223" y="220"/>
                    </a:lnTo>
                    <a:lnTo>
                      <a:pt x="237" y="225"/>
                    </a:lnTo>
                    <a:lnTo>
                      <a:pt x="249" y="227"/>
                    </a:lnTo>
                    <a:lnTo>
                      <a:pt x="261" y="225"/>
                    </a:lnTo>
                    <a:lnTo>
                      <a:pt x="272" y="222"/>
                    </a:lnTo>
                    <a:lnTo>
                      <a:pt x="281" y="239"/>
                    </a:lnTo>
                    <a:lnTo>
                      <a:pt x="294" y="261"/>
                    </a:lnTo>
                    <a:lnTo>
                      <a:pt x="313" y="281"/>
                    </a:lnTo>
                    <a:lnTo>
                      <a:pt x="328" y="292"/>
                    </a:lnTo>
                    <a:lnTo>
                      <a:pt x="348" y="303"/>
                    </a:lnTo>
                    <a:lnTo>
                      <a:pt x="370" y="306"/>
                    </a:lnTo>
                    <a:lnTo>
                      <a:pt x="388" y="298"/>
                    </a:lnTo>
                    <a:lnTo>
                      <a:pt x="402" y="278"/>
                    </a:lnTo>
                    <a:lnTo>
                      <a:pt x="405" y="254"/>
                    </a:lnTo>
                    <a:lnTo>
                      <a:pt x="400" y="233"/>
                    </a:lnTo>
                    <a:lnTo>
                      <a:pt x="390" y="204"/>
                    </a:lnTo>
                    <a:lnTo>
                      <a:pt x="383" y="177"/>
                    </a:lnTo>
                    <a:lnTo>
                      <a:pt x="376" y="160"/>
                    </a:lnTo>
                    <a:lnTo>
                      <a:pt x="357" y="137"/>
                    </a:lnTo>
                    <a:lnTo>
                      <a:pt x="340" y="130"/>
                    </a:lnTo>
                    <a:lnTo>
                      <a:pt x="322" y="126"/>
                    </a:lnTo>
                    <a:lnTo>
                      <a:pt x="310" y="129"/>
                    </a:lnTo>
                    <a:lnTo>
                      <a:pt x="296" y="95"/>
                    </a:lnTo>
                    <a:lnTo>
                      <a:pt x="275" y="67"/>
                    </a:lnTo>
                    <a:lnTo>
                      <a:pt x="240" y="37"/>
                    </a:lnTo>
                    <a:lnTo>
                      <a:pt x="194" y="13"/>
                    </a:lnTo>
                    <a:lnTo>
                      <a:pt x="149" y="0"/>
                    </a:lnTo>
                    <a:lnTo>
                      <a:pt x="116" y="6"/>
                    </a:lnTo>
                    <a:lnTo>
                      <a:pt x="109" y="19"/>
                    </a:lnTo>
                    <a:lnTo>
                      <a:pt x="101" y="33"/>
                    </a:lnTo>
                    <a:lnTo>
                      <a:pt x="84" y="46"/>
                    </a:lnTo>
                    <a:lnTo>
                      <a:pt x="63" y="59"/>
                    </a:lnTo>
                    <a:lnTo>
                      <a:pt x="47" y="71"/>
                    </a:lnTo>
                    <a:lnTo>
                      <a:pt x="35" y="84"/>
                    </a:lnTo>
                    <a:lnTo>
                      <a:pt x="24" y="106"/>
                    </a:lnTo>
                    <a:lnTo>
                      <a:pt x="16" y="129"/>
                    </a:lnTo>
                    <a:lnTo>
                      <a:pt x="14" y="152"/>
                    </a:lnTo>
                    <a:lnTo>
                      <a:pt x="8" y="180"/>
                    </a:lnTo>
                    <a:lnTo>
                      <a:pt x="2" y="211"/>
                    </a:lnTo>
                    <a:lnTo>
                      <a:pt x="0" y="248"/>
                    </a:lnTo>
                    <a:lnTo>
                      <a:pt x="1" y="276"/>
                    </a:lnTo>
                    <a:lnTo>
                      <a:pt x="6" y="304"/>
                    </a:lnTo>
                    <a:lnTo>
                      <a:pt x="14" y="326"/>
                    </a:lnTo>
                    <a:close/>
                  </a:path>
                </a:pathLst>
              </a:custGeom>
              <a:solidFill>
                <a:srgbClr val="A0A0A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1556" name="Group 36"/>
            <p:cNvGrpSpPr>
              <a:grpSpLocks/>
            </p:cNvGrpSpPr>
            <p:nvPr/>
          </p:nvGrpSpPr>
          <p:grpSpPr bwMode="auto">
            <a:xfrm>
              <a:off x="256" y="1100"/>
              <a:ext cx="377" cy="96"/>
              <a:chOff x="256" y="1100"/>
              <a:chExt cx="377" cy="96"/>
            </a:xfrm>
          </p:grpSpPr>
          <p:sp>
            <p:nvSpPr>
              <p:cNvPr id="491557" name="Freeform 37"/>
              <p:cNvSpPr>
                <a:spLocks/>
              </p:cNvSpPr>
              <p:nvPr/>
            </p:nvSpPr>
            <p:spPr bwMode="auto">
              <a:xfrm>
                <a:off x="256" y="1100"/>
                <a:ext cx="372" cy="73"/>
              </a:xfrm>
              <a:custGeom>
                <a:avLst/>
                <a:gdLst>
                  <a:gd name="T0" fmla="*/ 355 w 744"/>
                  <a:gd name="T1" fmla="*/ 0 h 221"/>
                  <a:gd name="T2" fmla="*/ 403 w 744"/>
                  <a:gd name="T3" fmla="*/ 9 h 221"/>
                  <a:gd name="T4" fmla="*/ 442 w 744"/>
                  <a:gd name="T5" fmla="*/ 26 h 221"/>
                  <a:gd name="T6" fmla="*/ 483 w 744"/>
                  <a:gd name="T7" fmla="*/ 49 h 221"/>
                  <a:gd name="T8" fmla="*/ 543 w 744"/>
                  <a:gd name="T9" fmla="*/ 71 h 221"/>
                  <a:gd name="T10" fmla="*/ 585 w 744"/>
                  <a:gd name="T11" fmla="*/ 71 h 221"/>
                  <a:gd name="T12" fmla="*/ 642 w 744"/>
                  <a:gd name="T13" fmla="*/ 87 h 221"/>
                  <a:gd name="T14" fmla="*/ 690 w 744"/>
                  <a:gd name="T15" fmla="*/ 105 h 221"/>
                  <a:gd name="T16" fmla="*/ 741 w 744"/>
                  <a:gd name="T17" fmla="*/ 130 h 221"/>
                  <a:gd name="T18" fmla="*/ 744 w 744"/>
                  <a:gd name="T19" fmla="*/ 161 h 221"/>
                  <a:gd name="T20" fmla="*/ 723 w 744"/>
                  <a:gd name="T21" fmla="*/ 193 h 221"/>
                  <a:gd name="T22" fmla="*/ 680 w 744"/>
                  <a:gd name="T23" fmla="*/ 215 h 221"/>
                  <a:gd name="T24" fmla="*/ 626 w 744"/>
                  <a:gd name="T25" fmla="*/ 220 h 221"/>
                  <a:gd name="T26" fmla="*/ 444 w 744"/>
                  <a:gd name="T27" fmla="*/ 221 h 221"/>
                  <a:gd name="T28" fmla="*/ 376 w 744"/>
                  <a:gd name="T29" fmla="*/ 215 h 221"/>
                  <a:gd name="T30" fmla="*/ 309 w 744"/>
                  <a:gd name="T31" fmla="*/ 208 h 221"/>
                  <a:gd name="T32" fmla="*/ 247 w 744"/>
                  <a:gd name="T33" fmla="*/ 186 h 221"/>
                  <a:gd name="T34" fmla="*/ 211 w 744"/>
                  <a:gd name="T35" fmla="*/ 176 h 221"/>
                  <a:gd name="T36" fmla="*/ 211 w 744"/>
                  <a:gd name="T37" fmla="*/ 204 h 221"/>
                  <a:gd name="T38" fmla="*/ 44 w 744"/>
                  <a:gd name="T39" fmla="*/ 205 h 221"/>
                  <a:gd name="T40" fmla="*/ 19 w 744"/>
                  <a:gd name="T41" fmla="*/ 177 h 221"/>
                  <a:gd name="T42" fmla="*/ 3 w 744"/>
                  <a:gd name="T43" fmla="*/ 130 h 221"/>
                  <a:gd name="T44" fmla="*/ 0 w 744"/>
                  <a:gd name="T45" fmla="*/ 94 h 221"/>
                  <a:gd name="T46" fmla="*/ 3 w 744"/>
                  <a:gd name="T47" fmla="*/ 44 h 221"/>
                  <a:gd name="T48" fmla="*/ 9 w 744"/>
                  <a:gd name="T49" fmla="*/ 7 h 221"/>
                  <a:gd name="T50" fmla="*/ 49 w 744"/>
                  <a:gd name="T51" fmla="*/ 7 h 221"/>
                  <a:gd name="T52" fmla="*/ 101 w 744"/>
                  <a:gd name="T53" fmla="*/ 31 h 221"/>
                  <a:gd name="T54" fmla="*/ 156 w 744"/>
                  <a:gd name="T55" fmla="*/ 53 h 221"/>
                  <a:gd name="T56" fmla="*/ 196 w 744"/>
                  <a:gd name="T57" fmla="*/ 55 h 221"/>
                  <a:gd name="T58" fmla="*/ 239 w 744"/>
                  <a:gd name="T59" fmla="*/ 44 h 221"/>
                  <a:gd name="T60" fmla="*/ 288 w 744"/>
                  <a:gd name="T61" fmla="*/ 31 h 221"/>
                  <a:gd name="T62" fmla="*/ 378 w 744"/>
                  <a:gd name="T63" fmla="*/ 47 h 221"/>
                  <a:gd name="T64" fmla="*/ 355 w 744"/>
                  <a:gd name="T65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44" h="221">
                    <a:moveTo>
                      <a:pt x="355" y="0"/>
                    </a:moveTo>
                    <a:lnTo>
                      <a:pt x="403" y="9"/>
                    </a:lnTo>
                    <a:lnTo>
                      <a:pt x="442" y="26"/>
                    </a:lnTo>
                    <a:lnTo>
                      <a:pt x="483" y="49"/>
                    </a:lnTo>
                    <a:lnTo>
                      <a:pt x="543" y="71"/>
                    </a:lnTo>
                    <a:lnTo>
                      <a:pt x="585" y="71"/>
                    </a:lnTo>
                    <a:lnTo>
                      <a:pt x="642" y="87"/>
                    </a:lnTo>
                    <a:lnTo>
                      <a:pt x="690" y="105"/>
                    </a:lnTo>
                    <a:lnTo>
                      <a:pt x="741" y="130"/>
                    </a:lnTo>
                    <a:lnTo>
                      <a:pt x="744" y="161"/>
                    </a:lnTo>
                    <a:lnTo>
                      <a:pt x="723" y="193"/>
                    </a:lnTo>
                    <a:lnTo>
                      <a:pt x="680" y="215"/>
                    </a:lnTo>
                    <a:lnTo>
                      <a:pt x="626" y="220"/>
                    </a:lnTo>
                    <a:lnTo>
                      <a:pt x="444" y="221"/>
                    </a:lnTo>
                    <a:lnTo>
                      <a:pt x="376" y="215"/>
                    </a:lnTo>
                    <a:lnTo>
                      <a:pt x="309" y="208"/>
                    </a:lnTo>
                    <a:lnTo>
                      <a:pt x="247" y="186"/>
                    </a:lnTo>
                    <a:lnTo>
                      <a:pt x="211" y="176"/>
                    </a:lnTo>
                    <a:lnTo>
                      <a:pt x="211" y="204"/>
                    </a:lnTo>
                    <a:lnTo>
                      <a:pt x="44" y="205"/>
                    </a:lnTo>
                    <a:lnTo>
                      <a:pt x="19" y="177"/>
                    </a:lnTo>
                    <a:lnTo>
                      <a:pt x="3" y="130"/>
                    </a:lnTo>
                    <a:lnTo>
                      <a:pt x="0" y="94"/>
                    </a:lnTo>
                    <a:lnTo>
                      <a:pt x="3" y="44"/>
                    </a:lnTo>
                    <a:lnTo>
                      <a:pt x="9" y="7"/>
                    </a:lnTo>
                    <a:lnTo>
                      <a:pt x="49" y="7"/>
                    </a:lnTo>
                    <a:lnTo>
                      <a:pt x="101" y="31"/>
                    </a:lnTo>
                    <a:lnTo>
                      <a:pt x="156" y="53"/>
                    </a:lnTo>
                    <a:lnTo>
                      <a:pt x="196" y="55"/>
                    </a:lnTo>
                    <a:lnTo>
                      <a:pt x="239" y="44"/>
                    </a:lnTo>
                    <a:lnTo>
                      <a:pt x="288" y="31"/>
                    </a:lnTo>
                    <a:lnTo>
                      <a:pt x="378" y="47"/>
                    </a:lnTo>
                    <a:lnTo>
                      <a:pt x="355" y="0"/>
                    </a:lnTo>
                    <a:close/>
                  </a:path>
                </a:pathLst>
              </a:custGeom>
              <a:solidFill>
                <a:srgbClr val="60606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58" name="Freeform 38"/>
              <p:cNvSpPr>
                <a:spLocks/>
              </p:cNvSpPr>
              <p:nvPr/>
            </p:nvSpPr>
            <p:spPr bwMode="auto">
              <a:xfrm>
                <a:off x="261" y="1123"/>
                <a:ext cx="372" cy="73"/>
              </a:xfrm>
              <a:custGeom>
                <a:avLst/>
                <a:gdLst>
                  <a:gd name="T0" fmla="*/ 355 w 745"/>
                  <a:gd name="T1" fmla="*/ 0 h 220"/>
                  <a:gd name="T2" fmla="*/ 403 w 745"/>
                  <a:gd name="T3" fmla="*/ 9 h 220"/>
                  <a:gd name="T4" fmla="*/ 442 w 745"/>
                  <a:gd name="T5" fmla="*/ 27 h 220"/>
                  <a:gd name="T6" fmla="*/ 483 w 745"/>
                  <a:gd name="T7" fmla="*/ 49 h 220"/>
                  <a:gd name="T8" fmla="*/ 543 w 745"/>
                  <a:gd name="T9" fmla="*/ 71 h 220"/>
                  <a:gd name="T10" fmla="*/ 584 w 745"/>
                  <a:gd name="T11" fmla="*/ 71 h 220"/>
                  <a:gd name="T12" fmla="*/ 643 w 745"/>
                  <a:gd name="T13" fmla="*/ 87 h 220"/>
                  <a:gd name="T14" fmla="*/ 691 w 745"/>
                  <a:gd name="T15" fmla="*/ 105 h 220"/>
                  <a:gd name="T16" fmla="*/ 741 w 745"/>
                  <a:gd name="T17" fmla="*/ 130 h 220"/>
                  <a:gd name="T18" fmla="*/ 745 w 745"/>
                  <a:gd name="T19" fmla="*/ 160 h 220"/>
                  <a:gd name="T20" fmla="*/ 723 w 745"/>
                  <a:gd name="T21" fmla="*/ 192 h 220"/>
                  <a:gd name="T22" fmla="*/ 680 w 745"/>
                  <a:gd name="T23" fmla="*/ 213 h 220"/>
                  <a:gd name="T24" fmla="*/ 626 w 745"/>
                  <a:gd name="T25" fmla="*/ 219 h 220"/>
                  <a:gd name="T26" fmla="*/ 444 w 745"/>
                  <a:gd name="T27" fmla="*/ 220 h 220"/>
                  <a:gd name="T28" fmla="*/ 375 w 745"/>
                  <a:gd name="T29" fmla="*/ 214 h 220"/>
                  <a:gd name="T30" fmla="*/ 310 w 745"/>
                  <a:gd name="T31" fmla="*/ 205 h 220"/>
                  <a:gd name="T32" fmla="*/ 248 w 745"/>
                  <a:gd name="T33" fmla="*/ 185 h 220"/>
                  <a:gd name="T34" fmla="*/ 211 w 745"/>
                  <a:gd name="T35" fmla="*/ 174 h 220"/>
                  <a:gd name="T36" fmla="*/ 211 w 745"/>
                  <a:gd name="T37" fmla="*/ 201 h 220"/>
                  <a:gd name="T38" fmla="*/ 45 w 745"/>
                  <a:gd name="T39" fmla="*/ 202 h 220"/>
                  <a:gd name="T40" fmla="*/ 19 w 745"/>
                  <a:gd name="T41" fmla="*/ 176 h 220"/>
                  <a:gd name="T42" fmla="*/ 4 w 745"/>
                  <a:gd name="T43" fmla="*/ 130 h 220"/>
                  <a:gd name="T44" fmla="*/ 0 w 745"/>
                  <a:gd name="T45" fmla="*/ 95 h 220"/>
                  <a:gd name="T46" fmla="*/ 4 w 745"/>
                  <a:gd name="T47" fmla="*/ 45 h 220"/>
                  <a:gd name="T48" fmla="*/ 10 w 745"/>
                  <a:gd name="T49" fmla="*/ 8 h 220"/>
                  <a:gd name="T50" fmla="*/ 49 w 745"/>
                  <a:gd name="T51" fmla="*/ 8 h 220"/>
                  <a:gd name="T52" fmla="*/ 101 w 745"/>
                  <a:gd name="T53" fmla="*/ 31 h 220"/>
                  <a:gd name="T54" fmla="*/ 156 w 745"/>
                  <a:gd name="T55" fmla="*/ 53 h 220"/>
                  <a:gd name="T56" fmla="*/ 196 w 745"/>
                  <a:gd name="T57" fmla="*/ 55 h 220"/>
                  <a:gd name="T58" fmla="*/ 239 w 745"/>
                  <a:gd name="T59" fmla="*/ 45 h 220"/>
                  <a:gd name="T60" fmla="*/ 289 w 745"/>
                  <a:gd name="T61" fmla="*/ 31 h 220"/>
                  <a:gd name="T62" fmla="*/ 378 w 745"/>
                  <a:gd name="T63" fmla="*/ 48 h 220"/>
                  <a:gd name="T64" fmla="*/ 355 w 745"/>
                  <a:gd name="T65" fmla="*/ 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45" h="220">
                    <a:moveTo>
                      <a:pt x="355" y="0"/>
                    </a:moveTo>
                    <a:lnTo>
                      <a:pt x="403" y="9"/>
                    </a:lnTo>
                    <a:lnTo>
                      <a:pt x="442" y="27"/>
                    </a:lnTo>
                    <a:lnTo>
                      <a:pt x="483" y="49"/>
                    </a:lnTo>
                    <a:lnTo>
                      <a:pt x="543" y="71"/>
                    </a:lnTo>
                    <a:lnTo>
                      <a:pt x="584" y="71"/>
                    </a:lnTo>
                    <a:lnTo>
                      <a:pt x="643" y="87"/>
                    </a:lnTo>
                    <a:lnTo>
                      <a:pt x="691" y="105"/>
                    </a:lnTo>
                    <a:lnTo>
                      <a:pt x="741" y="130"/>
                    </a:lnTo>
                    <a:lnTo>
                      <a:pt x="745" y="160"/>
                    </a:lnTo>
                    <a:lnTo>
                      <a:pt x="723" y="192"/>
                    </a:lnTo>
                    <a:lnTo>
                      <a:pt x="680" y="213"/>
                    </a:lnTo>
                    <a:lnTo>
                      <a:pt x="626" y="219"/>
                    </a:lnTo>
                    <a:lnTo>
                      <a:pt x="444" y="220"/>
                    </a:lnTo>
                    <a:lnTo>
                      <a:pt x="375" y="214"/>
                    </a:lnTo>
                    <a:lnTo>
                      <a:pt x="310" y="205"/>
                    </a:lnTo>
                    <a:lnTo>
                      <a:pt x="248" y="185"/>
                    </a:lnTo>
                    <a:lnTo>
                      <a:pt x="211" y="174"/>
                    </a:lnTo>
                    <a:lnTo>
                      <a:pt x="211" y="201"/>
                    </a:lnTo>
                    <a:lnTo>
                      <a:pt x="45" y="202"/>
                    </a:lnTo>
                    <a:lnTo>
                      <a:pt x="19" y="176"/>
                    </a:lnTo>
                    <a:lnTo>
                      <a:pt x="4" y="130"/>
                    </a:lnTo>
                    <a:lnTo>
                      <a:pt x="0" y="95"/>
                    </a:lnTo>
                    <a:lnTo>
                      <a:pt x="4" y="45"/>
                    </a:lnTo>
                    <a:lnTo>
                      <a:pt x="10" y="8"/>
                    </a:lnTo>
                    <a:lnTo>
                      <a:pt x="49" y="8"/>
                    </a:lnTo>
                    <a:lnTo>
                      <a:pt x="101" y="31"/>
                    </a:lnTo>
                    <a:lnTo>
                      <a:pt x="156" y="53"/>
                    </a:lnTo>
                    <a:lnTo>
                      <a:pt x="196" y="55"/>
                    </a:lnTo>
                    <a:lnTo>
                      <a:pt x="239" y="45"/>
                    </a:lnTo>
                    <a:lnTo>
                      <a:pt x="289" y="31"/>
                    </a:lnTo>
                    <a:lnTo>
                      <a:pt x="378" y="48"/>
                    </a:lnTo>
                    <a:lnTo>
                      <a:pt x="355" y="0"/>
                    </a:lnTo>
                    <a:close/>
                  </a:path>
                </a:pathLst>
              </a:custGeom>
              <a:solidFill>
                <a:srgbClr val="80808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1559" name="Group 39"/>
            <p:cNvGrpSpPr>
              <a:grpSpLocks/>
            </p:cNvGrpSpPr>
            <p:nvPr/>
          </p:nvGrpSpPr>
          <p:grpSpPr bwMode="auto">
            <a:xfrm>
              <a:off x="148" y="246"/>
              <a:ext cx="296" cy="902"/>
              <a:chOff x="148" y="246"/>
              <a:chExt cx="296" cy="902"/>
            </a:xfrm>
          </p:grpSpPr>
          <p:sp>
            <p:nvSpPr>
              <p:cNvPr id="491560" name="Freeform 40"/>
              <p:cNvSpPr>
                <a:spLocks/>
              </p:cNvSpPr>
              <p:nvPr/>
            </p:nvSpPr>
            <p:spPr bwMode="auto">
              <a:xfrm>
                <a:off x="148" y="246"/>
                <a:ext cx="296" cy="902"/>
              </a:xfrm>
              <a:custGeom>
                <a:avLst/>
                <a:gdLst>
                  <a:gd name="T0" fmla="*/ 168 w 592"/>
                  <a:gd name="T1" fmla="*/ 0 h 2708"/>
                  <a:gd name="T2" fmla="*/ 230 w 592"/>
                  <a:gd name="T3" fmla="*/ 115 h 2708"/>
                  <a:gd name="T4" fmla="*/ 278 w 592"/>
                  <a:gd name="T5" fmla="*/ 221 h 2708"/>
                  <a:gd name="T6" fmla="*/ 299 w 592"/>
                  <a:gd name="T7" fmla="*/ 299 h 2708"/>
                  <a:gd name="T8" fmla="*/ 423 w 592"/>
                  <a:gd name="T9" fmla="*/ 636 h 2708"/>
                  <a:gd name="T10" fmla="*/ 473 w 592"/>
                  <a:gd name="T11" fmla="*/ 838 h 2708"/>
                  <a:gd name="T12" fmla="*/ 480 w 592"/>
                  <a:gd name="T13" fmla="*/ 1031 h 2708"/>
                  <a:gd name="T14" fmla="*/ 487 w 592"/>
                  <a:gd name="T15" fmla="*/ 1305 h 2708"/>
                  <a:gd name="T16" fmla="*/ 494 w 592"/>
                  <a:gd name="T17" fmla="*/ 1457 h 2708"/>
                  <a:gd name="T18" fmla="*/ 518 w 592"/>
                  <a:gd name="T19" fmla="*/ 1575 h 2708"/>
                  <a:gd name="T20" fmla="*/ 531 w 592"/>
                  <a:gd name="T21" fmla="*/ 1676 h 2708"/>
                  <a:gd name="T22" fmla="*/ 529 w 592"/>
                  <a:gd name="T23" fmla="*/ 1774 h 2708"/>
                  <a:gd name="T24" fmla="*/ 510 w 592"/>
                  <a:gd name="T25" fmla="*/ 1845 h 2708"/>
                  <a:gd name="T26" fmla="*/ 501 w 592"/>
                  <a:gd name="T27" fmla="*/ 1932 h 2708"/>
                  <a:gd name="T28" fmla="*/ 508 w 592"/>
                  <a:gd name="T29" fmla="*/ 2072 h 2708"/>
                  <a:gd name="T30" fmla="*/ 511 w 592"/>
                  <a:gd name="T31" fmla="*/ 2313 h 2708"/>
                  <a:gd name="T32" fmla="*/ 522 w 592"/>
                  <a:gd name="T33" fmla="*/ 2426 h 2708"/>
                  <a:gd name="T34" fmla="*/ 551 w 592"/>
                  <a:gd name="T35" fmla="*/ 2531 h 2708"/>
                  <a:gd name="T36" fmla="*/ 592 w 592"/>
                  <a:gd name="T37" fmla="*/ 2637 h 2708"/>
                  <a:gd name="T38" fmla="*/ 515 w 592"/>
                  <a:gd name="T39" fmla="*/ 2673 h 2708"/>
                  <a:gd name="T40" fmla="*/ 430 w 592"/>
                  <a:gd name="T41" fmla="*/ 2708 h 2708"/>
                  <a:gd name="T42" fmla="*/ 368 w 592"/>
                  <a:gd name="T43" fmla="*/ 2699 h 2708"/>
                  <a:gd name="T44" fmla="*/ 242 w 592"/>
                  <a:gd name="T45" fmla="*/ 2664 h 2708"/>
                  <a:gd name="T46" fmla="*/ 226 w 592"/>
                  <a:gd name="T47" fmla="*/ 2535 h 2708"/>
                  <a:gd name="T48" fmla="*/ 216 w 592"/>
                  <a:gd name="T49" fmla="*/ 2425 h 2708"/>
                  <a:gd name="T50" fmla="*/ 223 w 592"/>
                  <a:gd name="T51" fmla="*/ 2348 h 2708"/>
                  <a:gd name="T52" fmla="*/ 232 w 592"/>
                  <a:gd name="T53" fmla="*/ 2242 h 2708"/>
                  <a:gd name="T54" fmla="*/ 223 w 592"/>
                  <a:gd name="T55" fmla="*/ 2144 h 2708"/>
                  <a:gd name="T56" fmla="*/ 195 w 592"/>
                  <a:gd name="T57" fmla="*/ 2047 h 2708"/>
                  <a:gd name="T58" fmla="*/ 175 w 592"/>
                  <a:gd name="T59" fmla="*/ 1976 h 2708"/>
                  <a:gd name="T60" fmla="*/ 168 w 592"/>
                  <a:gd name="T61" fmla="*/ 1861 h 2708"/>
                  <a:gd name="T62" fmla="*/ 154 w 592"/>
                  <a:gd name="T63" fmla="*/ 1800 h 2708"/>
                  <a:gd name="T64" fmla="*/ 140 w 592"/>
                  <a:gd name="T65" fmla="*/ 1579 h 2708"/>
                  <a:gd name="T66" fmla="*/ 119 w 592"/>
                  <a:gd name="T67" fmla="*/ 1403 h 2708"/>
                  <a:gd name="T68" fmla="*/ 105 w 592"/>
                  <a:gd name="T69" fmla="*/ 1269 h 2708"/>
                  <a:gd name="T70" fmla="*/ 83 w 592"/>
                  <a:gd name="T71" fmla="*/ 1216 h 2708"/>
                  <a:gd name="T72" fmla="*/ 61 w 592"/>
                  <a:gd name="T73" fmla="*/ 1071 h 2708"/>
                  <a:gd name="T74" fmla="*/ 46 w 592"/>
                  <a:gd name="T75" fmla="*/ 902 h 2708"/>
                  <a:gd name="T76" fmla="*/ 52 w 592"/>
                  <a:gd name="T77" fmla="*/ 750 h 2708"/>
                  <a:gd name="T78" fmla="*/ 47 w 592"/>
                  <a:gd name="T79" fmla="*/ 652 h 2708"/>
                  <a:gd name="T80" fmla="*/ 27 w 592"/>
                  <a:gd name="T81" fmla="*/ 528 h 2708"/>
                  <a:gd name="T82" fmla="*/ 20 w 592"/>
                  <a:gd name="T83" fmla="*/ 413 h 2708"/>
                  <a:gd name="T84" fmla="*/ 11 w 592"/>
                  <a:gd name="T85" fmla="*/ 276 h 2708"/>
                  <a:gd name="T86" fmla="*/ 0 w 592"/>
                  <a:gd name="T87" fmla="*/ 159 h 2708"/>
                  <a:gd name="T88" fmla="*/ 17 w 592"/>
                  <a:gd name="T89" fmla="*/ 94 h 2708"/>
                  <a:gd name="T90" fmla="*/ 48 w 592"/>
                  <a:gd name="T91" fmla="*/ 49 h 2708"/>
                  <a:gd name="T92" fmla="*/ 100 w 592"/>
                  <a:gd name="T93" fmla="*/ 13 h 2708"/>
                  <a:gd name="T94" fmla="*/ 168 w 592"/>
                  <a:gd name="T95" fmla="*/ 0 h 2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92" h="2708">
                    <a:moveTo>
                      <a:pt x="168" y="0"/>
                    </a:moveTo>
                    <a:lnTo>
                      <a:pt x="230" y="115"/>
                    </a:lnTo>
                    <a:lnTo>
                      <a:pt x="278" y="221"/>
                    </a:lnTo>
                    <a:lnTo>
                      <a:pt x="299" y="299"/>
                    </a:lnTo>
                    <a:lnTo>
                      <a:pt x="423" y="636"/>
                    </a:lnTo>
                    <a:lnTo>
                      <a:pt x="473" y="838"/>
                    </a:lnTo>
                    <a:lnTo>
                      <a:pt x="480" y="1031"/>
                    </a:lnTo>
                    <a:lnTo>
                      <a:pt x="487" y="1305"/>
                    </a:lnTo>
                    <a:lnTo>
                      <a:pt x="494" y="1457"/>
                    </a:lnTo>
                    <a:lnTo>
                      <a:pt x="518" y="1575"/>
                    </a:lnTo>
                    <a:lnTo>
                      <a:pt x="531" y="1676"/>
                    </a:lnTo>
                    <a:lnTo>
                      <a:pt x="529" y="1774"/>
                    </a:lnTo>
                    <a:lnTo>
                      <a:pt x="510" y="1845"/>
                    </a:lnTo>
                    <a:lnTo>
                      <a:pt x="501" y="1932"/>
                    </a:lnTo>
                    <a:lnTo>
                      <a:pt x="508" y="2072"/>
                    </a:lnTo>
                    <a:lnTo>
                      <a:pt x="511" y="2313"/>
                    </a:lnTo>
                    <a:lnTo>
                      <a:pt x="522" y="2426"/>
                    </a:lnTo>
                    <a:lnTo>
                      <a:pt x="551" y="2531"/>
                    </a:lnTo>
                    <a:lnTo>
                      <a:pt x="592" y="2637"/>
                    </a:lnTo>
                    <a:lnTo>
                      <a:pt x="515" y="2673"/>
                    </a:lnTo>
                    <a:lnTo>
                      <a:pt x="430" y="2708"/>
                    </a:lnTo>
                    <a:lnTo>
                      <a:pt x="368" y="2699"/>
                    </a:lnTo>
                    <a:lnTo>
                      <a:pt x="242" y="2664"/>
                    </a:lnTo>
                    <a:lnTo>
                      <a:pt x="226" y="2535"/>
                    </a:lnTo>
                    <a:lnTo>
                      <a:pt x="216" y="2425"/>
                    </a:lnTo>
                    <a:lnTo>
                      <a:pt x="223" y="2348"/>
                    </a:lnTo>
                    <a:lnTo>
                      <a:pt x="232" y="2242"/>
                    </a:lnTo>
                    <a:lnTo>
                      <a:pt x="223" y="2144"/>
                    </a:lnTo>
                    <a:lnTo>
                      <a:pt x="195" y="2047"/>
                    </a:lnTo>
                    <a:lnTo>
                      <a:pt x="175" y="1976"/>
                    </a:lnTo>
                    <a:lnTo>
                      <a:pt x="168" y="1861"/>
                    </a:lnTo>
                    <a:lnTo>
                      <a:pt x="154" y="1800"/>
                    </a:lnTo>
                    <a:lnTo>
                      <a:pt x="140" y="1579"/>
                    </a:lnTo>
                    <a:lnTo>
                      <a:pt x="119" y="1403"/>
                    </a:lnTo>
                    <a:lnTo>
                      <a:pt x="105" y="1269"/>
                    </a:lnTo>
                    <a:lnTo>
                      <a:pt x="83" y="1216"/>
                    </a:lnTo>
                    <a:lnTo>
                      <a:pt x="61" y="1071"/>
                    </a:lnTo>
                    <a:lnTo>
                      <a:pt x="46" y="902"/>
                    </a:lnTo>
                    <a:lnTo>
                      <a:pt x="52" y="750"/>
                    </a:lnTo>
                    <a:lnTo>
                      <a:pt x="47" y="652"/>
                    </a:lnTo>
                    <a:lnTo>
                      <a:pt x="27" y="528"/>
                    </a:lnTo>
                    <a:lnTo>
                      <a:pt x="20" y="413"/>
                    </a:lnTo>
                    <a:lnTo>
                      <a:pt x="11" y="276"/>
                    </a:lnTo>
                    <a:lnTo>
                      <a:pt x="0" y="159"/>
                    </a:lnTo>
                    <a:lnTo>
                      <a:pt x="17" y="94"/>
                    </a:lnTo>
                    <a:lnTo>
                      <a:pt x="48" y="49"/>
                    </a:lnTo>
                    <a:lnTo>
                      <a:pt x="100" y="13"/>
                    </a:lnTo>
                    <a:lnTo>
                      <a:pt x="168" y="0"/>
                    </a:lnTo>
                    <a:close/>
                  </a:path>
                </a:pathLst>
              </a:custGeom>
              <a:solidFill>
                <a:srgbClr val="0000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61" name="Freeform 41"/>
              <p:cNvSpPr>
                <a:spLocks/>
              </p:cNvSpPr>
              <p:nvPr/>
            </p:nvSpPr>
            <p:spPr bwMode="auto">
              <a:xfrm>
                <a:off x="186" y="496"/>
                <a:ext cx="73" cy="373"/>
              </a:xfrm>
              <a:custGeom>
                <a:avLst/>
                <a:gdLst>
                  <a:gd name="T0" fmla="*/ 113 w 147"/>
                  <a:gd name="T1" fmla="*/ 1120 h 1120"/>
                  <a:gd name="T2" fmla="*/ 113 w 147"/>
                  <a:gd name="T3" fmla="*/ 971 h 1120"/>
                  <a:gd name="T4" fmla="*/ 133 w 147"/>
                  <a:gd name="T5" fmla="*/ 891 h 1120"/>
                  <a:gd name="T6" fmla="*/ 147 w 147"/>
                  <a:gd name="T7" fmla="*/ 820 h 1120"/>
                  <a:gd name="T8" fmla="*/ 113 w 147"/>
                  <a:gd name="T9" fmla="*/ 742 h 1120"/>
                  <a:gd name="T10" fmla="*/ 113 w 147"/>
                  <a:gd name="T11" fmla="*/ 707 h 1120"/>
                  <a:gd name="T12" fmla="*/ 99 w 147"/>
                  <a:gd name="T13" fmla="*/ 645 h 1120"/>
                  <a:gd name="T14" fmla="*/ 78 w 147"/>
                  <a:gd name="T15" fmla="*/ 590 h 1120"/>
                  <a:gd name="T16" fmla="*/ 85 w 147"/>
                  <a:gd name="T17" fmla="*/ 510 h 1120"/>
                  <a:gd name="T18" fmla="*/ 57 w 147"/>
                  <a:gd name="T19" fmla="*/ 466 h 1120"/>
                  <a:gd name="T20" fmla="*/ 43 w 147"/>
                  <a:gd name="T21" fmla="*/ 386 h 1120"/>
                  <a:gd name="T22" fmla="*/ 43 w 147"/>
                  <a:gd name="T23" fmla="*/ 299 h 1120"/>
                  <a:gd name="T24" fmla="*/ 36 w 147"/>
                  <a:gd name="T25" fmla="*/ 211 h 1120"/>
                  <a:gd name="T26" fmla="*/ 14 w 147"/>
                  <a:gd name="T27" fmla="*/ 122 h 1120"/>
                  <a:gd name="T28" fmla="*/ 0 w 147"/>
                  <a:gd name="T29" fmla="*/ 26 h 1120"/>
                  <a:gd name="T30" fmla="*/ 0 w 147"/>
                  <a:gd name="T31" fmla="*/ 0 h 1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7" h="1120">
                    <a:moveTo>
                      <a:pt x="113" y="1120"/>
                    </a:moveTo>
                    <a:lnTo>
                      <a:pt x="113" y="971"/>
                    </a:lnTo>
                    <a:lnTo>
                      <a:pt x="133" y="891"/>
                    </a:lnTo>
                    <a:lnTo>
                      <a:pt x="147" y="820"/>
                    </a:lnTo>
                    <a:lnTo>
                      <a:pt x="113" y="742"/>
                    </a:lnTo>
                    <a:lnTo>
                      <a:pt x="113" y="707"/>
                    </a:lnTo>
                    <a:lnTo>
                      <a:pt x="99" y="645"/>
                    </a:lnTo>
                    <a:lnTo>
                      <a:pt x="78" y="590"/>
                    </a:lnTo>
                    <a:lnTo>
                      <a:pt x="85" y="510"/>
                    </a:lnTo>
                    <a:lnTo>
                      <a:pt x="57" y="466"/>
                    </a:lnTo>
                    <a:lnTo>
                      <a:pt x="43" y="386"/>
                    </a:lnTo>
                    <a:lnTo>
                      <a:pt x="43" y="299"/>
                    </a:lnTo>
                    <a:lnTo>
                      <a:pt x="36" y="211"/>
                    </a:lnTo>
                    <a:lnTo>
                      <a:pt x="14" y="122"/>
                    </a:lnTo>
                    <a:lnTo>
                      <a:pt x="0" y="26"/>
                    </a:lnTo>
                    <a:lnTo>
                      <a:pt x="0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1562" name="Group 42"/>
            <p:cNvGrpSpPr>
              <a:grpSpLocks/>
            </p:cNvGrpSpPr>
            <p:nvPr/>
          </p:nvGrpSpPr>
          <p:grpSpPr bwMode="auto">
            <a:xfrm>
              <a:off x="207" y="195"/>
              <a:ext cx="758" cy="491"/>
              <a:chOff x="207" y="195"/>
              <a:chExt cx="758" cy="491"/>
            </a:xfrm>
          </p:grpSpPr>
          <p:sp>
            <p:nvSpPr>
              <p:cNvPr id="491563" name="Freeform 43"/>
              <p:cNvSpPr>
                <a:spLocks/>
              </p:cNvSpPr>
              <p:nvPr/>
            </p:nvSpPr>
            <p:spPr bwMode="auto">
              <a:xfrm>
                <a:off x="666" y="516"/>
                <a:ext cx="279" cy="131"/>
              </a:xfrm>
              <a:custGeom>
                <a:avLst/>
                <a:gdLst>
                  <a:gd name="T0" fmla="*/ 473 w 557"/>
                  <a:gd name="T1" fmla="*/ 0 h 391"/>
                  <a:gd name="T2" fmla="*/ 550 w 557"/>
                  <a:gd name="T3" fmla="*/ 69 h 391"/>
                  <a:gd name="T4" fmla="*/ 557 w 557"/>
                  <a:gd name="T5" fmla="*/ 104 h 391"/>
                  <a:gd name="T6" fmla="*/ 552 w 557"/>
                  <a:gd name="T7" fmla="*/ 157 h 391"/>
                  <a:gd name="T8" fmla="*/ 538 w 557"/>
                  <a:gd name="T9" fmla="*/ 202 h 391"/>
                  <a:gd name="T10" fmla="*/ 515 w 557"/>
                  <a:gd name="T11" fmla="*/ 243 h 391"/>
                  <a:gd name="T12" fmla="*/ 472 w 557"/>
                  <a:gd name="T13" fmla="*/ 286 h 391"/>
                  <a:gd name="T14" fmla="*/ 414 w 557"/>
                  <a:gd name="T15" fmla="*/ 324 h 391"/>
                  <a:gd name="T16" fmla="*/ 343 w 557"/>
                  <a:gd name="T17" fmla="*/ 361 h 391"/>
                  <a:gd name="T18" fmla="*/ 272 w 557"/>
                  <a:gd name="T19" fmla="*/ 385 h 391"/>
                  <a:gd name="T20" fmla="*/ 195 w 557"/>
                  <a:gd name="T21" fmla="*/ 391 h 391"/>
                  <a:gd name="T22" fmla="*/ 133 w 557"/>
                  <a:gd name="T23" fmla="*/ 386 h 391"/>
                  <a:gd name="T24" fmla="*/ 69 w 557"/>
                  <a:gd name="T25" fmla="*/ 351 h 391"/>
                  <a:gd name="T26" fmla="*/ 0 w 557"/>
                  <a:gd name="T27" fmla="*/ 308 h 391"/>
                  <a:gd name="T28" fmla="*/ 98 w 557"/>
                  <a:gd name="T29" fmla="*/ 333 h 391"/>
                  <a:gd name="T30" fmla="*/ 202 w 557"/>
                  <a:gd name="T31" fmla="*/ 342 h 391"/>
                  <a:gd name="T32" fmla="*/ 279 w 557"/>
                  <a:gd name="T33" fmla="*/ 308 h 391"/>
                  <a:gd name="T34" fmla="*/ 370 w 557"/>
                  <a:gd name="T35" fmla="*/ 255 h 391"/>
                  <a:gd name="T36" fmla="*/ 432 w 557"/>
                  <a:gd name="T37" fmla="*/ 175 h 391"/>
                  <a:gd name="T38" fmla="*/ 473 w 557"/>
                  <a:gd name="T39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57" h="391">
                    <a:moveTo>
                      <a:pt x="473" y="0"/>
                    </a:moveTo>
                    <a:lnTo>
                      <a:pt x="550" y="69"/>
                    </a:lnTo>
                    <a:lnTo>
                      <a:pt x="557" y="104"/>
                    </a:lnTo>
                    <a:lnTo>
                      <a:pt x="552" y="157"/>
                    </a:lnTo>
                    <a:lnTo>
                      <a:pt x="538" y="202"/>
                    </a:lnTo>
                    <a:lnTo>
                      <a:pt x="515" y="243"/>
                    </a:lnTo>
                    <a:lnTo>
                      <a:pt x="472" y="286"/>
                    </a:lnTo>
                    <a:lnTo>
                      <a:pt x="414" y="324"/>
                    </a:lnTo>
                    <a:lnTo>
                      <a:pt x="343" y="361"/>
                    </a:lnTo>
                    <a:lnTo>
                      <a:pt x="272" y="385"/>
                    </a:lnTo>
                    <a:lnTo>
                      <a:pt x="195" y="391"/>
                    </a:lnTo>
                    <a:lnTo>
                      <a:pt x="133" y="386"/>
                    </a:lnTo>
                    <a:lnTo>
                      <a:pt x="69" y="351"/>
                    </a:lnTo>
                    <a:lnTo>
                      <a:pt x="0" y="308"/>
                    </a:lnTo>
                    <a:lnTo>
                      <a:pt x="98" y="333"/>
                    </a:lnTo>
                    <a:lnTo>
                      <a:pt x="202" y="342"/>
                    </a:lnTo>
                    <a:lnTo>
                      <a:pt x="279" y="308"/>
                    </a:lnTo>
                    <a:lnTo>
                      <a:pt x="370" y="255"/>
                    </a:lnTo>
                    <a:lnTo>
                      <a:pt x="432" y="175"/>
                    </a:lnTo>
                    <a:lnTo>
                      <a:pt x="473" y="0"/>
                    </a:lnTo>
                    <a:close/>
                  </a:path>
                </a:pathLst>
              </a:custGeom>
              <a:solidFill>
                <a:srgbClr val="00008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64" name="Freeform 44"/>
              <p:cNvSpPr>
                <a:spLocks/>
              </p:cNvSpPr>
              <p:nvPr/>
            </p:nvSpPr>
            <p:spPr bwMode="auto">
              <a:xfrm>
                <a:off x="847" y="516"/>
                <a:ext cx="118" cy="100"/>
              </a:xfrm>
              <a:custGeom>
                <a:avLst/>
                <a:gdLst>
                  <a:gd name="T0" fmla="*/ 183 w 237"/>
                  <a:gd name="T1" fmla="*/ 7 h 298"/>
                  <a:gd name="T2" fmla="*/ 222 w 237"/>
                  <a:gd name="T3" fmla="*/ 0 h 298"/>
                  <a:gd name="T4" fmla="*/ 234 w 237"/>
                  <a:gd name="T5" fmla="*/ 16 h 298"/>
                  <a:gd name="T6" fmla="*/ 237 w 237"/>
                  <a:gd name="T7" fmla="*/ 45 h 298"/>
                  <a:gd name="T8" fmla="*/ 227 w 237"/>
                  <a:gd name="T9" fmla="*/ 85 h 298"/>
                  <a:gd name="T10" fmla="*/ 202 w 237"/>
                  <a:gd name="T11" fmla="*/ 104 h 298"/>
                  <a:gd name="T12" fmla="*/ 174 w 237"/>
                  <a:gd name="T13" fmla="*/ 109 h 298"/>
                  <a:gd name="T14" fmla="*/ 146 w 237"/>
                  <a:gd name="T15" fmla="*/ 193 h 298"/>
                  <a:gd name="T16" fmla="*/ 82 w 237"/>
                  <a:gd name="T17" fmla="*/ 248 h 298"/>
                  <a:gd name="T18" fmla="*/ 40 w 237"/>
                  <a:gd name="T19" fmla="*/ 280 h 298"/>
                  <a:gd name="T20" fmla="*/ 0 w 237"/>
                  <a:gd name="T21" fmla="*/ 298 h 298"/>
                  <a:gd name="T22" fmla="*/ 48 w 237"/>
                  <a:gd name="T23" fmla="*/ 227 h 298"/>
                  <a:gd name="T24" fmla="*/ 79 w 237"/>
                  <a:gd name="T25" fmla="*/ 187 h 298"/>
                  <a:gd name="T26" fmla="*/ 106 w 237"/>
                  <a:gd name="T27" fmla="*/ 137 h 298"/>
                  <a:gd name="T28" fmla="*/ 149 w 237"/>
                  <a:gd name="T29" fmla="*/ 70 h 298"/>
                  <a:gd name="T30" fmla="*/ 162 w 237"/>
                  <a:gd name="T31" fmla="*/ 57 h 298"/>
                  <a:gd name="T32" fmla="*/ 168 w 237"/>
                  <a:gd name="T33" fmla="*/ 39 h 298"/>
                  <a:gd name="T34" fmla="*/ 171 w 237"/>
                  <a:gd name="T35" fmla="*/ 25 h 298"/>
                  <a:gd name="T36" fmla="*/ 183 w 237"/>
                  <a:gd name="T37" fmla="*/ 7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7" h="298">
                    <a:moveTo>
                      <a:pt x="183" y="7"/>
                    </a:moveTo>
                    <a:lnTo>
                      <a:pt x="222" y="0"/>
                    </a:lnTo>
                    <a:lnTo>
                      <a:pt x="234" y="16"/>
                    </a:lnTo>
                    <a:lnTo>
                      <a:pt x="237" y="45"/>
                    </a:lnTo>
                    <a:lnTo>
                      <a:pt x="227" y="85"/>
                    </a:lnTo>
                    <a:lnTo>
                      <a:pt x="202" y="104"/>
                    </a:lnTo>
                    <a:lnTo>
                      <a:pt x="174" y="109"/>
                    </a:lnTo>
                    <a:lnTo>
                      <a:pt x="146" y="193"/>
                    </a:lnTo>
                    <a:lnTo>
                      <a:pt x="82" y="248"/>
                    </a:lnTo>
                    <a:lnTo>
                      <a:pt x="40" y="280"/>
                    </a:lnTo>
                    <a:lnTo>
                      <a:pt x="0" y="298"/>
                    </a:lnTo>
                    <a:lnTo>
                      <a:pt x="48" y="227"/>
                    </a:lnTo>
                    <a:lnTo>
                      <a:pt x="79" y="187"/>
                    </a:lnTo>
                    <a:lnTo>
                      <a:pt x="106" y="137"/>
                    </a:lnTo>
                    <a:lnTo>
                      <a:pt x="149" y="70"/>
                    </a:lnTo>
                    <a:lnTo>
                      <a:pt x="162" y="57"/>
                    </a:lnTo>
                    <a:lnTo>
                      <a:pt x="168" y="39"/>
                    </a:lnTo>
                    <a:lnTo>
                      <a:pt x="171" y="25"/>
                    </a:lnTo>
                    <a:lnTo>
                      <a:pt x="183" y="7"/>
                    </a:lnTo>
                    <a:close/>
                  </a:path>
                </a:pathLst>
              </a:custGeom>
              <a:solidFill>
                <a:srgbClr val="FF000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91565" name="Group 45"/>
              <p:cNvGrpSpPr>
                <a:grpSpLocks/>
              </p:cNvGrpSpPr>
              <p:nvPr/>
            </p:nvGrpSpPr>
            <p:grpSpPr bwMode="auto">
              <a:xfrm>
                <a:off x="207" y="195"/>
                <a:ext cx="751" cy="491"/>
                <a:chOff x="207" y="195"/>
                <a:chExt cx="751" cy="491"/>
              </a:xfrm>
            </p:grpSpPr>
            <p:grpSp>
              <p:nvGrpSpPr>
                <p:cNvPr id="491566" name="Group 46"/>
                <p:cNvGrpSpPr>
                  <a:grpSpLocks/>
                </p:cNvGrpSpPr>
                <p:nvPr/>
              </p:nvGrpSpPr>
              <p:grpSpPr bwMode="auto">
                <a:xfrm>
                  <a:off x="207" y="195"/>
                  <a:ext cx="751" cy="491"/>
                  <a:chOff x="207" y="195"/>
                  <a:chExt cx="751" cy="491"/>
                </a:xfrm>
              </p:grpSpPr>
              <p:grpSp>
                <p:nvGrpSpPr>
                  <p:cNvPr id="491567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207" y="195"/>
                    <a:ext cx="751" cy="491"/>
                    <a:chOff x="207" y="195"/>
                    <a:chExt cx="751" cy="491"/>
                  </a:xfrm>
                </p:grpSpPr>
                <p:grpSp>
                  <p:nvGrpSpPr>
                    <p:cNvPr id="491568" name="Group 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195"/>
                      <a:ext cx="124" cy="146"/>
                      <a:chOff x="337" y="195"/>
                      <a:chExt cx="124" cy="146"/>
                    </a:xfrm>
                  </p:grpSpPr>
                  <p:sp>
                    <p:nvSpPr>
                      <p:cNvPr id="491569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7" y="195"/>
                        <a:ext cx="124" cy="146"/>
                      </a:xfrm>
                      <a:custGeom>
                        <a:avLst/>
                        <a:gdLst>
                          <a:gd name="T0" fmla="*/ 248 w 248"/>
                          <a:gd name="T1" fmla="*/ 269 h 436"/>
                          <a:gd name="T2" fmla="*/ 209 w 248"/>
                          <a:gd name="T3" fmla="*/ 231 h 436"/>
                          <a:gd name="T4" fmla="*/ 193 w 248"/>
                          <a:gd name="T5" fmla="*/ 200 h 436"/>
                          <a:gd name="T6" fmla="*/ 199 w 248"/>
                          <a:gd name="T7" fmla="*/ 172 h 436"/>
                          <a:gd name="T8" fmla="*/ 200 w 248"/>
                          <a:gd name="T9" fmla="*/ 149 h 436"/>
                          <a:gd name="T10" fmla="*/ 194 w 248"/>
                          <a:gd name="T11" fmla="*/ 132 h 436"/>
                          <a:gd name="T12" fmla="*/ 182 w 248"/>
                          <a:gd name="T13" fmla="*/ 124 h 436"/>
                          <a:gd name="T14" fmla="*/ 192 w 248"/>
                          <a:gd name="T15" fmla="*/ 107 h 436"/>
                          <a:gd name="T16" fmla="*/ 189 w 248"/>
                          <a:gd name="T17" fmla="*/ 86 h 436"/>
                          <a:gd name="T18" fmla="*/ 180 w 248"/>
                          <a:gd name="T19" fmla="*/ 70 h 436"/>
                          <a:gd name="T20" fmla="*/ 167 w 248"/>
                          <a:gd name="T21" fmla="*/ 62 h 436"/>
                          <a:gd name="T22" fmla="*/ 154 w 248"/>
                          <a:gd name="T23" fmla="*/ 58 h 436"/>
                          <a:gd name="T24" fmla="*/ 140 w 248"/>
                          <a:gd name="T25" fmla="*/ 61 h 436"/>
                          <a:gd name="T26" fmla="*/ 146 w 248"/>
                          <a:gd name="T27" fmla="*/ 45 h 436"/>
                          <a:gd name="T28" fmla="*/ 143 w 248"/>
                          <a:gd name="T29" fmla="*/ 25 h 436"/>
                          <a:gd name="T30" fmla="*/ 136 w 248"/>
                          <a:gd name="T31" fmla="*/ 18 h 436"/>
                          <a:gd name="T32" fmla="*/ 124 w 248"/>
                          <a:gd name="T33" fmla="*/ 14 h 436"/>
                          <a:gd name="T34" fmla="*/ 112 w 248"/>
                          <a:gd name="T35" fmla="*/ 15 h 436"/>
                          <a:gd name="T36" fmla="*/ 100 w 248"/>
                          <a:gd name="T37" fmla="*/ 22 h 436"/>
                          <a:gd name="T38" fmla="*/ 91 w 248"/>
                          <a:gd name="T39" fmla="*/ 5 h 436"/>
                          <a:gd name="T40" fmla="*/ 73 w 248"/>
                          <a:gd name="T41" fmla="*/ 0 h 436"/>
                          <a:gd name="T42" fmla="*/ 51 w 248"/>
                          <a:gd name="T43" fmla="*/ 0 h 436"/>
                          <a:gd name="T44" fmla="*/ 27 w 248"/>
                          <a:gd name="T45" fmla="*/ 11 h 436"/>
                          <a:gd name="T46" fmla="*/ 11 w 248"/>
                          <a:gd name="T47" fmla="*/ 28 h 436"/>
                          <a:gd name="T48" fmla="*/ 2 w 248"/>
                          <a:gd name="T49" fmla="*/ 46 h 436"/>
                          <a:gd name="T50" fmla="*/ 0 w 248"/>
                          <a:gd name="T51" fmla="*/ 71 h 436"/>
                          <a:gd name="T52" fmla="*/ 3 w 248"/>
                          <a:gd name="T53" fmla="*/ 98 h 436"/>
                          <a:gd name="T54" fmla="*/ 11 w 248"/>
                          <a:gd name="T55" fmla="*/ 127 h 436"/>
                          <a:gd name="T56" fmla="*/ 18 w 248"/>
                          <a:gd name="T57" fmla="*/ 161 h 436"/>
                          <a:gd name="T58" fmla="*/ 30 w 248"/>
                          <a:gd name="T59" fmla="*/ 195 h 436"/>
                          <a:gd name="T60" fmla="*/ 51 w 248"/>
                          <a:gd name="T61" fmla="*/ 222 h 436"/>
                          <a:gd name="T62" fmla="*/ 90 w 248"/>
                          <a:gd name="T63" fmla="*/ 257 h 436"/>
                          <a:gd name="T64" fmla="*/ 131 w 248"/>
                          <a:gd name="T65" fmla="*/ 279 h 436"/>
                          <a:gd name="T66" fmla="*/ 173 w 248"/>
                          <a:gd name="T67" fmla="*/ 295 h 436"/>
                          <a:gd name="T68" fmla="*/ 221 w 248"/>
                          <a:gd name="T69" fmla="*/ 363 h 436"/>
                          <a:gd name="T70" fmla="*/ 240 w 248"/>
                          <a:gd name="T71" fmla="*/ 436 h 436"/>
                          <a:gd name="T72" fmla="*/ 248 w 248"/>
                          <a:gd name="T73" fmla="*/ 269 h 43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</a:cxnLst>
                        <a:rect l="0" t="0" r="r" b="b"/>
                        <a:pathLst>
                          <a:path w="248" h="436">
                            <a:moveTo>
                              <a:pt x="248" y="269"/>
                            </a:moveTo>
                            <a:lnTo>
                              <a:pt x="209" y="231"/>
                            </a:lnTo>
                            <a:lnTo>
                              <a:pt x="193" y="200"/>
                            </a:lnTo>
                            <a:lnTo>
                              <a:pt x="199" y="172"/>
                            </a:lnTo>
                            <a:lnTo>
                              <a:pt x="200" y="149"/>
                            </a:lnTo>
                            <a:lnTo>
                              <a:pt x="194" y="132"/>
                            </a:lnTo>
                            <a:lnTo>
                              <a:pt x="182" y="124"/>
                            </a:lnTo>
                            <a:lnTo>
                              <a:pt x="192" y="107"/>
                            </a:lnTo>
                            <a:lnTo>
                              <a:pt x="189" y="86"/>
                            </a:lnTo>
                            <a:lnTo>
                              <a:pt x="180" y="70"/>
                            </a:lnTo>
                            <a:lnTo>
                              <a:pt x="167" y="62"/>
                            </a:lnTo>
                            <a:lnTo>
                              <a:pt x="154" y="58"/>
                            </a:lnTo>
                            <a:lnTo>
                              <a:pt x="140" y="61"/>
                            </a:lnTo>
                            <a:lnTo>
                              <a:pt x="146" y="45"/>
                            </a:lnTo>
                            <a:lnTo>
                              <a:pt x="143" y="25"/>
                            </a:lnTo>
                            <a:lnTo>
                              <a:pt x="136" y="18"/>
                            </a:lnTo>
                            <a:lnTo>
                              <a:pt x="124" y="14"/>
                            </a:lnTo>
                            <a:lnTo>
                              <a:pt x="112" y="15"/>
                            </a:lnTo>
                            <a:lnTo>
                              <a:pt x="100" y="22"/>
                            </a:lnTo>
                            <a:lnTo>
                              <a:pt x="91" y="5"/>
                            </a:lnTo>
                            <a:lnTo>
                              <a:pt x="73" y="0"/>
                            </a:lnTo>
                            <a:lnTo>
                              <a:pt x="51" y="0"/>
                            </a:lnTo>
                            <a:lnTo>
                              <a:pt x="27" y="11"/>
                            </a:lnTo>
                            <a:lnTo>
                              <a:pt x="11" y="28"/>
                            </a:lnTo>
                            <a:lnTo>
                              <a:pt x="2" y="46"/>
                            </a:lnTo>
                            <a:lnTo>
                              <a:pt x="0" y="71"/>
                            </a:lnTo>
                            <a:lnTo>
                              <a:pt x="3" y="98"/>
                            </a:lnTo>
                            <a:lnTo>
                              <a:pt x="11" y="127"/>
                            </a:lnTo>
                            <a:lnTo>
                              <a:pt x="18" y="161"/>
                            </a:lnTo>
                            <a:lnTo>
                              <a:pt x="30" y="195"/>
                            </a:lnTo>
                            <a:lnTo>
                              <a:pt x="51" y="222"/>
                            </a:lnTo>
                            <a:lnTo>
                              <a:pt x="90" y="257"/>
                            </a:lnTo>
                            <a:lnTo>
                              <a:pt x="131" y="279"/>
                            </a:lnTo>
                            <a:lnTo>
                              <a:pt x="173" y="295"/>
                            </a:lnTo>
                            <a:lnTo>
                              <a:pt x="221" y="363"/>
                            </a:lnTo>
                            <a:lnTo>
                              <a:pt x="240" y="436"/>
                            </a:lnTo>
                            <a:lnTo>
                              <a:pt x="248" y="269"/>
                            </a:lnTo>
                            <a:close/>
                          </a:path>
                        </a:pathLst>
                      </a:custGeom>
                      <a:solidFill>
                        <a:srgbClr val="E0A080"/>
                      </a:solidFill>
                      <a:ln w="6350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1570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62" y="204"/>
                        <a:ext cx="26" cy="27"/>
                      </a:xfrm>
                      <a:custGeom>
                        <a:avLst/>
                        <a:gdLst>
                          <a:gd name="T0" fmla="*/ 2 w 52"/>
                          <a:gd name="T1" fmla="*/ 83 h 83"/>
                          <a:gd name="T2" fmla="*/ 0 w 52"/>
                          <a:gd name="T3" fmla="*/ 59 h 83"/>
                          <a:gd name="T4" fmla="*/ 1 w 52"/>
                          <a:gd name="T5" fmla="*/ 36 h 83"/>
                          <a:gd name="T6" fmla="*/ 9 w 52"/>
                          <a:gd name="T7" fmla="*/ 18 h 83"/>
                          <a:gd name="T8" fmla="*/ 20 w 52"/>
                          <a:gd name="T9" fmla="*/ 9 h 83"/>
                          <a:gd name="T10" fmla="*/ 32 w 52"/>
                          <a:gd name="T11" fmla="*/ 3 h 83"/>
                          <a:gd name="T12" fmla="*/ 40 w 52"/>
                          <a:gd name="T13" fmla="*/ 5 h 83"/>
                          <a:gd name="T14" fmla="*/ 52 w 52"/>
                          <a:gd name="T15" fmla="*/ 0 h 8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</a:cxnLst>
                        <a:rect l="0" t="0" r="r" b="b"/>
                        <a:pathLst>
                          <a:path w="52" h="83">
                            <a:moveTo>
                              <a:pt x="2" y="83"/>
                            </a:moveTo>
                            <a:lnTo>
                              <a:pt x="0" y="59"/>
                            </a:lnTo>
                            <a:lnTo>
                              <a:pt x="1" y="36"/>
                            </a:lnTo>
                            <a:lnTo>
                              <a:pt x="9" y="18"/>
                            </a:lnTo>
                            <a:lnTo>
                              <a:pt x="20" y="9"/>
                            </a:lnTo>
                            <a:lnTo>
                              <a:pt x="32" y="3"/>
                            </a:lnTo>
                            <a:lnTo>
                              <a:pt x="40" y="5"/>
                            </a:lnTo>
                            <a:lnTo>
                              <a:pt x="52" y="0"/>
                            </a:lnTo>
                          </a:path>
                        </a:pathLst>
                      </a:custGeom>
                      <a:noFill/>
                      <a:ln w="6350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1571" name="Freeform 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3" y="216"/>
                        <a:ext cx="21" cy="28"/>
                      </a:xfrm>
                      <a:custGeom>
                        <a:avLst/>
                        <a:gdLst>
                          <a:gd name="T0" fmla="*/ 42 w 42"/>
                          <a:gd name="T1" fmla="*/ 0 h 83"/>
                          <a:gd name="T2" fmla="*/ 22 w 42"/>
                          <a:gd name="T3" fmla="*/ 5 h 83"/>
                          <a:gd name="T4" fmla="*/ 8 w 42"/>
                          <a:gd name="T5" fmla="*/ 14 h 83"/>
                          <a:gd name="T6" fmla="*/ 0 w 42"/>
                          <a:gd name="T7" fmla="*/ 30 h 83"/>
                          <a:gd name="T8" fmla="*/ 3 w 42"/>
                          <a:gd name="T9" fmla="*/ 45 h 83"/>
                          <a:gd name="T10" fmla="*/ 13 w 42"/>
                          <a:gd name="T11" fmla="*/ 62 h 83"/>
                          <a:gd name="T12" fmla="*/ 17 w 42"/>
                          <a:gd name="T13" fmla="*/ 83 h 8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42" h="83">
                            <a:moveTo>
                              <a:pt x="42" y="0"/>
                            </a:moveTo>
                            <a:lnTo>
                              <a:pt x="22" y="5"/>
                            </a:lnTo>
                            <a:lnTo>
                              <a:pt x="8" y="14"/>
                            </a:lnTo>
                            <a:lnTo>
                              <a:pt x="0" y="30"/>
                            </a:lnTo>
                            <a:lnTo>
                              <a:pt x="3" y="45"/>
                            </a:lnTo>
                            <a:lnTo>
                              <a:pt x="13" y="62"/>
                            </a:lnTo>
                            <a:lnTo>
                              <a:pt x="17" y="83"/>
                            </a:lnTo>
                          </a:path>
                        </a:pathLst>
                      </a:custGeom>
                      <a:noFill/>
                      <a:ln w="6350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1572" name="Freeform 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03" y="234"/>
                        <a:ext cx="23" cy="22"/>
                      </a:xfrm>
                      <a:custGeom>
                        <a:avLst/>
                        <a:gdLst>
                          <a:gd name="T0" fmla="*/ 46 w 46"/>
                          <a:gd name="T1" fmla="*/ 8 h 67"/>
                          <a:gd name="T2" fmla="*/ 29 w 46"/>
                          <a:gd name="T3" fmla="*/ 0 h 67"/>
                          <a:gd name="T4" fmla="*/ 14 w 46"/>
                          <a:gd name="T5" fmla="*/ 5 h 67"/>
                          <a:gd name="T6" fmla="*/ 4 w 46"/>
                          <a:gd name="T7" fmla="*/ 17 h 67"/>
                          <a:gd name="T8" fmla="*/ 0 w 46"/>
                          <a:gd name="T9" fmla="*/ 34 h 67"/>
                          <a:gd name="T10" fmla="*/ 6 w 46"/>
                          <a:gd name="T11" fmla="*/ 49 h 67"/>
                          <a:gd name="T12" fmla="*/ 14 w 46"/>
                          <a:gd name="T13" fmla="*/ 67 h 6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46" h="67">
                            <a:moveTo>
                              <a:pt x="46" y="8"/>
                            </a:moveTo>
                            <a:lnTo>
                              <a:pt x="29" y="0"/>
                            </a:lnTo>
                            <a:lnTo>
                              <a:pt x="14" y="5"/>
                            </a:lnTo>
                            <a:lnTo>
                              <a:pt x="4" y="17"/>
                            </a:lnTo>
                            <a:lnTo>
                              <a:pt x="0" y="34"/>
                            </a:lnTo>
                            <a:lnTo>
                              <a:pt x="6" y="49"/>
                            </a:lnTo>
                            <a:lnTo>
                              <a:pt x="14" y="67"/>
                            </a:lnTo>
                          </a:path>
                        </a:pathLst>
                      </a:custGeom>
                      <a:noFill/>
                      <a:ln w="6350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91573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207" y="223"/>
                      <a:ext cx="751" cy="463"/>
                    </a:xfrm>
                    <a:custGeom>
                      <a:avLst/>
                      <a:gdLst>
                        <a:gd name="T0" fmla="*/ 579 w 1503"/>
                        <a:gd name="T1" fmla="*/ 1069 h 1391"/>
                        <a:gd name="T2" fmla="*/ 530 w 1503"/>
                        <a:gd name="T3" fmla="*/ 1152 h 1391"/>
                        <a:gd name="T4" fmla="*/ 484 w 1503"/>
                        <a:gd name="T5" fmla="*/ 1199 h 1391"/>
                        <a:gd name="T6" fmla="*/ 426 w 1503"/>
                        <a:gd name="T7" fmla="*/ 1241 h 1391"/>
                        <a:gd name="T8" fmla="*/ 414 w 1503"/>
                        <a:gd name="T9" fmla="*/ 1292 h 1391"/>
                        <a:gd name="T10" fmla="*/ 387 w 1503"/>
                        <a:gd name="T11" fmla="*/ 1332 h 1391"/>
                        <a:gd name="T12" fmla="*/ 365 w 1503"/>
                        <a:gd name="T13" fmla="*/ 1391 h 1391"/>
                        <a:gd name="T14" fmla="*/ 349 w 1503"/>
                        <a:gd name="T15" fmla="*/ 1232 h 1391"/>
                        <a:gd name="T16" fmla="*/ 327 w 1503"/>
                        <a:gd name="T17" fmla="*/ 1127 h 1391"/>
                        <a:gd name="T18" fmla="*/ 349 w 1503"/>
                        <a:gd name="T19" fmla="*/ 941 h 1391"/>
                        <a:gd name="T20" fmla="*/ 313 w 1503"/>
                        <a:gd name="T21" fmla="*/ 845 h 1391"/>
                        <a:gd name="T22" fmla="*/ 265 w 1503"/>
                        <a:gd name="T23" fmla="*/ 670 h 1391"/>
                        <a:gd name="T24" fmla="*/ 175 w 1503"/>
                        <a:gd name="T25" fmla="*/ 473 h 1391"/>
                        <a:gd name="T26" fmla="*/ 148 w 1503"/>
                        <a:gd name="T27" fmla="*/ 351 h 1391"/>
                        <a:gd name="T28" fmla="*/ 99 w 1503"/>
                        <a:gd name="T29" fmla="*/ 202 h 1391"/>
                        <a:gd name="T30" fmla="*/ 44 w 1503"/>
                        <a:gd name="T31" fmla="*/ 95 h 1391"/>
                        <a:gd name="T32" fmla="*/ 0 w 1503"/>
                        <a:gd name="T33" fmla="*/ 54 h 1391"/>
                        <a:gd name="T34" fmla="*/ 51 w 1503"/>
                        <a:gd name="T35" fmla="*/ 20 h 1391"/>
                        <a:gd name="T36" fmla="*/ 119 w 1503"/>
                        <a:gd name="T37" fmla="*/ 0 h 1391"/>
                        <a:gd name="T38" fmla="*/ 200 w 1503"/>
                        <a:gd name="T39" fmla="*/ 11 h 1391"/>
                        <a:gd name="T40" fmla="*/ 282 w 1503"/>
                        <a:gd name="T41" fmla="*/ 42 h 1391"/>
                        <a:gd name="T42" fmla="*/ 358 w 1503"/>
                        <a:gd name="T43" fmla="*/ 85 h 1391"/>
                        <a:gd name="T44" fmla="*/ 412 w 1503"/>
                        <a:gd name="T45" fmla="*/ 122 h 1391"/>
                        <a:gd name="T46" fmla="*/ 434 w 1503"/>
                        <a:gd name="T47" fmla="*/ 109 h 1391"/>
                        <a:gd name="T48" fmla="*/ 469 w 1503"/>
                        <a:gd name="T49" fmla="*/ 84 h 1391"/>
                        <a:gd name="T50" fmla="*/ 475 w 1503"/>
                        <a:gd name="T51" fmla="*/ 23 h 1391"/>
                        <a:gd name="T52" fmla="*/ 508 w 1503"/>
                        <a:gd name="T53" fmla="*/ 56 h 1391"/>
                        <a:gd name="T54" fmla="*/ 551 w 1503"/>
                        <a:gd name="T55" fmla="*/ 67 h 1391"/>
                        <a:gd name="T56" fmla="*/ 611 w 1503"/>
                        <a:gd name="T57" fmla="*/ 84 h 1391"/>
                        <a:gd name="T58" fmla="*/ 669 w 1503"/>
                        <a:gd name="T59" fmla="*/ 91 h 1391"/>
                        <a:gd name="T60" fmla="*/ 722 w 1503"/>
                        <a:gd name="T61" fmla="*/ 98 h 1391"/>
                        <a:gd name="T62" fmla="*/ 799 w 1503"/>
                        <a:gd name="T63" fmla="*/ 95 h 1391"/>
                        <a:gd name="T64" fmla="*/ 864 w 1503"/>
                        <a:gd name="T65" fmla="*/ 128 h 1391"/>
                        <a:gd name="T66" fmla="*/ 919 w 1503"/>
                        <a:gd name="T67" fmla="*/ 188 h 1391"/>
                        <a:gd name="T68" fmla="*/ 973 w 1503"/>
                        <a:gd name="T69" fmla="*/ 278 h 1391"/>
                        <a:gd name="T70" fmla="*/ 1014 w 1503"/>
                        <a:gd name="T71" fmla="*/ 346 h 1391"/>
                        <a:gd name="T72" fmla="*/ 1066 w 1503"/>
                        <a:gd name="T73" fmla="*/ 402 h 1391"/>
                        <a:gd name="T74" fmla="*/ 1121 w 1503"/>
                        <a:gd name="T75" fmla="*/ 442 h 1391"/>
                        <a:gd name="T76" fmla="*/ 1167 w 1503"/>
                        <a:gd name="T77" fmla="*/ 487 h 1391"/>
                        <a:gd name="T78" fmla="*/ 1191 w 1503"/>
                        <a:gd name="T79" fmla="*/ 544 h 1391"/>
                        <a:gd name="T80" fmla="*/ 1277 w 1503"/>
                        <a:gd name="T81" fmla="*/ 532 h 1391"/>
                        <a:gd name="T82" fmla="*/ 1385 w 1503"/>
                        <a:gd name="T83" fmla="*/ 553 h 1391"/>
                        <a:gd name="T84" fmla="*/ 1364 w 1503"/>
                        <a:gd name="T85" fmla="*/ 491 h 1391"/>
                        <a:gd name="T86" fmla="*/ 1476 w 1503"/>
                        <a:gd name="T87" fmla="*/ 509 h 1391"/>
                        <a:gd name="T88" fmla="*/ 1483 w 1503"/>
                        <a:gd name="T89" fmla="*/ 678 h 1391"/>
                        <a:gd name="T90" fmla="*/ 1490 w 1503"/>
                        <a:gd name="T91" fmla="*/ 819 h 1391"/>
                        <a:gd name="T92" fmla="*/ 1503 w 1503"/>
                        <a:gd name="T93" fmla="*/ 863 h 1391"/>
                        <a:gd name="T94" fmla="*/ 1476 w 1503"/>
                        <a:gd name="T95" fmla="*/ 881 h 1391"/>
                        <a:gd name="T96" fmla="*/ 1448 w 1503"/>
                        <a:gd name="T97" fmla="*/ 881 h 1391"/>
                        <a:gd name="T98" fmla="*/ 1420 w 1503"/>
                        <a:gd name="T99" fmla="*/ 977 h 1391"/>
                        <a:gd name="T100" fmla="*/ 1364 w 1503"/>
                        <a:gd name="T101" fmla="*/ 1083 h 1391"/>
                        <a:gd name="T102" fmla="*/ 1323 w 1503"/>
                        <a:gd name="T103" fmla="*/ 1136 h 1391"/>
                        <a:gd name="T104" fmla="*/ 1274 w 1503"/>
                        <a:gd name="T105" fmla="*/ 1171 h 1391"/>
                        <a:gd name="T106" fmla="*/ 1184 w 1503"/>
                        <a:gd name="T107" fmla="*/ 1223 h 1391"/>
                        <a:gd name="T108" fmla="*/ 1093 w 1503"/>
                        <a:gd name="T109" fmla="*/ 1245 h 1391"/>
                        <a:gd name="T110" fmla="*/ 996 w 1503"/>
                        <a:gd name="T111" fmla="*/ 1250 h 1391"/>
                        <a:gd name="T112" fmla="*/ 923 w 1503"/>
                        <a:gd name="T113" fmla="*/ 1230 h 1391"/>
                        <a:gd name="T114" fmla="*/ 857 w 1503"/>
                        <a:gd name="T115" fmla="*/ 1201 h 1391"/>
                        <a:gd name="T116" fmla="*/ 801 w 1503"/>
                        <a:gd name="T117" fmla="*/ 1162 h 1391"/>
                        <a:gd name="T118" fmla="*/ 759 w 1503"/>
                        <a:gd name="T119" fmla="*/ 1109 h 1391"/>
                        <a:gd name="T120" fmla="*/ 724 w 1503"/>
                        <a:gd name="T121" fmla="*/ 1065 h 1391"/>
                        <a:gd name="T122" fmla="*/ 656 w 1503"/>
                        <a:gd name="T123" fmla="*/ 1041 h 1391"/>
                        <a:gd name="T124" fmla="*/ 579 w 1503"/>
                        <a:gd name="T125" fmla="*/ 1069 h 13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  <a:cxn ang="0">
                          <a:pos x="T124" y="T125"/>
                        </a:cxn>
                      </a:cxnLst>
                      <a:rect l="0" t="0" r="r" b="b"/>
                      <a:pathLst>
                        <a:path w="1503" h="1391">
                          <a:moveTo>
                            <a:pt x="579" y="1069"/>
                          </a:moveTo>
                          <a:lnTo>
                            <a:pt x="530" y="1152"/>
                          </a:lnTo>
                          <a:lnTo>
                            <a:pt x="484" y="1199"/>
                          </a:lnTo>
                          <a:lnTo>
                            <a:pt x="426" y="1241"/>
                          </a:lnTo>
                          <a:lnTo>
                            <a:pt x="414" y="1292"/>
                          </a:lnTo>
                          <a:lnTo>
                            <a:pt x="387" y="1332"/>
                          </a:lnTo>
                          <a:lnTo>
                            <a:pt x="365" y="1391"/>
                          </a:lnTo>
                          <a:lnTo>
                            <a:pt x="349" y="1232"/>
                          </a:lnTo>
                          <a:lnTo>
                            <a:pt x="327" y="1127"/>
                          </a:lnTo>
                          <a:lnTo>
                            <a:pt x="349" y="941"/>
                          </a:lnTo>
                          <a:lnTo>
                            <a:pt x="313" y="845"/>
                          </a:lnTo>
                          <a:lnTo>
                            <a:pt x="265" y="670"/>
                          </a:lnTo>
                          <a:lnTo>
                            <a:pt x="175" y="473"/>
                          </a:lnTo>
                          <a:lnTo>
                            <a:pt x="148" y="351"/>
                          </a:lnTo>
                          <a:lnTo>
                            <a:pt x="99" y="202"/>
                          </a:lnTo>
                          <a:lnTo>
                            <a:pt x="44" y="95"/>
                          </a:lnTo>
                          <a:lnTo>
                            <a:pt x="0" y="54"/>
                          </a:lnTo>
                          <a:lnTo>
                            <a:pt x="51" y="20"/>
                          </a:lnTo>
                          <a:lnTo>
                            <a:pt x="119" y="0"/>
                          </a:lnTo>
                          <a:lnTo>
                            <a:pt x="200" y="11"/>
                          </a:lnTo>
                          <a:lnTo>
                            <a:pt x="282" y="42"/>
                          </a:lnTo>
                          <a:lnTo>
                            <a:pt x="358" y="85"/>
                          </a:lnTo>
                          <a:lnTo>
                            <a:pt x="412" y="122"/>
                          </a:lnTo>
                          <a:lnTo>
                            <a:pt x="434" y="109"/>
                          </a:lnTo>
                          <a:lnTo>
                            <a:pt x="469" y="84"/>
                          </a:lnTo>
                          <a:lnTo>
                            <a:pt x="475" y="23"/>
                          </a:lnTo>
                          <a:lnTo>
                            <a:pt x="508" y="56"/>
                          </a:lnTo>
                          <a:lnTo>
                            <a:pt x="551" y="67"/>
                          </a:lnTo>
                          <a:lnTo>
                            <a:pt x="611" y="84"/>
                          </a:lnTo>
                          <a:lnTo>
                            <a:pt x="669" y="91"/>
                          </a:lnTo>
                          <a:lnTo>
                            <a:pt x="722" y="98"/>
                          </a:lnTo>
                          <a:lnTo>
                            <a:pt x="799" y="95"/>
                          </a:lnTo>
                          <a:lnTo>
                            <a:pt x="864" y="128"/>
                          </a:lnTo>
                          <a:lnTo>
                            <a:pt x="919" y="188"/>
                          </a:lnTo>
                          <a:lnTo>
                            <a:pt x="973" y="278"/>
                          </a:lnTo>
                          <a:lnTo>
                            <a:pt x="1014" y="346"/>
                          </a:lnTo>
                          <a:lnTo>
                            <a:pt x="1066" y="402"/>
                          </a:lnTo>
                          <a:lnTo>
                            <a:pt x="1121" y="442"/>
                          </a:lnTo>
                          <a:lnTo>
                            <a:pt x="1167" y="487"/>
                          </a:lnTo>
                          <a:lnTo>
                            <a:pt x="1191" y="544"/>
                          </a:lnTo>
                          <a:lnTo>
                            <a:pt x="1277" y="532"/>
                          </a:lnTo>
                          <a:lnTo>
                            <a:pt x="1385" y="553"/>
                          </a:lnTo>
                          <a:lnTo>
                            <a:pt x="1364" y="491"/>
                          </a:lnTo>
                          <a:lnTo>
                            <a:pt x="1476" y="509"/>
                          </a:lnTo>
                          <a:lnTo>
                            <a:pt x="1483" y="678"/>
                          </a:lnTo>
                          <a:lnTo>
                            <a:pt x="1490" y="819"/>
                          </a:lnTo>
                          <a:lnTo>
                            <a:pt x="1503" y="863"/>
                          </a:lnTo>
                          <a:lnTo>
                            <a:pt x="1476" y="881"/>
                          </a:lnTo>
                          <a:lnTo>
                            <a:pt x="1448" y="881"/>
                          </a:lnTo>
                          <a:lnTo>
                            <a:pt x="1420" y="977"/>
                          </a:lnTo>
                          <a:lnTo>
                            <a:pt x="1364" y="1083"/>
                          </a:lnTo>
                          <a:lnTo>
                            <a:pt x="1323" y="1136"/>
                          </a:lnTo>
                          <a:lnTo>
                            <a:pt x="1274" y="1171"/>
                          </a:lnTo>
                          <a:lnTo>
                            <a:pt x="1184" y="1223"/>
                          </a:lnTo>
                          <a:lnTo>
                            <a:pt x="1093" y="1245"/>
                          </a:lnTo>
                          <a:lnTo>
                            <a:pt x="996" y="1250"/>
                          </a:lnTo>
                          <a:lnTo>
                            <a:pt x="923" y="1230"/>
                          </a:lnTo>
                          <a:lnTo>
                            <a:pt x="857" y="1201"/>
                          </a:lnTo>
                          <a:lnTo>
                            <a:pt x="801" y="1162"/>
                          </a:lnTo>
                          <a:lnTo>
                            <a:pt x="759" y="1109"/>
                          </a:lnTo>
                          <a:lnTo>
                            <a:pt x="724" y="1065"/>
                          </a:lnTo>
                          <a:lnTo>
                            <a:pt x="656" y="1041"/>
                          </a:lnTo>
                          <a:lnTo>
                            <a:pt x="579" y="1069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 w="635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91574" name="Freeform 54"/>
                  <p:cNvSpPr>
                    <a:spLocks/>
                  </p:cNvSpPr>
                  <p:nvPr/>
                </p:nvSpPr>
                <p:spPr bwMode="auto">
                  <a:xfrm>
                    <a:off x="413" y="262"/>
                    <a:ext cx="394" cy="229"/>
                  </a:xfrm>
                  <a:custGeom>
                    <a:avLst/>
                    <a:gdLst>
                      <a:gd name="T0" fmla="*/ 0 w 788"/>
                      <a:gd name="T1" fmla="*/ 0 h 687"/>
                      <a:gd name="T2" fmla="*/ 55 w 788"/>
                      <a:gd name="T3" fmla="*/ 60 h 687"/>
                      <a:gd name="T4" fmla="*/ 103 w 788"/>
                      <a:gd name="T5" fmla="*/ 95 h 687"/>
                      <a:gd name="T6" fmla="*/ 148 w 788"/>
                      <a:gd name="T7" fmla="*/ 137 h 687"/>
                      <a:gd name="T8" fmla="*/ 171 w 788"/>
                      <a:gd name="T9" fmla="*/ 177 h 687"/>
                      <a:gd name="T10" fmla="*/ 192 w 788"/>
                      <a:gd name="T11" fmla="*/ 212 h 687"/>
                      <a:gd name="T12" fmla="*/ 226 w 788"/>
                      <a:gd name="T13" fmla="*/ 245 h 687"/>
                      <a:gd name="T14" fmla="*/ 270 w 788"/>
                      <a:gd name="T15" fmla="*/ 268 h 687"/>
                      <a:gd name="T16" fmla="*/ 300 w 788"/>
                      <a:gd name="T17" fmla="*/ 304 h 687"/>
                      <a:gd name="T18" fmla="*/ 325 w 788"/>
                      <a:gd name="T19" fmla="*/ 346 h 687"/>
                      <a:gd name="T20" fmla="*/ 353 w 788"/>
                      <a:gd name="T21" fmla="*/ 400 h 687"/>
                      <a:gd name="T22" fmla="*/ 374 w 788"/>
                      <a:gd name="T23" fmla="*/ 453 h 687"/>
                      <a:gd name="T24" fmla="*/ 395 w 788"/>
                      <a:gd name="T25" fmla="*/ 523 h 687"/>
                      <a:gd name="T26" fmla="*/ 422 w 788"/>
                      <a:gd name="T27" fmla="*/ 583 h 687"/>
                      <a:gd name="T28" fmla="*/ 452 w 788"/>
                      <a:gd name="T29" fmla="*/ 625 h 687"/>
                      <a:gd name="T30" fmla="*/ 493 w 788"/>
                      <a:gd name="T31" fmla="*/ 658 h 687"/>
                      <a:gd name="T32" fmla="*/ 533 w 788"/>
                      <a:gd name="T33" fmla="*/ 676 h 687"/>
                      <a:gd name="T34" fmla="*/ 573 w 788"/>
                      <a:gd name="T35" fmla="*/ 687 h 687"/>
                      <a:gd name="T36" fmla="*/ 618 w 788"/>
                      <a:gd name="T37" fmla="*/ 683 h 687"/>
                      <a:gd name="T38" fmla="*/ 660 w 788"/>
                      <a:gd name="T39" fmla="*/ 673 h 687"/>
                      <a:gd name="T40" fmla="*/ 704 w 788"/>
                      <a:gd name="T41" fmla="*/ 646 h 687"/>
                      <a:gd name="T42" fmla="*/ 740 w 788"/>
                      <a:gd name="T43" fmla="*/ 612 h 687"/>
                      <a:gd name="T44" fmla="*/ 765 w 788"/>
                      <a:gd name="T45" fmla="*/ 571 h 687"/>
                      <a:gd name="T46" fmla="*/ 781 w 788"/>
                      <a:gd name="T47" fmla="*/ 523 h 687"/>
                      <a:gd name="T48" fmla="*/ 788 w 788"/>
                      <a:gd name="T49" fmla="*/ 470 h 687"/>
                      <a:gd name="T50" fmla="*/ 779 w 788"/>
                      <a:gd name="T51" fmla="*/ 419 h 6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788" h="687">
                        <a:moveTo>
                          <a:pt x="0" y="0"/>
                        </a:moveTo>
                        <a:lnTo>
                          <a:pt x="55" y="60"/>
                        </a:lnTo>
                        <a:lnTo>
                          <a:pt x="103" y="95"/>
                        </a:lnTo>
                        <a:lnTo>
                          <a:pt x="148" y="137"/>
                        </a:lnTo>
                        <a:lnTo>
                          <a:pt x="171" y="177"/>
                        </a:lnTo>
                        <a:lnTo>
                          <a:pt x="192" y="212"/>
                        </a:lnTo>
                        <a:lnTo>
                          <a:pt x="226" y="245"/>
                        </a:lnTo>
                        <a:lnTo>
                          <a:pt x="270" y="268"/>
                        </a:lnTo>
                        <a:lnTo>
                          <a:pt x="300" y="304"/>
                        </a:lnTo>
                        <a:lnTo>
                          <a:pt x="325" y="346"/>
                        </a:lnTo>
                        <a:lnTo>
                          <a:pt x="353" y="400"/>
                        </a:lnTo>
                        <a:lnTo>
                          <a:pt x="374" y="453"/>
                        </a:lnTo>
                        <a:lnTo>
                          <a:pt x="395" y="523"/>
                        </a:lnTo>
                        <a:lnTo>
                          <a:pt x="422" y="583"/>
                        </a:lnTo>
                        <a:lnTo>
                          <a:pt x="452" y="625"/>
                        </a:lnTo>
                        <a:lnTo>
                          <a:pt x="493" y="658"/>
                        </a:lnTo>
                        <a:lnTo>
                          <a:pt x="533" y="676"/>
                        </a:lnTo>
                        <a:lnTo>
                          <a:pt x="573" y="687"/>
                        </a:lnTo>
                        <a:lnTo>
                          <a:pt x="618" y="683"/>
                        </a:lnTo>
                        <a:lnTo>
                          <a:pt x="660" y="673"/>
                        </a:lnTo>
                        <a:lnTo>
                          <a:pt x="704" y="646"/>
                        </a:lnTo>
                        <a:lnTo>
                          <a:pt x="740" y="612"/>
                        </a:lnTo>
                        <a:lnTo>
                          <a:pt x="765" y="571"/>
                        </a:lnTo>
                        <a:lnTo>
                          <a:pt x="781" y="523"/>
                        </a:lnTo>
                        <a:lnTo>
                          <a:pt x="788" y="470"/>
                        </a:lnTo>
                        <a:lnTo>
                          <a:pt x="779" y="419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575" name="Group 55"/>
                <p:cNvGrpSpPr>
                  <a:grpSpLocks/>
                </p:cNvGrpSpPr>
                <p:nvPr/>
              </p:nvGrpSpPr>
              <p:grpSpPr bwMode="auto">
                <a:xfrm>
                  <a:off x="479" y="286"/>
                  <a:ext cx="474" cy="350"/>
                  <a:chOff x="479" y="286"/>
                  <a:chExt cx="474" cy="350"/>
                </a:xfrm>
              </p:grpSpPr>
              <p:sp>
                <p:nvSpPr>
                  <p:cNvPr id="491576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95" y="452"/>
                    <a:ext cx="95" cy="26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77" name="Freeform 57"/>
                  <p:cNvSpPr>
                    <a:spLocks/>
                  </p:cNvSpPr>
                  <p:nvPr/>
                </p:nvSpPr>
                <p:spPr bwMode="auto">
                  <a:xfrm>
                    <a:off x="550" y="422"/>
                    <a:ext cx="43" cy="78"/>
                  </a:xfrm>
                  <a:custGeom>
                    <a:avLst/>
                    <a:gdLst>
                      <a:gd name="T0" fmla="*/ 9 w 87"/>
                      <a:gd name="T1" fmla="*/ 233 h 233"/>
                      <a:gd name="T2" fmla="*/ 0 w 87"/>
                      <a:gd name="T3" fmla="*/ 172 h 233"/>
                      <a:gd name="T4" fmla="*/ 12 w 87"/>
                      <a:gd name="T5" fmla="*/ 106 h 233"/>
                      <a:gd name="T6" fmla="*/ 40 w 87"/>
                      <a:gd name="T7" fmla="*/ 44 h 233"/>
                      <a:gd name="T8" fmla="*/ 87 w 87"/>
                      <a:gd name="T9" fmla="*/ 0 h 23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7" h="233">
                        <a:moveTo>
                          <a:pt x="9" y="233"/>
                        </a:moveTo>
                        <a:lnTo>
                          <a:pt x="0" y="172"/>
                        </a:lnTo>
                        <a:lnTo>
                          <a:pt x="12" y="106"/>
                        </a:lnTo>
                        <a:lnTo>
                          <a:pt x="40" y="44"/>
                        </a:lnTo>
                        <a:lnTo>
                          <a:pt x="87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78" name="Freeform 58"/>
                  <p:cNvSpPr>
                    <a:spLocks/>
                  </p:cNvSpPr>
                  <p:nvPr/>
                </p:nvSpPr>
                <p:spPr bwMode="auto">
                  <a:xfrm>
                    <a:off x="574" y="438"/>
                    <a:ext cx="28" cy="83"/>
                  </a:xfrm>
                  <a:custGeom>
                    <a:avLst/>
                    <a:gdLst>
                      <a:gd name="T0" fmla="*/ 56 w 56"/>
                      <a:gd name="T1" fmla="*/ 249 h 249"/>
                      <a:gd name="T2" fmla="*/ 27 w 56"/>
                      <a:gd name="T3" fmla="*/ 226 h 249"/>
                      <a:gd name="T4" fmla="*/ 10 w 56"/>
                      <a:gd name="T5" fmla="*/ 190 h 249"/>
                      <a:gd name="T6" fmla="*/ 0 w 56"/>
                      <a:gd name="T7" fmla="*/ 137 h 249"/>
                      <a:gd name="T8" fmla="*/ 6 w 56"/>
                      <a:gd name="T9" fmla="*/ 88 h 249"/>
                      <a:gd name="T10" fmla="*/ 27 w 56"/>
                      <a:gd name="T11" fmla="*/ 37 h 249"/>
                      <a:gd name="T12" fmla="*/ 53 w 56"/>
                      <a:gd name="T13" fmla="*/ 0 h 2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6" h="249">
                        <a:moveTo>
                          <a:pt x="56" y="249"/>
                        </a:moveTo>
                        <a:lnTo>
                          <a:pt x="27" y="226"/>
                        </a:lnTo>
                        <a:lnTo>
                          <a:pt x="10" y="190"/>
                        </a:lnTo>
                        <a:lnTo>
                          <a:pt x="0" y="137"/>
                        </a:lnTo>
                        <a:lnTo>
                          <a:pt x="6" y="88"/>
                        </a:lnTo>
                        <a:lnTo>
                          <a:pt x="27" y="37"/>
                        </a:lnTo>
                        <a:lnTo>
                          <a:pt x="53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79" name="Freeform 59"/>
                  <p:cNvSpPr>
                    <a:spLocks/>
                  </p:cNvSpPr>
                  <p:nvPr/>
                </p:nvSpPr>
                <p:spPr bwMode="auto">
                  <a:xfrm>
                    <a:off x="614" y="449"/>
                    <a:ext cx="22" cy="37"/>
                  </a:xfrm>
                  <a:custGeom>
                    <a:avLst/>
                    <a:gdLst>
                      <a:gd name="T0" fmla="*/ 0 w 43"/>
                      <a:gd name="T1" fmla="*/ 0 h 111"/>
                      <a:gd name="T2" fmla="*/ 1 w 43"/>
                      <a:gd name="T3" fmla="*/ 48 h 111"/>
                      <a:gd name="T4" fmla="*/ 19 w 43"/>
                      <a:gd name="T5" fmla="*/ 92 h 111"/>
                      <a:gd name="T6" fmla="*/ 43 w 43"/>
                      <a:gd name="T7" fmla="*/ 111 h 1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43" h="111">
                        <a:moveTo>
                          <a:pt x="0" y="0"/>
                        </a:moveTo>
                        <a:lnTo>
                          <a:pt x="1" y="48"/>
                        </a:lnTo>
                        <a:lnTo>
                          <a:pt x="19" y="92"/>
                        </a:lnTo>
                        <a:lnTo>
                          <a:pt x="43" y="111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80" name="Freeform 60"/>
                  <p:cNvSpPr>
                    <a:spLocks/>
                  </p:cNvSpPr>
                  <p:nvPr/>
                </p:nvSpPr>
                <p:spPr bwMode="auto">
                  <a:xfrm>
                    <a:off x="479" y="394"/>
                    <a:ext cx="105" cy="49"/>
                  </a:xfrm>
                  <a:custGeom>
                    <a:avLst/>
                    <a:gdLst>
                      <a:gd name="T0" fmla="*/ 0 w 211"/>
                      <a:gd name="T1" fmla="*/ 146 h 146"/>
                      <a:gd name="T2" fmla="*/ 19 w 211"/>
                      <a:gd name="T3" fmla="*/ 100 h 146"/>
                      <a:gd name="T4" fmla="*/ 48 w 211"/>
                      <a:gd name="T5" fmla="*/ 53 h 146"/>
                      <a:gd name="T6" fmla="*/ 83 w 211"/>
                      <a:gd name="T7" fmla="*/ 20 h 146"/>
                      <a:gd name="T8" fmla="*/ 117 w 211"/>
                      <a:gd name="T9" fmla="*/ 4 h 146"/>
                      <a:gd name="T10" fmla="*/ 148 w 211"/>
                      <a:gd name="T11" fmla="*/ 0 h 146"/>
                      <a:gd name="T12" fmla="*/ 185 w 211"/>
                      <a:gd name="T13" fmla="*/ 10 h 146"/>
                      <a:gd name="T14" fmla="*/ 211 w 211"/>
                      <a:gd name="T15" fmla="*/ 29 h 1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11" h="146">
                        <a:moveTo>
                          <a:pt x="0" y="146"/>
                        </a:moveTo>
                        <a:lnTo>
                          <a:pt x="19" y="100"/>
                        </a:lnTo>
                        <a:lnTo>
                          <a:pt x="48" y="53"/>
                        </a:lnTo>
                        <a:lnTo>
                          <a:pt x="83" y="20"/>
                        </a:lnTo>
                        <a:lnTo>
                          <a:pt x="117" y="4"/>
                        </a:lnTo>
                        <a:lnTo>
                          <a:pt x="148" y="0"/>
                        </a:lnTo>
                        <a:lnTo>
                          <a:pt x="185" y="10"/>
                        </a:lnTo>
                        <a:lnTo>
                          <a:pt x="211" y="29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81" name="Freeform 61"/>
                  <p:cNvSpPr>
                    <a:spLocks/>
                  </p:cNvSpPr>
                  <p:nvPr/>
                </p:nvSpPr>
                <p:spPr bwMode="auto">
                  <a:xfrm>
                    <a:off x="568" y="516"/>
                    <a:ext cx="227" cy="120"/>
                  </a:xfrm>
                  <a:custGeom>
                    <a:avLst/>
                    <a:gdLst>
                      <a:gd name="T0" fmla="*/ 0 w 453"/>
                      <a:gd name="T1" fmla="*/ 184 h 358"/>
                      <a:gd name="T2" fmla="*/ 69 w 453"/>
                      <a:gd name="T3" fmla="*/ 160 h 358"/>
                      <a:gd name="T4" fmla="*/ 132 w 453"/>
                      <a:gd name="T5" fmla="*/ 129 h 358"/>
                      <a:gd name="T6" fmla="*/ 198 w 453"/>
                      <a:gd name="T7" fmla="*/ 88 h 358"/>
                      <a:gd name="T8" fmla="*/ 259 w 453"/>
                      <a:gd name="T9" fmla="*/ 42 h 358"/>
                      <a:gd name="T10" fmla="*/ 307 w 453"/>
                      <a:gd name="T11" fmla="*/ 0 h 358"/>
                      <a:gd name="T12" fmla="*/ 327 w 453"/>
                      <a:gd name="T13" fmla="*/ 67 h 358"/>
                      <a:gd name="T14" fmla="*/ 361 w 453"/>
                      <a:gd name="T15" fmla="*/ 132 h 358"/>
                      <a:gd name="T16" fmla="*/ 402 w 453"/>
                      <a:gd name="T17" fmla="*/ 191 h 358"/>
                      <a:gd name="T18" fmla="*/ 453 w 453"/>
                      <a:gd name="T19" fmla="*/ 237 h 358"/>
                      <a:gd name="T20" fmla="*/ 406 w 453"/>
                      <a:gd name="T21" fmla="*/ 284 h 358"/>
                      <a:gd name="T22" fmla="*/ 364 w 453"/>
                      <a:gd name="T23" fmla="*/ 315 h 358"/>
                      <a:gd name="T24" fmla="*/ 307 w 453"/>
                      <a:gd name="T25" fmla="*/ 342 h 358"/>
                      <a:gd name="T26" fmla="*/ 253 w 453"/>
                      <a:gd name="T27" fmla="*/ 358 h 358"/>
                      <a:gd name="T28" fmla="*/ 215 w 453"/>
                      <a:gd name="T29" fmla="*/ 355 h 358"/>
                      <a:gd name="T30" fmla="*/ 185 w 453"/>
                      <a:gd name="T31" fmla="*/ 345 h 3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453" h="358">
                        <a:moveTo>
                          <a:pt x="0" y="184"/>
                        </a:moveTo>
                        <a:lnTo>
                          <a:pt x="69" y="160"/>
                        </a:lnTo>
                        <a:lnTo>
                          <a:pt x="132" y="129"/>
                        </a:lnTo>
                        <a:lnTo>
                          <a:pt x="198" y="88"/>
                        </a:lnTo>
                        <a:lnTo>
                          <a:pt x="259" y="42"/>
                        </a:lnTo>
                        <a:lnTo>
                          <a:pt x="307" y="0"/>
                        </a:lnTo>
                        <a:lnTo>
                          <a:pt x="327" y="67"/>
                        </a:lnTo>
                        <a:lnTo>
                          <a:pt x="361" y="132"/>
                        </a:lnTo>
                        <a:lnTo>
                          <a:pt x="402" y="191"/>
                        </a:lnTo>
                        <a:lnTo>
                          <a:pt x="453" y="237"/>
                        </a:lnTo>
                        <a:lnTo>
                          <a:pt x="406" y="284"/>
                        </a:lnTo>
                        <a:lnTo>
                          <a:pt x="364" y="315"/>
                        </a:lnTo>
                        <a:lnTo>
                          <a:pt x="307" y="342"/>
                        </a:lnTo>
                        <a:lnTo>
                          <a:pt x="253" y="358"/>
                        </a:lnTo>
                        <a:lnTo>
                          <a:pt x="215" y="355"/>
                        </a:lnTo>
                        <a:lnTo>
                          <a:pt x="185" y="345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82" name="Freeform 62"/>
                  <p:cNvSpPr>
                    <a:spLocks/>
                  </p:cNvSpPr>
                  <p:nvPr/>
                </p:nvSpPr>
                <p:spPr bwMode="auto">
                  <a:xfrm>
                    <a:off x="652" y="554"/>
                    <a:ext cx="75" cy="73"/>
                  </a:xfrm>
                  <a:custGeom>
                    <a:avLst/>
                    <a:gdLst>
                      <a:gd name="T0" fmla="*/ 0 w 150"/>
                      <a:gd name="T1" fmla="*/ 0 h 220"/>
                      <a:gd name="T2" fmla="*/ 35 w 150"/>
                      <a:gd name="T3" fmla="*/ 160 h 220"/>
                      <a:gd name="T4" fmla="*/ 150 w 150"/>
                      <a:gd name="T5" fmla="*/ 220 h 2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50" h="220">
                        <a:moveTo>
                          <a:pt x="0" y="0"/>
                        </a:moveTo>
                        <a:lnTo>
                          <a:pt x="35" y="160"/>
                        </a:lnTo>
                        <a:lnTo>
                          <a:pt x="150" y="22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83" name="Freeform 63"/>
                  <p:cNvSpPr>
                    <a:spLocks/>
                  </p:cNvSpPr>
                  <p:nvPr/>
                </p:nvSpPr>
                <p:spPr bwMode="auto">
                  <a:xfrm>
                    <a:off x="537" y="286"/>
                    <a:ext cx="30" cy="71"/>
                  </a:xfrm>
                  <a:custGeom>
                    <a:avLst/>
                    <a:gdLst>
                      <a:gd name="T0" fmla="*/ 0 w 59"/>
                      <a:gd name="T1" fmla="*/ 0 h 211"/>
                      <a:gd name="T2" fmla="*/ 26 w 59"/>
                      <a:gd name="T3" fmla="*/ 27 h 211"/>
                      <a:gd name="T4" fmla="*/ 43 w 59"/>
                      <a:gd name="T5" fmla="*/ 61 h 211"/>
                      <a:gd name="T6" fmla="*/ 44 w 59"/>
                      <a:gd name="T7" fmla="*/ 95 h 211"/>
                      <a:gd name="T8" fmla="*/ 54 w 59"/>
                      <a:gd name="T9" fmla="*/ 133 h 211"/>
                      <a:gd name="T10" fmla="*/ 59 w 59"/>
                      <a:gd name="T11" fmla="*/ 173 h 211"/>
                      <a:gd name="T12" fmla="*/ 59 w 59"/>
                      <a:gd name="T13" fmla="*/ 211 h 2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9" h="211">
                        <a:moveTo>
                          <a:pt x="0" y="0"/>
                        </a:moveTo>
                        <a:lnTo>
                          <a:pt x="26" y="27"/>
                        </a:lnTo>
                        <a:lnTo>
                          <a:pt x="43" y="61"/>
                        </a:lnTo>
                        <a:lnTo>
                          <a:pt x="44" y="95"/>
                        </a:lnTo>
                        <a:lnTo>
                          <a:pt x="54" y="133"/>
                        </a:lnTo>
                        <a:lnTo>
                          <a:pt x="59" y="173"/>
                        </a:lnTo>
                        <a:lnTo>
                          <a:pt x="59" y="211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84" name="Freeform 64"/>
                  <p:cNvSpPr>
                    <a:spLocks/>
                  </p:cNvSpPr>
                  <p:nvPr/>
                </p:nvSpPr>
                <p:spPr bwMode="auto">
                  <a:xfrm>
                    <a:off x="530" y="300"/>
                    <a:ext cx="28" cy="41"/>
                  </a:xfrm>
                  <a:custGeom>
                    <a:avLst/>
                    <a:gdLst>
                      <a:gd name="T0" fmla="*/ 12 w 55"/>
                      <a:gd name="T1" fmla="*/ 0 h 122"/>
                      <a:gd name="T2" fmla="*/ 0 w 55"/>
                      <a:gd name="T3" fmla="*/ 23 h 122"/>
                      <a:gd name="T4" fmla="*/ 3 w 55"/>
                      <a:gd name="T5" fmla="*/ 53 h 122"/>
                      <a:gd name="T6" fmla="*/ 12 w 55"/>
                      <a:gd name="T7" fmla="*/ 78 h 122"/>
                      <a:gd name="T8" fmla="*/ 25 w 55"/>
                      <a:gd name="T9" fmla="*/ 94 h 122"/>
                      <a:gd name="T10" fmla="*/ 36 w 55"/>
                      <a:gd name="T11" fmla="*/ 109 h 122"/>
                      <a:gd name="T12" fmla="*/ 55 w 55"/>
                      <a:gd name="T13" fmla="*/ 122 h 1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5" h="122">
                        <a:moveTo>
                          <a:pt x="12" y="0"/>
                        </a:moveTo>
                        <a:lnTo>
                          <a:pt x="0" y="23"/>
                        </a:lnTo>
                        <a:lnTo>
                          <a:pt x="3" y="53"/>
                        </a:lnTo>
                        <a:lnTo>
                          <a:pt x="12" y="78"/>
                        </a:lnTo>
                        <a:lnTo>
                          <a:pt x="25" y="94"/>
                        </a:lnTo>
                        <a:lnTo>
                          <a:pt x="36" y="109"/>
                        </a:lnTo>
                        <a:lnTo>
                          <a:pt x="55" y="122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1585" name="Freeform 65"/>
                  <p:cNvSpPr>
                    <a:spLocks/>
                  </p:cNvSpPr>
                  <p:nvPr/>
                </p:nvSpPr>
                <p:spPr bwMode="auto">
                  <a:xfrm>
                    <a:off x="806" y="389"/>
                    <a:ext cx="147" cy="241"/>
                  </a:xfrm>
                  <a:custGeom>
                    <a:avLst/>
                    <a:gdLst>
                      <a:gd name="T0" fmla="*/ 294 w 294"/>
                      <a:gd name="T1" fmla="*/ 376 h 723"/>
                      <a:gd name="T2" fmla="*/ 258 w 294"/>
                      <a:gd name="T3" fmla="*/ 384 h 723"/>
                      <a:gd name="T4" fmla="*/ 249 w 294"/>
                      <a:gd name="T5" fmla="*/ 412 h 723"/>
                      <a:gd name="T6" fmla="*/ 243 w 294"/>
                      <a:gd name="T7" fmla="*/ 432 h 723"/>
                      <a:gd name="T8" fmla="*/ 224 w 294"/>
                      <a:gd name="T9" fmla="*/ 444 h 723"/>
                      <a:gd name="T10" fmla="*/ 176 w 294"/>
                      <a:gd name="T11" fmla="*/ 522 h 723"/>
                      <a:gd name="T12" fmla="*/ 140 w 294"/>
                      <a:gd name="T13" fmla="*/ 590 h 723"/>
                      <a:gd name="T14" fmla="*/ 93 w 294"/>
                      <a:gd name="T15" fmla="*/ 646 h 723"/>
                      <a:gd name="T16" fmla="*/ 74 w 294"/>
                      <a:gd name="T17" fmla="*/ 683 h 723"/>
                      <a:gd name="T18" fmla="*/ 0 w 294"/>
                      <a:gd name="T19" fmla="*/ 723 h 723"/>
                      <a:gd name="T20" fmla="*/ 32 w 294"/>
                      <a:gd name="T21" fmla="*/ 691 h 723"/>
                      <a:gd name="T22" fmla="*/ 62 w 294"/>
                      <a:gd name="T23" fmla="*/ 636 h 723"/>
                      <a:gd name="T24" fmla="*/ 73 w 294"/>
                      <a:gd name="T25" fmla="*/ 589 h 723"/>
                      <a:gd name="T26" fmla="*/ 78 w 294"/>
                      <a:gd name="T27" fmla="*/ 530 h 723"/>
                      <a:gd name="T28" fmla="*/ 66 w 294"/>
                      <a:gd name="T29" fmla="*/ 459 h 723"/>
                      <a:gd name="T30" fmla="*/ 100 w 294"/>
                      <a:gd name="T31" fmla="*/ 415 h 723"/>
                      <a:gd name="T32" fmla="*/ 103 w 294"/>
                      <a:gd name="T33" fmla="*/ 342 h 723"/>
                      <a:gd name="T34" fmla="*/ 103 w 294"/>
                      <a:gd name="T35" fmla="*/ 310 h 723"/>
                      <a:gd name="T36" fmla="*/ 201 w 294"/>
                      <a:gd name="T37" fmla="*/ 389 h 723"/>
                      <a:gd name="T38" fmla="*/ 153 w 294"/>
                      <a:gd name="T39" fmla="*/ 292 h 723"/>
                      <a:gd name="T40" fmla="*/ 166 w 294"/>
                      <a:gd name="T41" fmla="*/ 240 h 723"/>
                      <a:gd name="T42" fmla="*/ 187 w 294"/>
                      <a:gd name="T43" fmla="*/ 159 h 723"/>
                      <a:gd name="T44" fmla="*/ 190 w 294"/>
                      <a:gd name="T45" fmla="*/ 97 h 723"/>
                      <a:gd name="T46" fmla="*/ 176 w 294"/>
                      <a:gd name="T47" fmla="*/ 49 h 723"/>
                      <a:gd name="T48" fmla="*/ 163 w 294"/>
                      <a:gd name="T49" fmla="*/ 0 h 7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294" h="723">
                        <a:moveTo>
                          <a:pt x="294" y="376"/>
                        </a:moveTo>
                        <a:lnTo>
                          <a:pt x="258" y="384"/>
                        </a:lnTo>
                        <a:lnTo>
                          <a:pt x="249" y="412"/>
                        </a:lnTo>
                        <a:lnTo>
                          <a:pt x="243" y="432"/>
                        </a:lnTo>
                        <a:lnTo>
                          <a:pt x="224" y="444"/>
                        </a:lnTo>
                        <a:lnTo>
                          <a:pt x="176" y="522"/>
                        </a:lnTo>
                        <a:lnTo>
                          <a:pt x="140" y="590"/>
                        </a:lnTo>
                        <a:lnTo>
                          <a:pt x="93" y="646"/>
                        </a:lnTo>
                        <a:lnTo>
                          <a:pt x="74" y="683"/>
                        </a:lnTo>
                        <a:lnTo>
                          <a:pt x="0" y="723"/>
                        </a:lnTo>
                        <a:lnTo>
                          <a:pt x="32" y="691"/>
                        </a:lnTo>
                        <a:lnTo>
                          <a:pt x="62" y="636"/>
                        </a:lnTo>
                        <a:lnTo>
                          <a:pt x="73" y="589"/>
                        </a:lnTo>
                        <a:lnTo>
                          <a:pt x="78" y="530"/>
                        </a:lnTo>
                        <a:lnTo>
                          <a:pt x="66" y="459"/>
                        </a:lnTo>
                        <a:lnTo>
                          <a:pt x="100" y="415"/>
                        </a:lnTo>
                        <a:lnTo>
                          <a:pt x="103" y="342"/>
                        </a:lnTo>
                        <a:lnTo>
                          <a:pt x="103" y="310"/>
                        </a:lnTo>
                        <a:lnTo>
                          <a:pt x="201" y="389"/>
                        </a:lnTo>
                        <a:lnTo>
                          <a:pt x="153" y="292"/>
                        </a:lnTo>
                        <a:lnTo>
                          <a:pt x="166" y="240"/>
                        </a:lnTo>
                        <a:lnTo>
                          <a:pt x="187" y="159"/>
                        </a:lnTo>
                        <a:lnTo>
                          <a:pt x="190" y="97"/>
                        </a:lnTo>
                        <a:lnTo>
                          <a:pt x="176" y="49"/>
                        </a:lnTo>
                        <a:lnTo>
                          <a:pt x="163" y="0"/>
                        </a:lnTo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count steps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Comments, declarative statements (0)</a:t>
            </a:r>
          </a:p>
          <a:p>
            <a:endParaRPr lang="en-US" altLang="en-US"/>
          </a:p>
          <a:p>
            <a:r>
              <a:rPr lang="en-US" altLang="en-US"/>
              <a:t>Expressions and assignments (1)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Except for function calls</a:t>
            </a:r>
          </a:p>
          <a:p>
            <a:pPr lvl="1"/>
            <a:endParaRPr lang="en-US" altLang="en-US">
              <a:solidFill>
                <a:srgbClr val="FF0000"/>
              </a:solidFill>
            </a:endParaRP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Cost for function needs to be counted separately </a:t>
            </a:r>
          </a:p>
          <a:p>
            <a:pPr lvl="1"/>
            <a:endParaRPr lang="en-US" altLang="en-US">
              <a:solidFill>
                <a:srgbClr val="FF0000"/>
              </a:solidFill>
            </a:endParaRP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And then added to the cost for the calling statement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count steps: iteration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Iteration statements – for, while</a:t>
            </a:r>
          </a:p>
          <a:p>
            <a:pPr lvl="1"/>
            <a:r>
              <a:rPr lang="en-US" altLang="en-US"/>
              <a:t>Boolean expression + count </a:t>
            </a:r>
          </a:p>
          <a:p>
            <a:pPr lvl="2"/>
            <a:r>
              <a:rPr lang="en-US" altLang="en-US">
                <a:solidFill>
                  <a:srgbClr val="FF0000"/>
                </a:solidFill>
              </a:rPr>
              <a:t>the number of times the body is executed</a:t>
            </a:r>
          </a:p>
          <a:p>
            <a:pPr lvl="2"/>
            <a:endParaRPr lang="en-US" altLang="en-US">
              <a:solidFill>
                <a:srgbClr val="FF0000"/>
              </a:solidFill>
            </a:endParaRPr>
          </a:p>
          <a:p>
            <a:pPr lvl="1"/>
            <a:r>
              <a:rPr lang="en-US" altLang="en-US"/>
              <a:t>And then multiply by the cost of body</a:t>
            </a:r>
          </a:p>
          <a:p>
            <a:pPr lvl="2"/>
            <a:r>
              <a:rPr lang="en-US" altLang="en-US"/>
              <a:t>That is, the number of steps inside the loop</a:t>
            </a: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2514600" y="4692650"/>
            <a:ext cx="3051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while &lt;expression&gt; do</a:t>
            </a:r>
          </a:p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&lt;body of while&gt;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count steps: switch or if else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Running time </a:t>
            </a:r>
          </a:p>
          <a:p>
            <a:pPr lvl="1"/>
            <a:r>
              <a:rPr lang="en-US" altLang="en-US"/>
              <a:t>of worst case statement + Boolean expression </a:t>
            </a:r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822325" y="3101975"/>
            <a:ext cx="3994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Switch &lt;</a:t>
            </a:r>
            <a:r>
              <a:rPr lang="en-US" altLang="en-US" sz="2000" b="1" i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	case1: &lt;</a:t>
            </a:r>
            <a:r>
              <a:rPr lang="en-US" altLang="en-US" sz="2000" b="1" i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statement1</a:t>
            </a:r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	case2: &lt;</a:t>
            </a:r>
            <a:r>
              <a:rPr lang="en-US" altLang="en-US" sz="2000" b="1" i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statement2</a:t>
            </a:r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 	….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781800" cy="1143000"/>
          </a:xfrm>
        </p:spPr>
        <p:txBody>
          <a:bodyPr/>
          <a:lstStyle/>
          <a:p>
            <a:r>
              <a:rPr lang="en-US" altLang="en-US"/>
              <a:t>Counting Primitive Operations 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839200" cy="3048000"/>
          </a:xfrm>
        </p:spPr>
        <p:txBody>
          <a:bodyPr/>
          <a:lstStyle/>
          <a:p>
            <a:r>
              <a:rPr lang="en-US" altLang="en-US" sz="2400"/>
              <a:t>By inspecting the pseudocode, </a:t>
            </a:r>
          </a:p>
          <a:p>
            <a:pPr lvl="1"/>
            <a:r>
              <a:rPr lang="en-US" altLang="en-US" sz="2100"/>
              <a:t>we determine the maximum number of primitive operations </a:t>
            </a:r>
          </a:p>
          <a:p>
            <a:pPr lvl="2"/>
            <a:r>
              <a:rPr lang="en-US" altLang="en-US" sz="1800"/>
              <a:t>executed by an algorithm, as a function of the input size</a:t>
            </a:r>
          </a:p>
        </p:txBody>
      </p:sp>
      <p:sp>
        <p:nvSpPr>
          <p:cNvPr id="494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3200400"/>
            <a:ext cx="7010400" cy="3276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 b="1" i="1">
                <a:solidFill>
                  <a:schemeClr val="tx2"/>
                </a:solidFill>
                <a:latin typeface="Times New Roman" panose="02020603050405020304" pitchFamily="18" charset="0"/>
              </a:rPr>
              <a:t>arrayMax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000" b="1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b="1" i="1">
                <a:solidFill>
                  <a:schemeClr val="tx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lnSpc>
                <a:spcPct val="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			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	     </a:t>
            </a:r>
            <a:r>
              <a:rPr lang="en-US" altLang="en-US" sz="2000"/>
              <a:t># operations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currentMax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[0]				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sz="20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	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1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			    	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n+</a:t>
            </a:r>
            <a:r>
              <a:rPr lang="en-US" altLang="en-US" sz="2000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000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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			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2(</a:t>
            </a:r>
            <a:r>
              <a:rPr lang="en-US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1)</a:t>
            </a:r>
            <a:endParaRPr lang="en-US" altLang="en-US" sz="2000" b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0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		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2(</a:t>
            </a:r>
            <a:r>
              <a:rPr lang="en-US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1)</a:t>
            </a:r>
            <a:endParaRPr lang="en-US" altLang="en-US" sz="2000">
              <a:solidFill>
                <a:schemeClr val="accent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	{ increment counter </a:t>
            </a:r>
            <a:r>
              <a:rPr lang="en-US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}				2(</a:t>
            </a:r>
            <a:r>
              <a:rPr lang="en-US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1)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return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			      	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						</a:t>
            </a:r>
            <a:r>
              <a:rPr lang="en-US" altLang="en-US" sz="2000">
                <a:sym typeface="Symbol" panose="05050102010706020507" pitchFamily="18" charset="2"/>
              </a:rPr>
              <a:t>Total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	 8</a:t>
            </a:r>
            <a:r>
              <a:rPr lang="en-US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000">
                <a:latin typeface="Times New Roman" panose="02020603050405020304" pitchFamily="18" charset="0"/>
                <a:sym typeface="Symbol" panose="05050102010706020507" pitchFamily="18" charset="2"/>
              </a:rPr>
              <a:t>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Estimating Running Time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52600"/>
            <a:ext cx="8305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Algorithm </a:t>
            </a:r>
            <a:r>
              <a:rPr lang="en-US" altLang="en-US" sz="2200" b="1" i="1">
                <a:latin typeface="Times New Roman" panose="02020603050405020304" pitchFamily="18" charset="0"/>
              </a:rPr>
              <a:t>arrayMax</a:t>
            </a:r>
            <a:r>
              <a:rPr lang="en-US" altLang="en-US" sz="2200"/>
              <a:t> executes </a:t>
            </a:r>
          </a:p>
          <a:p>
            <a:pPr lvl="1">
              <a:lnSpc>
                <a:spcPct val="90000"/>
              </a:lnSpc>
            </a:pPr>
            <a:r>
              <a:rPr lang="en-US" altLang="en-US" sz="2100">
                <a:latin typeface="Times New Roman" panose="02020603050405020304" pitchFamily="18" charset="0"/>
                <a:sym typeface="Symbol" panose="05050102010706020507" pitchFamily="18" charset="2"/>
              </a:rPr>
              <a:t>8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1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1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100">
                <a:latin typeface="Times New Roman" panose="02020603050405020304" pitchFamily="18" charset="0"/>
                <a:sym typeface="Symbol" panose="05050102010706020507" pitchFamily="18" charset="2"/>
              </a:rPr>
              <a:t> 2 </a:t>
            </a:r>
            <a:r>
              <a:rPr lang="en-US" altLang="en-US" sz="2100"/>
              <a:t>primitive operations in the worst case.  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Define:</a:t>
            </a:r>
          </a:p>
          <a:p>
            <a:pPr lvl="1">
              <a:lnSpc>
                <a:spcPct val="90000"/>
              </a:lnSpc>
              <a:buSzTx/>
              <a:buFont typeface="Times New Roman" panose="02020603050405020304" pitchFamily="18" charset="0"/>
              <a:buNone/>
            </a:pPr>
            <a:r>
              <a:rPr lang="en-US" altLang="en-US" sz="2100" b="1" i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100">
                <a:solidFill>
                  <a:srgbClr val="FF0000"/>
                </a:solidFill>
              </a:rPr>
              <a:t>	= Time taken by the fastest primitive operation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100">
                <a:solidFill>
                  <a:srgbClr val="FF0000"/>
                </a:solidFill>
              </a:rPr>
              <a:t> 	= Time taken by the slowest primitive operation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Let 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200"/>
              <a:t> be worst-case running time of </a:t>
            </a:r>
            <a:r>
              <a:rPr lang="en-US" altLang="en-US" sz="2200" b="1" i="1">
                <a:latin typeface="Times New Roman" panose="02020603050405020304" pitchFamily="18" charset="0"/>
              </a:rPr>
              <a:t>arrayMax.</a:t>
            </a:r>
            <a:r>
              <a:rPr lang="en-US" altLang="en-US" sz="2200" b="1">
                <a:latin typeface="Times New Roman" panose="02020603050405020304" pitchFamily="18" charset="0"/>
              </a:rPr>
              <a:t> </a:t>
            </a:r>
            <a:r>
              <a:rPr lang="en-US" altLang="en-US" sz="2200"/>
              <a:t>Then</a:t>
            </a:r>
            <a:br>
              <a:rPr lang="en-US" altLang="en-US" sz="2200"/>
            </a:br>
            <a:r>
              <a:rPr lang="en-US" altLang="en-US" sz="2200"/>
              <a:t>		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(8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2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 2) </a:t>
            </a:r>
            <a:r>
              <a:rPr lang="en-US" altLang="en-US" sz="2200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200"/>
              <a:t> </a:t>
            </a:r>
            <a:r>
              <a:rPr lang="en-US" altLang="en-US" sz="2200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 sz="2200"/>
              <a:t> 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(8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200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 2)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Hence, the running time 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2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20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200"/>
              <a:t> is bounded </a:t>
            </a:r>
          </a:p>
          <a:p>
            <a:pPr lvl="1">
              <a:lnSpc>
                <a:spcPct val="90000"/>
              </a:lnSpc>
            </a:pPr>
            <a:r>
              <a:rPr lang="en-US" altLang="en-US" sz="2100"/>
              <a:t>by two linear functions</a:t>
            </a:r>
            <a:endParaRPr lang="en-US" altLang="en-US" sz="2100">
              <a:sym typeface="Symbol" panose="05050102010706020507" pitchFamily="18" charset="2"/>
            </a:endParaRPr>
          </a:p>
        </p:txBody>
      </p:sp>
      <p:graphicFrame>
        <p:nvGraphicFramePr>
          <p:cNvPr id="495620" name="Object 4"/>
          <p:cNvGraphicFramePr>
            <a:graphicFrameLocks noChangeAspect="1"/>
          </p:cNvGraphicFramePr>
          <p:nvPr/>
        </p:nvGraphicFramePr>
        <p:xfrm>
          <a:off x="7038975" y="152400"/>
          <a:ext cx="1724025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621" name="Clip" r:id="rId3" imgW="2942640" imgH="2628360" progId="MS_ClipArt_Gallery.2">
                  <p:embed/>
                </p:oleObj>
              </mc:Choice>
              <mc:Fallback>
                <p:oleObj name="Clip" r:id="rId3" imgW="2942640" imgH="26283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975" y="152400"/>
                        <a:ext cx="1724025" cy="154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Growth Rate of Running Time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620000" cy="4419600"/>
          </a:xfrm>
        </p:spPr>
        <p:txBody>
          <a:bodyPr/>
          <a:lstStyle/>
          <a:p>
            <a:r>
              <a:rPr lang="en-US" altLang="en-US"/>
              <a:t>Changing the hardware/ software environment </a:t>
            </a:r>
          </a:p>
          <a:p>
            <a:pPr lvl="1"/>
            <a:r>
              <a:rPr lang="en-US" altLang="en-US"/>
              <a:t>Affects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/>
              <a:t> by a constant factor, but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Does not alter the growth rate of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The linear growth rate of the running time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/>
              <a:t> </a:t>
            </a:r>
          </a:p>
          <a:p>
            <a:pPr lvl="1"/>
            <a:r>
              <a:rPr lang="en-US" altLang="en-US"/>
              <a:t>is an intrinsic property of algorithm </a:t>
            </a:r>
            <a:r>
              <a:rPr lang="en-US" altLang="en-US" b="1" i="1">
                <a:latin typeface="Times New Roman" panose="02020603050405020304" pitchFamily="18" charset="0"/>
              </a:rPr>
              <a:t>arrayMax</a:t>
            </a:r>
            <a:endParaRPr lang="en-US" altLang="en-US"/>
          </a:p>
        </p:txBody>
      </p:sp>
      <p:graphicFrame>
        <p:nvGraphicFramePr>
          <p:cNvPr id="498692" name="Object 4"/>
          <p:cNvGraphicFramePr>
            <a:graphicFrameLocks noChangeAspect="1"/>
          </p:cNvGraphicFramePr>
          <p:nvPr/>
        </p:nvGraphicFramePr>
        <p:xfrm>
          <a:off x="6705600" y="4913313"/>
          <a:ext cx="2057400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8693" name="Clip" r:id="rId3" imgW="3660480" imgH="3423600" progId="MS_ClipArt_Gallery.2">
                  <p:embed/>
                </p:oleObj>
              </mc:Choice>
              <mc:Fallback>
                <p:oleObj name="Clip" r:id="rId3" imgW="3660480" imgH="34236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913313"/>
                        <a:ext cx="2057400" cy="179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Notation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Given functions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/>
              <a:t>and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>
                <a:sym typeface="Symbol" panose="05050102010706020507" pitchFamily="18" charset="2"/>
              </a:rPr>
              <a:t>, </a:t>
            </a:r>
            <a:r>
              <a:rPr lang="en-US" altLang="en-US"/>
              <a:t>we say that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/>
              <a:t>is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))</a:t>
            </a:r>
            <a:r>
              <a:rPr lang="en-US" altLang="en-US">
                <a:sym typeface="Symbol" panose="05050102010706020507" pitchFamily="18" charset="2"/>
              </a:rPr>
              <a:t> </a:t>
            </a:r>
            <a:r>
              <a:rPr lang="en-US" altLang="en-US"/>
              <a:t>if there are positive constants</a:t>
            </a:r>
            <a:br>
              <a:rPr lang="en-US" altLang="en-US"/>
            </a:b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/>
              <a:t> and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/>
              <a:t> such that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b="1" i="1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cg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  </a:t>
            </a:r>
            <a:r>
              <a:rPr lang="en-US" altLang="en-US"/>
              <a:t>for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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Example: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en-US" altLang="en-US">
                <a:sym typeface="Symbol" panose="05050102010706020507" pitchFamily="18" charset="2"/>
              </a:rPr>
              <a:t> is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cn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2)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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lvl="1">
              <a:lnSpc>
                <a:spcPct val="90000"/>
              </a:lnSpc>
            </a:pP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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/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2)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Pick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=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US" altLang="en-US"/>
              <a:t>and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=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graphicFrame>
        <p:nvGraphicFramePr>
          <p:cNvPr id="521220" name="Object 4"/>
          <p:cNvGraphicFramePr>
            <a:graphicFrameLocks noChangeAspect="1"/>
          </p:cNvGraphicFramePr>
          <p:nvPr/>
        </p:nvGraphicFramePr>
        <p:xfrm>
          <a:off x="3810000" y="2438400"/>
          <a:ext cx="5324475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21" name="Chart" r:id="rId3" imgW="9182100" imgH="7258050" progId="Excel.Chart.8">
                  <p:embed followColorScheme="full"/>
                </p:oleObj>
              </mc:Choice>
              <mc:Fallback>
                <p:oleObj name="Chart" r:id="rId3" imgW="9182100" imgH="7258050" progId="Excel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438400"/>
                        <a:ext cx="5324475" cy="428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Example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719263"/>
            <a:ext cx="8229600" cy="4411662"/>
          </a:xfrm>
        </p:spPr>
        <p:txBody>
          <a:bodyPr/>
          <a:lstStyle/>
          <a:p>
            <a:r>
              <a:rPr lang="en-US" altLang="en-US"/>
              <a:t>Example: the function n</a:t>
            </a:r>
            <a:r>
              <a:rPr lang="en-US" altLang="en-US" baseline="30000"/>
              <a:t>2 </a:t>
            </a:r>
            <a:r>
              <a:rPr lang="en-US" altLang="en-US"/>
              <a:t>is not O(n)</a:t>
            </a:r>
          </a:p>
          <a:p>
            <a:pPr lvl="1"/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cn</a:t>
            </a:r>
          </a:p>
          <a:p>
            <a:pPr lvl="1"/>
            <a:endParaRPr lang="en-US" altLang="en-US" b="1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1"/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endParaRPr lang="en-US" altLang="en-US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1"/>
            <a:endParaRPr lang="en-US" altLang="en-US"/>
          </a:p>
          <a:p>
            <a:pPr lvl="1"/>
            <a:r>
              <a:rPr lang="en-US" altLang="en-US"/>
              <a:t>The above inequality cannot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be satisfied since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/>
              <a:t> must be a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constant</a:t>
            </a:r>
          </a:p>
        </p:txBody>
      </p:sp>
      <p:graphicFrame>
        <p:nvGraphicFramePr>
          <p:cNvPr id="502788" name="Object 4"/>
          <p:cNvGraphicFramePr>
            <a:graphicFrameLocks noChangeAspect="1"/>
          </p:cNvGraphicFramePr>
          <p:nvPr/>
        </p:nvGraphicFramePr>
        <p:xfrm>
          <a:off x="3990975" y="2238375"/>
          <a:ext cx="5153025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9" name="Chart" r:id="rId3" imgW="8448675" imgH="7448550" progId="Excel.Chart.8">
                  <p:embed followColorScheme="full"/>
                </p:oleObj>
              </mc:Choice>
              <mc:Fallback>
                <p:oleObj name="Chart" r:id="rId3" imgW="8448675" imgH="7448550" progId="Excel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2238375"/>
                        <a:ext cx="5153025" cy="461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are we going to learn?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to say that some algorithms are </a:t>
            </a:r>
          </a:p>
          <a:p>
            <a:pPr lvl="1"/>
            <a:r>
              <a:rPr lang="en-US" altLang="en-US"/>
              <a:t>“</a:t>
            </a:r>
            <a:r>
              <a:rPr lang="en-US" altLang="en-US">
                <a:solidFill>
                  <a:srgbClr val="FF0000"/>
                </a:solidFill>
              </a:rPr>
              <a:t>better</a:t>
            </a:r>
            <a:r>
              <a:rPr lang="en-US" altLang="en-US"/>
              <a:t>” than others</a:t>
            </a:r>
          </a:p>
          <a:p>
            <a:pPr lvl="1"/>
            <a:endParaRPr lang="en-US" altLang="en-US"/>
          </a:p>
          <a:p>
            <a:r>
              <a:rPr lang="en-US" altLang="en-US"/>
              <a:t>Criteria for evaluation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Structure of programs (simplicity, elegance, etc)</a:t>
            </a:r>
          </a:p>
          <a:p>
            <a:pPr lvl="1"/>
            <a:endParaRPr lang="en-US" altLang="en-US">
              <a:solidFill>
                <a:srgbClr val="FF0000"/>
              </a:solidFill>
            </a:endParaRP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Running time</a:t>
            </a:r>
          </a:p>
          <a:p>
            <a:pPr lvl="1"/>
            <a:endParaRPr lang="en-US" altLang="en-US">
              <a:solidFill>
                <a:srgbClr val="FF0000"/>
              </a:solidFill>
            </a:endParaRP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Memory space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Constant factors</a:t>
            </a:r>
          </a:p>
        </p:txBody>
      </p:sp>
      <p:graphicFrame>
        <p:nvGraphicFramePr>
          <p:cNvPr id="499716" name="Object 4"/>
          <p:cNvGraphicFramePr>
            <a:graphicFrameLocks noChangeAspect="1"/>
          </p:cNvGraphicFramePr>
          <p:nvPr/>
        </p:nvGraphicFramePr>
        <p:xfrm>
          <a:off x="3914775" y="1924050"/>
          <a:ext cx="5305425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9718" name="Chart" r:id="rId3" imgW="7915275" imgH="6572250" progId="Excel.Chart.8">
                  <p:embed followColorScheme="full"/>
                </p:oleObj>
              </mc:Choice>
              <mc:Fallback>
                <p:oleObj name="Chart" r:id="rId3" imgW="7915275" imgH="6572250" progId="Excel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1924050"/>
                        <a:ext cx="5305425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971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76200" y="2057400"/>
            <a:ext cx="4572000" cy="44196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100"/>
              <a:t>The growth rate is not affected by</a:t>
            </a:r>
          </a:p>
          <a:p>
            <a:pPr lvl="1">
              <a:lnSpc>
                <a:spcPct val="80000"/>
              </a:lnSpc>
            </a:pPr>
            <a:r>
              <a:rPr lang="en-US" altLang="en-US" sz="2100"/>
              <a:t>constant factors or </a:t>
            </a:r>
          </a:p>
          <a:p>
            <a:pPr lvl="1">
              <a:lnSpc>
                <a:spcPct val="80000"/>
              </a:lnSpc>
            </a:pPr>
            <a:endParaRPr lang="en-US" altLang="en-US" sz="2100"/>
          </a:p>
          <a:p>
            <a:pPr lvl="1">
              <a:lnSpc>
                <a:spcPct val="80000"/>
              </a:lnSpc>
            </a:pPr>
            <a:r>
              <a:rPr lang="en-US" altLang="en-US" sz="2100"/>
              <a:t>lower-order terms</a:t>
            </a:r>
          </a:p>
          <a:p>
            <a:pPr>
              <a:lnSpc>
                <a:spcPct val="80000"/>
              </a:lnSpc>
            </a:pPr>
            <a:endParaRPr lang="en-US" altLang="en-US" sz="2100"/>
          </a:p>
          <a:p>
            <a:pPr>
              <a:lnSpc>
                <a:spcPct val="80000"/>
              </a:lnSpc>
            </a:pPr>
            <a:r>
              <a:rPr lang="en-US" altLang="en-US" sz="2100"/>
              <a:t>Examples</a:t>
            </a:r>
          </a:p>
          <a:p>
            <a:pPr lvl="1">
              <a:lnSpc>
                <a:spcPct val="80000"/>
              </a:lnSpc>
            </a:pPr>
            <a:r>
              <a:rPr lang="en-US" altLang="en-US" sz="2100">
                <a:sym typeface="Symbol" panose="05050102010706020507" pitchFamily="18" charset="2"/>
              </a:rPr>
              <a:t>102</a:t>
            </a:r>
            <a:r>
              <a:rPr lang="en-US" altLang="en-US" sz="2100" b="1" i="1">
                <a:sym typeface="Symbol" panose="05050102010706020507" pitchFamily="18" charset="2"/>
              </a:rPr>
              <a:t>n</a:t>
            </a:r>
            <a:r>
              <a:rPr lang="en-US" altLang="en-US" sz="2100" b="1">
                <a:sym typeface="Symbol" panose="05050102010706020507" pitchFamily="18" charset="2"/>
              </a:rPr>
              <a:t> + </a:t>
            </a:r>
            <a:r>
              <a:rPr lang="en-US" altLang="en-US" sz="2100">
                <a:sym typeface="Symbol" panose="05050102010706020507" pitchFamily="18" charset="2"/>
              </a:rPr>
              <a:t>105 </a:t>
            </a:r>
            <a:r>
              <a:rPr lang="en-US" altLang="en-US" sz="2100"/>
              <a:t>is a linear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function</a:t>
            </a:r>
          </a:p>
          <a:p>
            <a:pPr lvl="1">
              <a:lnSpc>
                <a:spcPct val="80000"/>
              </a:lnSpc>
            </a:pPr>
            <a:endParaRPr lang="en-US" altLang="en-US" sz="2100">
              <a:sym typeface="Symbol" panose="05050102010706020507" pitchFamily="18" charset="2"/>
            </a:endParaRPr>
          </a:p>
          <a:p>
            <a:pPr lvl="1">
              <a:lnSpc>
                <a:spcPct val="80000"/>
              </a:lnSpc>
            </a:pPr>
            <a:r>
              <a:rPr lang="en-US" altLang="en-US" sz="2100">
                <a:sym typeface="Symbol" panose="05050102010706020507" pitchFamily="18" charset="2"/>
              </a:rPr>
              <a:t>105</a:t>
            </a:r>
            <a:r>
              <a:rPr lang="en-US" altLang="en-US" sz="2100" b="1" i="1">
                <a:sym typeface="Symbol" panose="05050102010706020507" pitchFamily="18" charset="2"/>
              </a:rPr>
              <a:t>n</a:t>
            </a:r>
            <a:r>
              <a:rPr lang="en-US" altLang="en-US" sz="2100" baseline="30000">
                <a:sym typeface="Symbol" panose="05050102010706020507" pitchFamily="18" charset="2"/>
              </a:rPr>
              <a:t>2</a:t>
            </a:r>
            <a:r>
              <a:rPr lang="en-US" altLang="en-US" sz="2100">
                <a:sym typeface="Symbol" panose="05050102010706020507" pitchFamily="18" charset="2"/>
              </a:rPr>
              <a:t> </a:t>
            </a:r>
            <a:r>
              <a:rPr lang="en-US" altLang="en-US" sz="2100" b="1">
                <a:sym typeface="Symbol" panose="05050102010706020507" pitchFamily="18" charset="2"/>
              </a:rPr>
              <a:t>+</a:t>
            </a:r>
            <a:r>
              <a:rPr lang="en-US" altLang="en-US" sz="2100">
                <a:sym typeface="Symbol" panose="05050102010706020507" pitchFamily="18" charset="2"/>
              </a:rPr>
              <a:t> 108</a:t>
            </a:r>
            <a:r>
              <a:rPr lang="en-US" altLang="en-US" sz="2100" b="1" i="1">
                <a:sym typeface="Symbol" panose="05050102010706020507" pitchFamily="18" charset="2"/>
              </a:rPr>
              <a:t>n</a:t>
            </a:r>
            <a:r>
              <a:rPr lang="en-US" altLang="en-US" sz="2100">
                <a:sym typeface="Symbol" panose="05050102010706020507" pitchFamily="18" charset="2"/>
              </a:rPr>
              <a:t> </a:t>
            </a:r>
            <a:r>
              <a:rPr lang="en-US" altLang="en-US" sz="2100"/>
              <a:t>is a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100"/>
              <a:t>quadratic function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Seven important functions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9263"/>
            <a:ext cx="8686800" cy="4986337"/>
          </a:xfrm>
        </p:spPr>
        <p:txBody>
          <a:bodyPr/>
          <a:lstStyle/>
          <a:p>
            <a:r>
              <a:rPr lang="en-US" altLang="en-US" sz="2200"/>
              <a:t>Seven functions that often appear in algorithm analysis:</a:t>
            </a:r>
          </a:p>
          <a:p>
            <a:pPr lvl="1"/>
            <a:r>
              <a:rPr lang="en-US" altLang="en-US" sz="2100"/>
              <a:t>Constant </a:t>
            </a:r>
            <a:r>
              <a:rPr lang="en-US" altLang="en-US" sz="2100">
                <a:sym typeface="Symbol" panose="05050102010706020507" pitchFamily="18" charset="2"/>
              </a:rPr>
              <a:t>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lvl="1"/>
            <a:r>
              <a:rPr lang="en-US" altLang="en-US" sz="2100"/>
              <a:t>Logarithmic </a:t>
            </a:r>
            <a:r>
              <a:rPr lang="en-US" altLang="en-US" sz="2100">
                <a:sym typeface="Symbol" panose="05050102010706020507" pitchFamily="18" charset="2"/>
              </a:rPr>
              <a:t> log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endParaRPr lang="en-US" altLang="en-US" sz="2100"/>
          </a:p>
          <a:p>
            <a:pPr lvl="1"/>
            <a:r>
              <a:rPr lang="en-US" altLang="en-US" sz="2100"/>
              <a:t>Linear </a:t>
            </a:r>
            <a:r>
              <a:rPr lang="en-US" altLang="en-US" sz="2100">
                <a:sym typeface="Symbol" panose="05050102010706020507" pitchFamily="18" charset="2"/>
              </a:rPr>
              <a:t>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</a:p>
          <a:p>
            <a:pPr lvl="1"/>
            <a:r>
              <a:rPr lang="en-US" altLang="en-US" sz="2100"/>
              <a:t>N-Log-N </a:t>
            </a:r>
            <a:r>
              <a:rPr lang="en-US" altLang="en-US" sz="2100">
                <a:sym typeface="Symbol" panose="05050102010706020507" pitchFamily="18" charset="2"/>
              </a:rPr>
              <a:t>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100">
                <a:sym typeface="Symbol" panose="05050102010706020507" pitchFamily="18" charset="2"/>
              </a:rPr>
              <a:t>log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</a:p>
          <a:p>
            <a:pPr lvl="1"/>
            <a:r>
              <a:rPr lang="en-US" altLang="en-US" sz="2100"/>
              <a:t>Quadratic </a:t>
            </a:r>
            <a:r>
              <a:rPr lang="en-US" altLang="en-US" sz="2100">
                <a:sym typeface="Symbol" panose="05050102010706020507" pitchFamily="18" charset="2"/>
              </a:rPr>
              <a:t>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1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 lvl="1"/>
            <a:r>
              <a:rPr lang="en-US" altLang="en-US" sz="2100"/>
              <a:t>Cubic </a:t>
            </a:r>
            <a:r>
              <a:rPr lang="en-US" altLang="en-US" sz="2100">
                <a:sym typeface="Symbol" panose="05050102010706020507" pitchFamily="18" charset="2"/>
              </a:rPr>
              <a:t> </a:t>
            </a:r>
            <a:r>
              <a:rPr lang="en-US" altLang="en-US" sz="2100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100" baseline="30000"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</a:p>
          <a:p>
            <a:pPr lvl="1"/>
            <a:r>
              <a:rPr lang="en-US" altLang="en-US" sz="2100"/>
              <a:t>Exponential </a:t>
            </a:r>
            <a:r>
              <a:rPr lang="en-US" altLang="en-US" sz="2100">
                <a:sym typeface="Symbol" panose="05050102010706020507" pitchFamily="18" charset="2"/>
              </a:rPr>
              <a:t> </a:t>
            </a:r>
            <a:r>
              <a:rPr lang="en-US" altLang="en-US" sz="2100" b="1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1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</a:p>
          <a:p>
            <a:pPr lvl="1"/>
            <a:endParaRPr lang="en-US" altLang="en-US" sz="2100" b="1" baseline="30000">
              <a:latin typeface="Times New Roman" panose="02020603050405020304" pitchFamily="18" charset="0"/>
            </a:endParaRPr>
          </a:p>
          <a:p>
            <a:r>
              <a:rPr lang="en-US" altLang="en-US" sz="2200"/>
              <a:t>In a log-log chart, </a:t>
            </a:r>
          </a:p>
          <a:p>
            <a:pPr lvl="1"/>
            <a:r>
              <a:rPr lang="en-US" altLang="en-US" sz="2100"/>
              <a:t>the slope of the line </a:t>
            </a:r>
          </a:p>
          <a:p>
            <a:pPr lvl="1"/>
            <a:endParaRPr lang="en-US" altLang="en-US" sz="2100"/>
          </a:p>
          <a:p>
            <a:pPr lvl="1"/>
            <a:r>
              <a:rPr lang="en-US" altLang="en-US" sz="2100"/>
              <a:t>corresponds to the growth rate of the function</a:t>
            </a:r>
          </a:p>
          <a:p>
            <a:endParaRPr lang="en-US" altLang="en-US" sz="2200"/>
          </a:p>
        </p:txBody>
      </p:sp>
      <p:graphicFrame>
        <p:nvGraphicFramePr>
          <p:cNvPr id="492548" name="Object 4"/>
          <p:cNvGraphicFramePr>
            <a:graphicFrameLocks noChangeAspect="1"/>
          </p:cNvGraphicFramePr>
          <p:nvPr/>
        </p:nvGraphicFramePr>
        <p:xfrm>
          <a:off x="4238625" y="1914525"/>
          <a:ext cx="5133975" cy="471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49" name="Chart" r:id="rId4" imgW="8286750" imgH="7229475" progId="Excel.Chart.8">
                  <p:embed followColorScheme="full"/>
                </p:oleObj>
              </mc:Choice>
              <mc:Fallback>
                <p:oleObj name="Chart" r:id="rId4" imgW="8286750" imgH="7229475" progId="Excel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5" y="1914525"/>
                        <a:ext cx="5133975" cy="471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rules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10137"/>
          </a:xfrm>
        </p:spPr>
        <p:txBody>
          <a:bodyPr/>
          <a:lstStyle/>
          <a:p>
            <a:r>
              <a:rPr lang="en-US" altLang="en-US"/>
              <a:t>If f(n) is a </a:t>
            </a:r>
            <a:r>
              <a:rPr lang="en-US" altLang="en-US">
                <a:solidFill>
                  <a:srgbClr val="FF0000"/>
                </a:solidFill>
              </a:rPr>
              <a:t>polynomial of degree d</a:t>
            </a:r>
            <a:r>
              <a:rPr lang="en-US" altLang="en-US"/>
              <a:t>, </a:t>
            </a:r>
          </a:p>
          <a:p>
            <a:pPr lvl="1"/>
            <a:r>
              <a:rPr lang="en-US" altLang="en-US"/>
              <a:t>then f(n) is </a:t>
            </a:r>
            <a:r>
              <a:rPr lang="en-US" altLang="en-US">
                <a:solidFill>
                  <a:srgbClr val="FF0000"/>
                </a:solidFill>
              </a:rPr>
              <a:t>O(n</a:t>
            </a:r>
            <a:r>
              <a:rPr lang="en-US" altLang="en-US" baseline="30000">
                <a:solidFill>
                  <a:srgbClr val="FF0000"/>
                </a:solidFill>
              </a:rPr>
              <a:t>d</a:t>
            </a:r>
            <a:r>
              <a:rPr lang="en-US" altLang="en-US">
                <a:solidFill>
                  <a:srgbClr val="FF0000"/>
                </a:solidFill>
              </a:rPr>
              <a:t>)</a:t>
            </a:r>
            <a:r>
              <a:rPr lang="en-US" altLang="en-US"/>
              <a:t>, i.e.</a:t>
            </a:r>
          </a:p>
          <a:p>
            <a:pPr lvl="2"/>
            <a:r>
              <a:rPr lang="en-US" altLang="en-US"/>
              <a:t>Drop lower-order terms</a:t>
            </a:r>
          </a:p>
          <a:p>
            <a:pPr lvl="2"/>
            <a:endParaRPr lang="en-US" altLang="en-US"/>
          </a:p>
          <a:p>
            <a:pPr lvl="2"/>
            <a:r>
              <a:rPr lang="en-US" altLang="en-US"/>
              <a:t>Drop constant factors</a:t>
            </a:r>
          </a:p>
          <a:p>
            <a:pPr lvl="2"/>
            <a:endParaRPr lang="en-US" altLang="en-US"/>
          </a:p>
          <a:p>
            <a:r>
              <a:rPr lang="en-US" altLang="en-US"/>
              <a:t>Use the </a:t>
            </a:r>
            <a:r>
              <a:rPr lang="en-US" altLang="en-US">
                <a:solidFill>
                  <a:srgbClr val="FF0000"/>
                </a:solidFill>
              </a:rPr>
              <a:t>smallest possible class</a:t>
            </a:r>
            <a:r>
              <a:rPr lang="en-US" altLang="en-US"/>
              <a:t> of functions</a:t>
            </a:r>
          </a:p>
          <a:p>
            <a:pPr lvl="1"/>
            <a:r>
              <a:rPr lang="en-US" altLang="en-US"/>
              <a:t>Say “2n is O(n)” and never, ever say “2n is O(n</a:t>
            </a:r>
            <a:r>
              <a:rPr lang="en-US" altLang="en-US" baseline="30000"/>
              <a:t>2</a:t>
            </a:r>
            <a:r>
              <a:rPr lang="en-US" altLang="en-US"/>
              <a:t>)”</a:t>
            </a:r>
          </a:p>
          <a:p>
            <a:pPr lvl="1"/>
            <a:endParaRPr lang="en-US" altLang="en-US"/>
          </a:p>
          <a:p>
            <a:r>
              <a:rPr lang="en-US" altLang="en-US"/>
              <a:t>Use the </a:t>
            </a:r>
            <a:r>
              <a:rPr lang="en-US" altLang="en-US">
                <a:solidFill>
                  <a:srgbClr val="FF0000"/>
                </a:solidFill>
              </a:rPr>
              <a:t>simplest expression</a:t>
            </a:r>
            <a:r>
              <a:rPr lang="en-US" altLang="en-US"/>
              <a:t> of the class</a:t>
            </a:r>
          </a:p>
          <a:p>
            <a:pPr lvl="1"/>
            <a:r>
              <a:rPr lang="en-US" altLang="en-US"/>
              <a:t>Say “3n+5 is O(n)” instead of “3n+5 is O(3n)”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notation: mathematical proof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Given functions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/>
              <a:t>and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>
                <a:sym typeface="Symbol" panose="05050102010706020507" pitchFamily="18" charset="2"/>
              </a:rPr>
              <a:t>, </a:t>
            </a:r>
            <a:r>
              <a:rPr lang="en-US" altLang="en-US"/>
              <a:t>we say that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/>
              <a:t>is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))</a:t>
            </a:r>
            <a:r>
              <a:rPr lang="en-US" altLang="en-US">
                <a:sym typeface="Symbol" panose="05050102010706020507" pitchFamily="18" charset="2"/>
              </a:rPr>
              <a:t> </a:t>
            </a:r>
            <a:r>
              <a:rPr lang="en-US" altLang="en-US"/>
              <a:t>if there are positive constants</a:t>
            </a:r>
            <a:br>
              <a:rPr lang="en-US" altLang="en-US"/>
            </a:b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/>
              <a:t> and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/>
              <a:t> such that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b="1" i="1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cg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  </a:t>
            </a:r>
            <a:r>
              <a:rPr lang="en-US" altLang="en-US"/>
              <a:t>for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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Example: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en-US" altLang="en-US">
                <a:sym typeface="Symbol" panose="05050102010706020507" pitchFamily="18" charset="2"/>
              </a:rPr>
              <a:t> is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cn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2)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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lvl="1">
              <a:lnSpc>
                <a:spcPct val="90000"/>
              </a:lnSpc>
            </a:pP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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/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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2)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Pick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=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US" altLang="en-US"/>
              <a:t>and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0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=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graphicFrame>
        <p:nvGraphicFramePr>
          <p:cNvPr id="523268" name="Object 4"/>
          <p:cNvGraphicFramePr>
            <a:graphicFrameLocks noChangeAspect="1"/>
          </p:cNvGraphicFramePr>
          <p:nvPr/>
        </p:nvGraphicFramePr>
        <p:xfrm>
          <a:off x="3810000" y="2438400"/>
          <a:ext cx="5324475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69" name="Chart" r:id="rId3" imgW="9182100" imgH="7258050" progId="Excel.Chart.8">
                  <p:embed followColorScheme="full"/>
                </p:oleObj>
              </mc:Choice>
              <mc:Fallback>
                <p:oleObj name="Chart" r:id="rId3" imgW="9182100" imgH="7258050" progId="Excel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438400"/>
                        <a:ext cx="5324475" cy="428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example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719263"/>
            <a:ext cx="8229600" cy="4411662"/>
          </a:xfrm>
        </p:spPr>
        <p:txBody>
          <a:bodyPr/>
          <a:lstStyle/>
          <a:p>
            <a:r>
              <a:rPr lang="en-US" altLang="en-US"/>
              <a:t>Example: the function n</a:t>
            </a:r>
            <a:r>
              <a:rPr lang="en-US" altLang="en-US" baseline="30000"/>
              <a:t>2 </a:t>
            </a:r>
            <a:r>
              <a:rPr lang="en-US" altLang="en-US"/>
              <a:t>is not O(n)</a:t>
            </a:r>
          </a:p>
          <a:p>
            <a:pPr lvl="1"/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cn</a:t>
            </a:r>
          </a:p>
          <a:p>
            <a:pPr lvl="1"/>
            <a:endParaRPr lang="en-US" altLang="en-US" b="1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1"/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</a:t>
            </a: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endParaRPr lang="en-US" altLang="en-US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lvl="1"/>
            <a:endParaRPr lang="en-US" altLang="en-US"/>
          </a:p>
          <a:p>
            <a:pPr lvl="1"/>
            <a:r>
              <a:rPr lang="en-US" altLang="en-US"/>
              <a:t>The above inequality cannot be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     satisfied since </a:t>
            </a:r>
            <a:r>
              <a:rPr lang="en-US" altLang="en-US" b="1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en-US"/>
              <a:t> must be a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     constant</a:t>
            </a:r>
          </a:p>
        </p:txBody>
      </p:sp>
      <p:graphicFrame>
        <p:nvGraphicFramePr>
          <p:cNvPr id="524292" name="Object 4"/>
          <p:cNvGraphicFramePr>
            <a:graphicFrameLocks noChangeAspect="1"/>
          </p:cNvGraphicFramePr>
          <p:nvPr/>
        </p:nvGraphicFramePr>
        <p:xfrm>
          <a:off x="4067175" y="2238375"/>
          <a:ext cx="5153025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93" name="Chart" r:id="rId3" imgW="8448675" imgH="7448550" progId="Excel.Chart.8">
                  <p:embed followColorScheme="full"/>
                </p:oleObj>
              </mc:Choice>
              <mc:Fallback>
                <p:oleObj name="Chart" r:id="rId3" imgW="8448675" imgH="7448550" progId="Excel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238375"/>
                        <a:ext cx="5153025" cy="461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Asymptotic algorithm analysis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asymptotic analysis </a:t>
            </a:r>
          </a:p>
          <a:p>
            <a:pPr lvl="1"/>
            <a:r>
              <a:rPr lang="en-US" altLang="en-US"/>
              <a:t>Determines the running time in </a:t>
            </a:r>
            <a:r>
              <a:rPr lang="en-US" altLang="en-US">
                <a:solidFill>
                  <a:srgbClr val="FF0000"/>
                </a:solidFill>
              </a:rPr>
              <a:t>big-Oh notation</a:t>
            </a:r>
            <a:r>
              <a:rPr lang="en-US" altLang="en-US"/>
              <a:t>. 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Two basic steps to perform the asymptotic analysis</a:t>
            </a:r>
          </a:p>
          <a:p>
            <a:pPr lvl="2"/>
            <a:r>
              <a:rPr lang="en-US" altLang="en-US"/>
              <a:t>Find the </a:t>
            </a:r>
            <a:r>
              <a:rPr lang="en-US" altLang="en-US">
                <a:solidFill>
                  <a:srgbClr val="FF0000"/>
                </a:solidFill>
              </a:rPr>
              <a:t>worst-case number</a:t>
            </a:r>
            <a:r>
              <a:rPr lang="en-US" altLang="en-US"/>
              <a:t> of operations </a:t>
            </a:r>
          </a:p>
          <a:p>
            <a:pPr lvl="3"/>
            <a:r>
              <a:rPr lang="en-US" altLang="en-US"/>
              <a:t>as a function of the </a:t>
            </a:r>
            <a:r>
              <a:rPr lang="en-US" altLang="en-US">
                <a:solidFill>
                  <a:srgbClr val="FF0000"/>
                </a:solidFill>
              </a:rPr>
              <a:t>input size</a:t>
            </a:r>
          </a:p>
          <a:p>
            <a:pPr lvl="3"/>
            <a:endParaRPr lang="en-US" altLang="en-US"/>
          </a:p>
          <a:p>
            <a:pPr lvl="2"/>
            <a:r>
              <a:rPr lang="en-US" altLang="en-US"/>
              <a:t>Then express this function with big-Oh notation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Example of arrayMax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r>
              <a:rPr lang="en-US" altLang="en-US"/>
              <a:t>Example of analysis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759325"/>
          </a:xfrm>
        </p:spPr>
        <p:txBody>
          <a:bodyPr/>
          <a:lstStyle/>
          <a:p>
            <a:r>
              <a:rPr lang="en-US" altLang="en-US"/>
              <a:t>Find that algorithm executes at most </a:t>
            </a:r>
            <a:r>
              <a:rPr lang="en-US" altLang="en-US">
                <a:solidFill>
                  <a:srgbClr val="FF0000"/>
                </a:solidFill>
              </a:rPr>
              <a:t>8n-2 ops</a:t>
            </a:r>
          </a:p>
          <a:p>
            <a:endParaRPr lang="en-US" altLang="en-US"/>
          </a:p>
          <a:p>
            <a:r>
              <a:rPr lang="en-US" altLang="en-US"/>
              <a:t>Drop constant factors and lower order terms</a:t>
            </a:r>
          </a:p>
          <a:p>
            <a:endParaRPr lang="en-US" altLang="en-US"/>
          </a:p>
          <a:p>
            <a:r>
              <a:rPr lang="en-US" altLang="en-US"/>
              <a:t>Say that algorithm “</a:t>
            </a:r>
            <a:r>
              <a:rPr lang="en-US" altLang="en-US">
                <a:solidFill>
                  <a:srgbClr val="FF0000"/>
                </a:solidFill>
              </a:rPr>
              <a:t>runs in O(n) time</a:t>
            </a:r>
            <a:r>
              <a:rPr lang="en-US" altLang="en-US"/>
              <a:t>”</a:t>
            </a:r>
          </a:p>
          <a:p>
            <a:endParaRPr lang="en-US" altLang="en-US"/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2209800" y="3657600"/>
            <a:ext cx="4495800" cy="32051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arrayMax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Input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array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 of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 integers</a:t>
            </a:r>
          </a:p>
          <a:p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Output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maximum element of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currentMax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[0]</a:t>
            </a:r>
            <a:endParaRPr lang="en-US" altLang="en-US" sz="24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to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 1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do</a:t>
            </a:r>
          </a:p>
          <a:p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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</a:t>
            </a:r>
          </a:p>
          <a:p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currentMax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analysis (cont’d)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719263"/>
            <a:ext cx="4495800" cy="4910137"/>
          </a:xfrm>
        </p:spPr>
        <p:txBody>
          <a:bodyPr/>
          <a:lstStyle/>
          <a:p>
            <a:r>
              <a:rPr lang="en-US" altLang="en-US"/>
              <a:t>Find statement</a:t>
            </a:r>
          </a:p>
          <a:p>
            <a:pPr lvl="1"/>
            <a:r>
              <a:rPr lang="en-US" altLang="en-US"/>
              <a:t>Executed most of the time</a:t>
            </a:r>
          </a:p>
          <a:p>
            <a:pPr lvl="1"/>
            <a:endParaRPr lang="en-US" altLang="en-US"/>
          </a:p>
          <a:p>
            <a:r>
              <a:rPr lang="en-US" altLang="en-US"/>
              <a:t>In this case</a:t>
            </a:r>
          </a:p>
          <a:p>
            <a:pPr lvl="1"/>
            <a:r>
              <a:rPr lang="en-US" altLang="en-US"/>
              <a:t>Statement inside inner loop</a:t>
            </a:r>
          </a:p>
          <a:p>
            <a:pPr lvl="1"/>
            <a:endParaRPr lang="en-US" altLang="en-US"/>
          </a:p>
          <a:p>
            <a:r>
              <a:rPr lang="en-US" altLang="en-US"/>
              <a:t>Total number of time</a:t>
            </a:r>
          </a:p>
          <a:p>
            <a:pPr lvl="1"/>
            <a:r>
              <a:rPr lang="en-US" altLang="en-US"/>
              <a:t>Inner loop is executed </a:t>
            </a:r>
          </a:p>
          <a:p>
            <a:pPr lvl="2"/>
            <a:r>
              <a:rPr lang="en-US" altLang="en-US"/>
              <a:t>=&gt; n(n-1)/2 </a:t>
            </a:r>
          </a:p>
          <a:p>
            <a:pPr lvl="2"/>
            <a:endParaRPr lang="en-US" altLang="en-US"/>
          </a:p>
          <a:p>
            <a:r>
              <a:rPr lang="en-US" altLang="en-US"/>
              <a:t>Running time is 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  <a:endParaRPr lang="en-US" altLang="en-US" baseline="30000"/>
          </a:p>
        </p:txBody>
      </p:sp>
      <p:pic>
        <p:nvPicPr>
          <p:cNvPr id="527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40005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Intuition behind asymptotic notation</a:t>
            </a:r>
          </a:p>
        </p:txBody>
      </p:sp>
      <p:pic>
        <p:nvPicPr>
          <p:cNvPr id="528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6305550" cy="42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Math you need to review (Chapter 3)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411663"/>
          </a:xfrm>
        </p:spPr>
        <p:txBody>
          <a:bodyPr/>
          <a:lstStyle/>
          <a:p>
            <a:r>
              <a:rPr lang="en-US" altLang="en-US"/>
              <a:t>Summations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Properties of logarithms and exponentials</a:t>
            </a:r>
          </a:p>
        </p:txBody>
      </p:sp>
      <p:pic>
        <p:nvPicPr>
          <p:cNvPr id="4884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0"/>
            <a:ext cx="26765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8453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4038600" y="3200400"/>
            <a:ext cx="4114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800" b="1">
                <a:solidFill>
                  <a:srgbClr val="FF1414"/>
                </a:solidFill>
              </a:rPr>
              <a:t>properties of logarithms:</a:t>
            </a:r>
            <a:endParaRPr lang="en-US" altLang="en-US" sz="1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log</a:t>
            </a:r>
            <a:r>
              <a:rPr lang="en-US" altLang="en-US" sz="1900" baseline="-25000"/>
              <a:t>b</a:t>
            </a:r>
            <a:r>
              <a:rPr lang="en-US" altLang="en-US" sz="1900"/>
              <a:t>(xy) = log</a:t>
            </a:r>
            <a:r>
              <a:rPr lang="en-US" altLang="en-US" sz="1900" baseline="-25000"/>
              <a:t>b</a:t>
            </a:r>
            <a:r>
              <a:rPr lang="en-US" altLang="en-US" sz="1900"/>
              <a:t>x + log</a:t>
            </a:r>
            <a:r>
              <a:rPr lang="en-US" altLang="en-US" sz="1900" baseline="-25000"/>
              <a:t>b</a:t>
            </a:r>
            <a:r>
              <a:rPr lang="en-US" altLang="en-US" sz="1900"/>
              <a:t>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log</a:t>
            </a:r>
            <a:r>
              <a:rPr lang="en-US" altLang="en-US" sz="1900" baseline="-25000"/>
              <a:t>b</a:t>
            </a:r>
            <a:r>
              <a:rPr lang="en-US" altLang="en-US" sz="1900"/>
              <a:t> (x/y) = log</a:t>
            </a:r>
            <a:r>
              <a:rPr lang="en-US" altLang="en-US" sz="1900" baseline="-25000"/>
              <a:t>b</a:t>
            </a:r>
            <a:r>
              <a:rPr lang="en-US" altLang="en-US" sz="1900"/>
              <a:t>x - log</a:t>
            </a:r>
            <a:r>
              <a:rPr lang="en-US" altLang="en-US" sz="1900" baseline="-25000"/>
              <a:t>b</a:t>
            </a:r>
            <a:r>
              <a:rPr lang="en-US" altLang="en-US" sz="1900"/>
              <a:t>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log</a:t>
            </a:r>
            <a:r>
              <a:rPr lang="en-US" altLang="en-US" sz="1900" baseline="-25000"/>
              <a:t>b</a:t>
            </a:r>
            <a:r>
              <a:rPr lang="en-US" altLang="en-US" sz="1900"/>
              <a:t>xa = alog</a:t>
            </a:r>
            <a:r>
              <a:rPr lang="en-US" altLang="en-US" sz="1900" baseline="-25000"/>
              <a:t>b</a:t>
            </a:r>
            <a:r>
              <a:rPr lang="en-US" altLang="en-US" sz="1900"/>
              <a:t>x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log</a:t>
            </a:r>
            <a:r>
              <a:rPr lang="en-US" altLang="en-US" sz="1900" baseline="-25000"/>
              <a:t>b</a:t>
            </a:r>
            <a:r>
              <a:rPr lang="en-US" altLang="en-US" sz="1900"/>
              <a:t>a = log</a:t>
            </a:r>
            <a:r>
              <a:rPr lang="en-US" altLang="en-US" sz="1900" baseline="-25000"/>
              <a:t>x</a:t>
            </a:r>
            <a:r>
              <a:rPr lang="en-US" altLang="en-US" sz="1900"/>
              <a:t>a/log</a:t>
            </a:r>
            <a:r>
              <a:rPr lang="en-US" altLang="en-US" sz="1900" baseline="-25000"/>
              <a:t>x</a:t>
            </a:r>
            <a:r>
              <a:rPr lang="en-US" altLang="en-US" sz="1900"/>
              <a:t>b</a:t>
            </a:r>
          </a:p>
          <a:p>
            <a:pPr>
              <a:lnSpc>
                <a:spcPct val="90000"/>
              </a:lnSpc>
            </a:pPr>
            <a:r>
              <a:rPr lang="en-US" altLang="en-US" sz="1800" b="1">
                <a:solidFill>
                  <a:srgbClr val="3028FF"/>
                </a:solidFill>
              </a:rPr>
              <a:t>properties of exponentials</a:t>
            </a:r>
            <a:r>
              <a:rPr lang="en-US" altLang="en-US" sz="1800">
                <a:solidFill>
                  <a:srgbClr val="3028FF"/>
                </a:solidFill>
              </a:rPr>
              <a:t>:</a:t>
            </a:r>
            <a:endParaRPr lang="en-US" altLang="en-US" sz="18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a</a:t>
            </a:r>
            <a:r>
              <a:rPr lang="en-US" altLang="en-US" sz="1900" baseline="30000"/>
              <a:t>(b+c)</a:t>
            </a:r>
            <a:r>
              <a:rPr lang="en-US" altLang="en-US" sz="1900"/>
              <a:t> = a</a:t>
            </a:r>
            <a:r>
              <a:rPr lang="en-US" altLang="en-US" sz="1900" baseline="30000"/>
              <a:t>b</a:t>
            </a:r>
            <a:r>
              <a:rPr lang="en-US" altLang="en-US" sz="1900"/>
              <a:t>a </a:t>
            </a:r>
            <a:r>
              <a:rPr lang="en-US" altLang="en-US" sz="1900" baseline="30000"/>
              <a:t>c</a:t>
            </a:r>
            <a:endParaRPr lang="en-US" altLang="en-US" sz="19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a</a:t>
            </a:r>
            <a:r>
              <a:rPr lang="en-US" altLang="en-US" sz="1900" baseline="30000"/>
              <a:t>bc</a:t>
            </a:r>
            <a:r>
              <a:rPr lang="en-US" altLang="en-US" sz="1900"/>
              <a:t> = (a</a:t>
            </a:r>
            <a:r>
              <a:rPr lang="en-US" altLang="en-US" sz="1900" baseline="30000"/>
              <a:t>b</a:t>
            </a:r>
            <a:r>
              <a:rPr lang="en-US" altLang="en-US" sz="1900"/>
              <a:t>)</a:t>
            </a:r>
            <a:r>
              <a:rPr lang="en-US" altLang="en-US" sz="1900" baseline="30000"/>
              <a:t>c</a:t>
            </a:r>
            <a:endParaRPr lang="en-US" altLang="en-US" sz="19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a</a:t>
            </a:r>
            <a:r>
              <a:rPr lang="en-US" altLang="en-US" sz="1900" baseline="30000"/>
              <a:t>b</a:t>
            </a:r>
            <a:r>
              <a:rPr lang="en-US" altLang="en-US" sz="1900"/>
              <a:t> /a</a:t>
            </a:r>
            <a:r>
              <a:rPr lang="en-US" altLang="en-US" sz="1900" baseline="30000"/>
              <a:t>c</a:t>
            </a:r>
            <a:r>
              <a:rPr lang="en-US" altLang="en-US" sz="1900"/>
              <a:t> = a</a:t>
            </a:r>
            <a:r>
              <a:rPr lang="en-US" altLang="en-US" sz="1900" baseline="30000"/>
              <a:t>(b-c)</a:t>
            </a:r>
            <a:endParaRPr lang="en-US" altLang="en-US" sz="19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b = a </a:t>
            </a:r>
            <a:r>
              <a:rPr lang="en-US" altLang="en-US" sz="1900" baseline="30000"/>
              <a:t>log</a:t>
            </a:r>
            <a:r>
              <a:rPr lang="en-US" altLang="en-US" sz="1900" baseline="-11000"/>
              <a:t>a</a:t>
            </a:r>
            <a:r>
              <a:rPr lang="en-US" altLang="en-US" sz="1900" baseline="30000"/>
              <a:t>b</a:t>
            </a:r>
            <a:endParaRPr lang="en-US" altLang="en-US" sz="19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b</a:t>
            </a:r>
            <a:r>
              <a:rPr lang="en-US" altLang="en-US" sz="1900" baseline="30000"/>
              <a:t>c</a:t>
            </a:r>
            <a:r>
              <a:rPr lang="en-US" altLang="en-US" sz="1900"/>
              <a:t> = a </a:t>
            </a:r>
            <a:r>
              <a:rPr lang="en-US" altLang="en-US" sz="1900" baseline="30000"/>
              <a:t>c*log</a:t>
            </a:r>
            <a:r>
              <a:rPr lang="en-US" altLang="en-US" sz="1900" baseline="-11000"/>
              <a:t>a</a:t>
            </a:r>
            <a:r>
              <a:rPr lang="en-US" altLang="en-US" sz="1900" baseline="30000"/>
              <a:t>b</a:t>
            </a:r>
            <a:endParaRPr lang="en-US" altLang="en-US"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	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Running Time</a:t>
            </a:r>
          </a:p>
          <a:p>
            <a:endParaRPr lang="en-US" altLang="en-US"/>
          </a:p>
          <a:p>
            <a:r>
              <a:rPr lang="en-US" altLang="en-US"/>
              <a:t>Pseudo-code</a:t>
            </a:r>
          </a:p>
          <a:p>
            <a:endParaRPr lang="en-US" altLang="en-US"/>
          </a:p>
          <a:p>
            <a:r>
              <a:rPr lang="en-US" altLang="en-US"/>
              <a:t>Analysis of algorithms</a:t>
            </a:r>
          </a:p>
          <a:p>
            <a:endParaRPr lang="en-US" altLang="en-US"/>
          </a:p>
          <a:p>
            <a:r>
              <a:rPr lang="en-US" altLang="en-US"/>
              <a:t>Asymptotic notations</a:t>
            </a:r>
          </a:p>
          <a:p>
            <a:endParaRPr lang="en-US" altLang="en-US"/>
          </a:p>
          <a:p>
            <a:r>
              <a:rPr lang="en-US" altLang="en-US"/>
              <a:t>Asymptotic 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Experimental studies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r>
              <a:rPr lang="en-US" altLang="en-US"/>
              <a:t>Run the program with various data sets</a:t>
            </a:r>
          </a:p>
          <a:p>
            <a:pPr lvl="1"/>
            <a:r>
              <a:rPr lang="en-US" altLang="en-US"/>
              <a:t>In a computer, and measure the wall clock time</a:t>
            </a:r>
          </a:p>
          <a:p>
            <a:endParaRPr lang="en-US" altLang="en-US"/>
          </a:p>
          <a:p>
            <a:r>
              <a:rPr lang="en-US" altLang="en-US"/>
              <a:t>In other words, </a:t>
            </a:r>
          </a:p>
          <a:p>
            <a:pPr lvl="1"/>
            <a:r>
              <a:rPr lang="en-US" altLang="en-US"/>
              <a:t>Write a program </a:t>
            </a:r>
          </a:p>
          <a:p>
            <a:pPr lvl="2"/>
            <a:r>
              <a:rPr lang="en-US" altLang="en-US"/>
              <a:t>implementing the algorithm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Run program </a:t>
            </a:r>
          </a:p>
          <a:p>
            <a:pPr lvl="2"/>
            <a:r>
              <a:rPr lang="en-US" altLang="en-US"/>
              <a:t>with inputs of varying size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Get an accurate measure </a:t>
            </a:r>
          </a:p>
          <a:p>
            <a:pPr lvl="2"/>
            <a:r>
              <a:rPr lang="en-US" altLang="en-US"/>
              <a:t>of running time and plot result</a:t>
            </a:r>
          </a:p>
          <a:p>
            <a:pPr lvl="1"/>
            <a:endParaRPr lang="en-US" altLang="en-US"/>
          </a:p>
        </p:txBody>
      </p:sp>
      <p:graphicFrame>
        <p:nvGraphicFramePr>
          <p:cNvPr id="507908" name="Object 4"/>
          <p:cNvGraphicFramePr>
            <a:graphicFrameLocks noChangeAspect="1"/>
          </p:cNvGraphicFramePr>
          <p:nvPr/>
        </p:nvGraphicFramePr>
        <p:xfrm>
          <a:off x="4876800" y="2590800"/>
          <a:ext cx="4065588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7909" name="Chart" r:id="rId4" imgW="4429125" imgH="4648200" progId="MSGraph.Chart.8">
                  <p:embed followColorScheme="full"/>
                </p:oleObj>
              </mc:Choice>
              <mc:Fallback>
                <p:oleObj name="Chart" r:id="rId4" imgW="4429125" imgH="46482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590800"/>
                        <a:ext cx="4065588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Limitations of experiments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815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Perceived limitations of experiments include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compare algA to algB, both algorithms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must be implemented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Ideally, algA and algB are to be compared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on the same hardware and under same software environments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Experiments can be done only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on a limited set of test inputs</a:t>
            </a:r>
          </a:p>
          <a:p>
            <a:pPr lvl="2">
              <a:lnSpc>
                <a:spcPct val="90000"/>
              </a:lnSpc>
            </a:pP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=&gt; it is critical that there is sufficient number 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of representative test cases (hard problem)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r>
              <a:rPr lang="en-US" altLang="en-US"/>
              <a:t>Algorithms, and inputs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29200"/>
            <a:ext cx="82296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Running time of algorithms </a:t>
            </a:r>
          </a:p>
          <a:p>
            <a:pPr lvl="1">
              <a:lnSpc>
                <a:spcPct val="90000"/>
              </a:lnSpc>
            </a:pPr>
            <a:r>
              <a:rPr lang="en-US" altLang="en-US" sz="2100"/>
              <a:t>Typically depends on the input set, and its size (</a:t>
            </a:r>
            <a:r>
              <a:rPr lang="en-US" altLang="en-US" sz="2100">
                <a:solidFill>
                  <a:srgbClr val="FF0000"/>
                </a:solidFill>
              </a:rPr>
              <a:t>n</a:t>
            </a:r>
            <a:r>
              <a:rPr lang="en-US" altLang="en-US" sz="2100"/>
              <a:t>)</a:t>
            </a:r>
          </a:p>
          <a:p>
            <a:pPr lvl="1">
              <a:lnSpc>
                <a:spcPct val="90000"/>
              </a:lnSpc>
            </a:pPr>
            <a:endParaRPr lang="en-US" altLang="en-US" sz="2100"/>
          </a:p>
          <a:p>
            <a:pPr>
              <a:lnSpc>
                <a:spcPct val="90000"/>
              </a:lnSpc>
            </a:pPr>
            <a:r>
              <a:rPr lang="en-US" altLang="en-US" sz="2200"/>
              <a:t>We describe it using functions of </a:t>
            </a:r>
            <a:r>
              <a:rPr lang="en-US" altLang="en-US" sz="2200">
                <a:solidFill>
                  <a:srgbClr val="FF0000"/>
                </a:solidFill>
              </a:rPr>
              <a:t>n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</p:txBody>
      </p:sp>
      <p:pic>
        <p:nvPicPr>
          <p:cNvPr id="5120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43000"/>
            <a:ext cx="41433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3402013" y="4438650"/>
            <a:ext cx="13541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en-US" sz="2400" b="1">
                <a:solidFill>
                  <a:srgbClr val="000000"/>
                </a:solidFill>
                <a:latin typeface="Times" panose="02020603050405020304" pitchFamily="18" charset="0"/>
              </a:rPr>
              <a:t>Algorithm</a:t>
            </a:r>
            <a:endParaRPr lang="en-US" altLang="en-US" sz="24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512006" name="Rectangle 6"/>
          <p:cNvSpPr>
            <a:spLocks noChangeArrowheads="1"/>
          </p:cNvSpPr>
          <p:nvPr/>
        </p:nvSpPr>
        <p:spPr bwMode="auto">
          <a:xfrm>
            <a:off x="1936750" y="4437063"/>
            <a:ext cx="7302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en-US" sz="2400" b="1">
                <a:latin typeface="Times" panose="02020603050405020304" pitchFamily="18" charset="0"/>
              </a:rPr>
              <a:t>Input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grpSp>
        <p:nvGrpSpPr>
          <p:cNvPr id="512007" name="Group 7"/>
          <p:cNvGrpSpPr>
            <a:grpSpLocks/>
          </p:cNvGrpSpPr>
          <p:nvPr/>
        </p:nvGrpSpPr>
        <p:grpSpPr bwMode="auto">
          <a:xfrm>
            <a:off x="5240338" y="3195638"/>
            <a:ext cx="1236662" cy="976312"/>
            <a:chOff x="4193" y="2328"/>
            <a:chExt cx="779" cy="615"/>
          </a:xfrm>
        </p:grpSpPr>
        <p:sp>
          <p:nvSpPr>
            <p:cNvPr id="512008" name="Freeform 8"/>
            <p:cNvSpPr>
              <a:spLocks/>
            </p:cNvSpPr>
            <p:nvPr/>
          </p:nvSpPr>
          <p:spPr bwMode="auto">
            <a:xfrm>
              <a:off x="4862" y="2823"/>
              <a:ext cx="65" cy="88"/>
            </a:xfrm>
            <a:custGeom>
              <a:avLst/>
              <a:gdLst>
                <a:gd name="T0" fmla="*/ 0 w 65"/>
                <a:gd name="T1" fmla="*/ 0 h 88"/>
                <a:gd name="T2" fmla="*/ 6 w 65"/>
                <a:gd name="T3" fmla="*/ 56 h 88"/>
                <a:gd name="T4" fmla="*/ 6 w 65"/>
                <a:gd name="T5" fmla="*/ 80 h 88"/>
                <a:gd name="T6" fmla="*/ 26 w 65"/>
                <a:gd name="T7" fmla="*/ 88 h 88"/>
                <a:gd name="T8" fmla="*/ 32 w 65"/>
                <a:gd name="T9" fmla="*/ 80 h 88"/>
                <a:gd name="T10" fmla="*/ 45 w 65"/>
                <a:gd name="T11" fmla="*/ 88 h 88"/>
                <a:gd name="T12" fmla="*/ 65 w 65"/>
                <a:gd name="T13" fmla="*/ 80 h 88"/>
                <a:gd name="T14" fmla="*/ 58 w 65"/>
                <a:gd name="T15" fmla="*/ 64 h 88"/>
                <a:gd name="T16" fmla="*/ 65 w 65"/>
                <a:gd name="T17" fmla="*/ 0 h 88"/>
                <a:gd name="T18" fmla="*/ 52 w 65"/>
                <a:gd name="T19" fmla="*/ 8 h 88"/>
                <a:gd name="T20" fmla="*/ 0 w 65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88">
                  <a:moveTo>
                    <a:pt x="0" y="0"/>
                  </a:moveTo>
                  <a:lnTo>
                    <a:pt x="6" y="56"/>
                  </a:lnTo>
                  <a:lnTo>
                    <a:pt x="6" y="80"/>
                  </a:lnTo>
                  <a:lnTo>
                    <a:pt x="26" y="88"/>
                  </a:lnTo>
                  <a:lnTo>
                    <a:pt x="32" y="80"/>
                  </a:lnTo>
                  <a:lnTo>
                    <a:pt x="45" y="88"/>
                  </a:lnTo>
                  <a:lnTo>
                    <a:pt x="65" y="80"/>
                  </a:lnTo>
                  <a:lnTo>
                    <a:pt x="58" y="64"/>
                  </a:lnTo>
                  <a:lnTo>
                    <a:pt x="65" y="0"/>
                  </a:lnTo>
                  <a:lnTo>
                    <a:pt x="52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09" name="Freeform 9"/>
            <p:cNvSpPr>
              <a:spLocks/>
            </p:cNvSpPr>
            <p:nvPr/>
          </p:nvSpPr>
          <p:spPr bwMode="auto">
            <a:xfrm>
              <a:off x="4907" y="2376"/>
              <a:ext cx="39" cy="56"/>
            </a:xfrm>
            <a:custGeom>
              <a:avLst/>
              <a:gdLst>
                <a:gd name="T0" fmla="*/ 0 w 39"/>
                <a:gd name="T1" fmla="*/ 8 h 56"/>
                <a:gd name="T2" fmla="*/ 7 w 39"/>
                <a:gd name="T3" fmla="*/ 0 h 56"/>
                <a:gd name="T4" fmla="*/ 20 w 39"/>
                <a:gd name="T5" fmla="*/ 8 h 56"/>
                <a:gd name="T6" fmla="*/ 33 w 39"/>
                <a:gd name="T7" fmla="*/ 24 h 56"/>
                <a:gd name="T8" fmla="*/ 39 w 39"/>
                <a:gd name="T9" fmla="*/ 32 h 56"/>
                <a:gd name="T10" fmla="*/ 33 w 39"/>
                <a:gd name="T11" fmla="*/ 56 h 56"/>
                <a:gd name="T12" fmla="*/ 26 w 39"/>
                <a:gd name="T13" fmla="*/ 48 h 56"/>
                <a:gd name="T14" fmla="*/ 20 w 39"/>
                <a:gd name="T15" fmla="*/ 40 h 56"/>
                <a:gd name="T16" fmla="*/ 13 w 39"/>
                <a:gd name="T17" fmla="*/ 16 h 56"/>
                <a:gd name="T18" fmla="*/ 0 w 39"/>
                <a:gd name="T19" fmla="*/ 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56">
                  <a:moveTo>
                    <a:pt x="0" y="8"/>
                  </a:moveTo>
                  <a:lnTo>
                    <a:pt x="7" y="0"/>
                  </a:lnTo>
                  <a:lnTo>
                    <a:pt x="20" y="8"/>
                  </a:lnTo>
                  <a:lnTo>
                    <a:pt x="33" y="24"/>
                  </a:lnTo>
                  <a:lnTo>
                    <a:pt x="39" y="32"/>
                  </a:lnTo>
                  <a:lnTo>
                    <a:pt x="33" y="56"/>
                  </a:lnTo>
                  <a:lnTo>
                    <a:pt x="26" y="48"/>
                  </a:lnTo>
                  <a:lnTo>
                    <a:pt x="20" y="40"/>
                  </a:lnTo>
                  <a:lnTo>
                    <a:pt x="13" y="1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0" name="Freeform 10"/>
            <p:cNvSpPr>
              <a:spLocks/>
            </p:cNvSpPr>
            <p:nvPr/>
          </p:nvSpPr>
          <p:spPr bwMode="auto">
            <a:xfrm>
              <a:off x="4842" y="2352"/>
              <a:ext cx="72" cy="96"/>
            </a:xfrm>
            <a:custGeom>
              <a:avLst/>
              <a:gdLst>
                <a:gd name="T0" fmla="*/ 13 w 72"/>
                <a:gd name="T1" fmla="*/ 40 h 96"/>
                <a:gd name="T2" fmla="*/ 7 w 72"/>
                <a:gd name="T3" fmla="*/ 32 h 96"/>
                <a:gd name="T4" fmla="*/ 0 w 72"/>
                <a:gd name="T5" fmla="*/ 40 h 96"/>
                <a:gd name="T6" fmla="*/ 0 w 72"/>
                <a:gd name="T7" fmla="*/ 56 h 96"/>
                <a:gd name="T8" fmla="*/ 13 w 72"/>
                <a:gd name="T9" fmla="*/ 56 h 96"/>
                <a:gd name="T10" fmla="*/ 20 w 72"/>
                <a:gd name="T11" fmla="*/ 80 h 96"/>
                <a:gd name="T12" fmla="*/ 46 w 72"/>
                <a:gd name="T13" fmla="*/ 96 h 96"/>
                <a:gd name="T14" fmla="*/ 59 w 72"/>
                <a:gd name="T15" fmla="*/ 96 h 96"/>
                <a:gd name="T16" fmla="*/ 65 w 72"/>
                <a:gd name="T17" fmla="*/ 72 h 96"/>
                <a:gd name="T18" fmla="*/ 72 w 72"/>
                <a:gd name="T19" fmla="*/ 48 h 96"/>
                <a:gd name="T20" fmla="*/ 65 w 72"/>
                <a:gd name="T21" fmla="*/ 16 h 96"/>
                <a:gd name="T22" fmla="*/ 39 w 72"/>
                <a:gd name="T23" fmla="*/ 0 h 96"/>
                <a:gd name="T24" fmla="*/ 20 w 72"/>
                <a:gd name="T25" fmla="*/ 16 h 96"/>
                <a:gd name="T26" fmla="*/ 13 w 72"/>
                <a:gd name="T27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" h="96">
                  <a:moveTo>
                    <a:pt x="13" y="40"/>
                  </a:moveTo>
                  <a:lnTo>
                    <a:pt x="7" y="32"/>
                  </a:lnTo>
                  <a:lnTo>
                    <a:pt x="0" y="40"/>
                  </a:lnTo>
                  <a:lnTo>
                    <a:pt x="0" y="56"/>
                  </a:lnTo>
                  <a:lnTo>
                    <a:pt x="13" y="56"/>
                  </a:lnTo>
                  <a:lnTo>
                    <a:pt x="20" y="80"/>
                  </a:lnTo>
                  <a:lnTo>
                    <a:pt x="46" y="96"/>
                  </a:lnTo>
                  <a:lnTo>
                    <a:pt x="59" y="96"/>
                  </a:lnTo>
                  <a:lnTo>
                    <a:pt x="65" y="72"/>
                  </a:lnTo>
                  <a:lnTo>
                    <a:pt x="72" y="48"/>
                  </a:lnTo>
                  <a:lnTo>
                    <a:pt x="65" y="16"/>
                  </a:lnTo>
                  <a:lnTo>
                    <a:pt x="39" y="0"/>
                  </a:lnTo>
                  <a:lnTo>
                    <a:pt x="20" y="16"/>
                  </a:lnTo>
                  <a:lnTo>
                    <a:pt x="13" y="4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1" name="Freeform 11"/>
            <p:cNvSpPr>
              <a:spLocks/>
            </p:cNvSpPr>
            <p:nvPr/>
          </p:nvSpPr>
          <p:spPr bwMode="auto">
            <a:xfrm>
              <a:off x="4836" y="2328"/>
              <a:ext cx="84" cy="80"/>
            </a:xfrm>
            <a:custGeom>
              <a:avLst/>
              <a:gdLst>
                <a:gd name="T0" fmla="*/ 78 w 84"/>
                <a:gd name="T1" fmla="*/ 48 h 80"/>
                <a:gd name="T2" fmla="*/ 84 w 84"/>
                <a:gd name="T3" fmla="*/ 40 h 80"/>
                <a:gd name="T4" fmla="*/ 84 w 84"/>
                <a:gd name="T5" fmla="*/ 24 h 80"/>
                <a:gd name="T6" fmla="*/ 71 w 84"/>
                <a:gd name="T7" fmla="*/ 16 h 80"/>
                <a:gd name="T8" fmla="*/ 58 w 84"/>
                <a:gd name="T9" fmla="*/ 0 h 80"/>
                <a:gd name="T10" fmla="*/ 39 w 84"/>
                <a:gd name="T11" fmla="*/ 0 h 80"/>
                <a:gd name="T12" fmla="*/ 19 w 84"/>
                <a:gd name="T13" fmla="*/ 0 h 80"/>
                <a:gd name="T14" fmla="*/ 19 w 84"/>
                <a:gd name="T15" fmla="*/ 16 h 80"/>
                <a:gd name="T16" fmla="*/ 6 w 84"/>
                <a:gd name="T17" fmla="*/ 16 h 80"/>
                <a:gd name="T18" fmla="*/ 0 w 84"/>
                <a:gd name="T19" fmla="*/ 48 h 80"/>
                <a:gd name="T20" fmla="*/ 0 w 84"/>
                <a:gd name="T21" fmla="*/ 72 h 80"/>
                <a:gd name="T22" fmla="*/ 6 w 84"/>
                <a:gd name="T23" fmla="*/ 80 h 80"/>
                <a:gd name="T24" fmla="*/ 6 w 84"/>
                <a:gd name="T25" fmla="*/ 64 h 80"/>
                <a:gd name="T26" fmla="*/ 13 w 84"/>
                <a:gd name="T27" fmla="*/ 56 h 80"/>
                <a:gd name="T28" fmla="*/ 19 w 84"/>
                <a:gd name="T29" fmla="*/ 64 h 80"/>
                <a:gd name="T30" fmla="*/ 26 w 84"/>
                <a:gd name="T31" fmla="*/ 40 h 80"/>
                <a:gd name="T32" fmla="*/ 45 w 84"/>
                <a:gd name="T33" fmla="*/ 24 h 80"/>
                <a:gd name="T34" fmla="*/ 71 w 84"/>
                <a:gd name="T35" fmla="*/ 40 h 80"/>
                <a:gd name="T36" fmla="*/ 78 w 84"/>
                <a:gd name="T37" fmla="*/ 48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80">
                  <a:moveTo>
                    <a:pt x="78" y="48"/>
                  </a:moveTo>
                  <a:lnTo>
                    <a:pt x="84" y="40"/>
                  </a:lnTo>
                  <a:lnTo>
                    <a:pt x="84" y="24"/>
                  </a:lnTo>
                  <a:lnTo>
                    <a:pt x="71" y="16"/>
                  </a:lnTo>
                  <a:lnTo>
                    <a:pt x="58" y="0"/>
                  </a:lnTo>
                  <a:lnTo>
                    <a:pt x="39" y="0"/>
                  </a:lnTo>
                  <a:lnTo>
                    <a:pt x="19" y="0"/>
                  </a:lnTo>
                  <a:lnTo>
                    <a:pt x="19" y="16"/>
                  </a:lnTo>
                  <a:lnTo>
                    <a:pt x="6" y="16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6" y="80"/>
                  </a:lnTo>
                  <a:lnTo>
                    <a:pt x="6" y="64"/>
                  </a:lnTo>
                  <a:lnTo>
                    <a:pt x="13" y="56"/>
                  </a:lnTo>
                  <a:lnTo>
                    <a:pt x="19" y="64"/>
                  </a:lnTo>
                  <a:lnTo>
                    <a:pt x="26" y="40"/>
                  </a:lnTo>
                  <a:lnTo>
                    <a:pt x="45" y="24"/>
                  </a:lnTo>
                  <a:lnTo>
                    <a:pt x="71" y="40"/>
                  </a:lnTo>
                  <a:lnTo>
                    <a:pt x="78" y="4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2" name="Freeform 12"/>
            <p:cNvSpPr>
              <a:spLocks/>
            </p:cNvSpPr>
            <p:nvPr/>
          </p:nvSpPr>
          <p:spPr bwMode="auto">
            <a:xfrm>
              <a:off x="4803" y="2376"/>
              <a:ext cx="33" cy="56"/>
            </a:xfrm>
            <a:custGeom>
              <a:avLst/>
              <a:gdLst>
                <a:gd name="T0" fmla="*/ 33 w 33"/>
                <a:gd name="T1" fmla="*/ 16 h 56"/>
                <a:gd name="T2" fmla="*/ 33 w 33"/>
                <a:gd name="T3" fmla="*/ 0 h 56"/>
                <a:gd name="T4" fmla="*/ 20 w 33"/>
                <a:gd name="T5" fmla="*/ 8 h 56"/>
                <a:gd name="T6" fmla="*/ 0 w 33"/>
                <a:gd name="T7" fmla="*/ 24 h 56"/>
                <a:gd name="T8" fmla="*/ 0 w 33"/>
                <a:gd name="T9" fmla="*/ 40 h 56"/>
                <a:gd name="T10" fmla="*/ 0 w 33"/>
                <a:gd name="T11" fmla="*/ 56 h 56"/>
                <a:gd name="T12" fmla="*/ 13 w 33"/>
                <a:gd name="T13" fmla="*/ 56 h 56"/>
                <a:gd name="T14" fmla="*/ 13 w 33"/>
                <a:gd name="T15" fmla="*/ 40 h 56"/>
                <a:gd name="T16" fmla="*/ 26 w 33"/>
                <a:gd name="T17" fmla="*/ 16 h 56"/>
                <a:gd name="T18" fmla="*/ 33 w 33"/>
                <a:gd name="T19" fmla="*/ 1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56">
                  <a:moveTo>
                    <a:pt x="33" y="16"/>
                  </a:moveTo>
                  <a:lnTo>
                    <a:pt x="33" y="0"/>
                  </a:lnTo>
                  <a:lnTo>
                    <a:pt x="20" y="8"/>
                  </a:lnTo>
                  <a:lnTo>
                    <a:pt x="0" y="24"/>
                  </a:lnTo>
                  <a:lnTo>
                    <a:pt x="0" y="40"/>
                  </a:lnTo>
                  <a:lnTo>
                    <a:pt x="0" y="56"/>
                  </a:lnTo>
                  <a:lnTo>
                    <a:pt x="13" y="56"/>
                  </a:lnTo>
                  <a:lnTo>
                    <a:pt x="13" y="40"/>
                  </a:lnTo>
                  <a:lnTo>
                    <a:pt x="26" y="16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3" name="Freeform 13"/>
            <p:cNvSpPr>
              <a:spLocks/>
            </p:cNvSpPr>
            <p:nvPr/>
          </p:nvSpPr>
          <p:spPr bwMode="auto">
            <a:xfrm>
              <a:off x="4829" y="2368"/>
              <a:ext cx="13" cy="24"/>
            </a:xfrm>
            <a:custGeom>
              <a:avLst/>
              <a:gdLst>
                <a:gd name="T0" fmla="*/ 7 w 13"/>
                <a:gd name="T1" fmla="*/ 8 h 24"/>
                <a:gd name="T2" fmla="*/ 0 w 13"/>
                <a:gd name="T3" fmla="*/ 8 h 24"/>
                <a:gd name="T4" fmla="*/ 7 w 13"/>
                <a:gd name="T5" fmla="*/ 0 h 24"/>
                <a:gd name="T6" fmla="*/ 7 w 13"/>
                <a:gd name="T7" fmla="*/ 8 h 24"/>
                <a:gd name="T8" fmla="*/ 13 w 13"/>
                <a:gd name="T9" fmla="*/ 0 h 24"/>
                <a:gd name="T10" fmla="*/ 13 w 13"/>
                <a:gd name="T11" fmla="*/ 8 h 24"/>
                <a:gd name="T12" fmla="*/ 7 w 13"/>
                <a:gd name="T13" fmla="*/ 8 h 24"/>
                <a:gd name="T14" fmla="*/ 7 w 13"/>
                <a:gd name="T15" fmla="*/ 24 h 24"/>
                <a:gd name="T16" fmla="*/ 7 w 13"/>
                <a:gd name="T17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24">
                  <a:moveTo>
                    <a:pt x="7" y="8"/>
                  </a:moveTo>
                  <a:lnTo>
                    <a:pt x="0" y="8"/>
                  </a:lnTo>
                  <a:lnTo>
                    <a:pt x="7" y="0"/>
                  </a:lnTo>
                  <a:lnTo>
                    <a:pt x="7" y="8"/>
                  </a:lnTo>
                  <a:lnTo>
                    <a:pt x="13" y="0"/>
                  </a:lnTo>
                  <a:lnTo>
                    <a:pt x="13" y="8"/>
                  </a:lnTo>
                  <a:lnTo>
                    <a:pt x="7" y="8"/>
                  </a:lnTo>
                  <a:lnTo>
                    <a:pt x="7" y="24"/>
                  </a:lnTo>
                  <a:lnTo>
                    <a:pt x="7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4" name="Freeform 14"/>
            <p:cNvSpPr>
              <a:spLocks/>
            </p:cNvSpPr>
            <p:nvPr/>
          </p:nvSpPr>
          <p:spPr bwMode="auto">
            <a:xfrm>
              <a:off x="4849" y="2408"/>
              <a:ext cx="45" cy="64"/>
            </a:xfrm>
            <a:custGeom>
              <a:avLst/>
              <a:gdLst>
                <a:gd name="T0" fmla="*/ 6 w 45"/>
                <a:gd name="T1" fmla="*/ 0 h 64"/>
                <a:gd name="T2" fmla="*/ 0 w 45"/>
                <a:gd name="T3" fmla="*/ 48 h 64"/>
                <a:gd name="T4" fmla="*/ 13 w 45"/>
                <a:gd name="T5" fmla="*/ 56 h 64"/>
                <a:gd name="T6" fmla="*/ 32 w 45"/>
                <a:gd name="T7" fmla="*/ 64 h 64"/>
                <a:gd name="T8" fmla="*/ 45 w 45"/>
                <a:gd name="T9" fmla="*/ 56 h 64"/>
                <a:gd name="T10" fmla="*/ 45 w 45"/>
                <a:gd name="T11" fmla="*/ 40 h 64"/>
                <a:gd name="T12" fmla="*/ 39 w 45"/>
                <a:gd name="T13" fmla="*/ 40 h 64"/>
                <a:gd name="T14" fmla="*/ 13 w 45"/>
                <a:gd name="T15" fmla="*/ 24 h 64"/>
                <a:gd name="T16" fmla="*/ 6 w 45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64">
                  <a:moveTo>
                    <a:pt x="6" y="0"/>
                  </a:moveTo>
                  <a:lnTo>
                    <a:pt x="0" y="48"/>
                  </a:lnTo>
                  <a:lnTo>
                    <a:pt x="13" y="56"/>
                  </a:lnTo>
                  <a:lnTo>
                    <a:pt x="32" y="64"/>
                  </a:lnTo>
                  <a:lnTo>
                    <a:pt x="45" y="56"/>
                  </a:lnTo>
                  <a:lnTo>
                    <a:pt x="45" y="40"/>
                  </a:lnTo>
                  <a:lnTo>
                    <a:pt x="39" y="40"/>
                  </a:lnTo>
                  <a:lnTo>
                    <a:pt x="13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5" name="Freeform 15"/>
            <p:cNvSpPr>
              <a:spLocks/>
            </p:cNvSpPr>
            <p:nvPr/>
          </p:nvSpPr>
          <p:spPr bwMode="auto">
            <a:xfrm>
              <a:off x="4790" y="2448"/>
              <a:ext cx="182" cy="375"/>
            </a:xfrm>
            <a:custGeom>
              <a:avLst/>
              <a:gdLst>
                <a:gd name="T0" fmla="*/ 59 w 182"/>
                <a:gd name="T1" fmla="*/ 8 h 375"/>
                <a:gd name="T2" fmla="*/ 26 w 182"/>
                <a:gd name="T3" fmla="*/ 16 h 375"/>
                <a:gd name="T4" fmla="*/ 13 w 182"/>
                <a:gd name="T5" fmla="*/ 8 h 375"/>
                <a:gd name="T6" fmla="*/ 0 w 182"/>
                <a:gd name="T7" fmla="*/ 24 h 375"/>
                <a:gd name="T8" fmla="*/ 0 w 182"/>
                <a:gd name="T9" fmla="*/ 47 h 375"/>
                <a:gd name="T10" fmla="*/ 0 w 182"/>
                <a:gd name="T11" fmla="*/ 79 h 375"/>
                <a:gd name="T12" fmla="*/ 20 w 182"/>
                <a:gd name="T13" fmla="*/ 95 h 375"/>
                <a:gd name="T14" fmla="*/ 33 w 182"/>
                <a:gd name="T15" fmla="*/ 95 h 375"/>
                <a:gd name="T16" fmla="*/ 39 w 182"/>
                <a:gd name="T17" fmla="*/ 175 h 375"/>
                <a:gd name="T18" fmla="*/ 13 w 182"/>
                <a:gd name="T19" fmla="*/ 319 h 375"/>
                <a:gd name="T20" fmla="*/ 13 w 182"/>
                <a:gd name="T21" fmla="*/ 359 h 375"/>
                <a:gd name="T22" fmla="*/ 59 w 182"/>
                <a:gd name="T23" fmla="*/ 367 h 375"/>
                <a:gd name="T24" fmla="*/ 117 w 182"/>
                <a:gd name="T25" fmla="*/ 375 h 375"/>
                <a:gd name="T26" fmla="*/ 150 w 182"/>
                <a:gd name="T27" fmla="*/ 367 h 375"/>
                <a:gd name="T28" fmla="*/ 182 w 182"/>
                <a:gd name="T29" fmla="*/ 343 h 375"/>
                <a:gd name="T30" fmla="*/ 176 w 182"/>
                <a:gd name="T31" fmla="*/ 311 h 375"/>
                <a:gd name="T32" fmla="*/ 143 w 182"/>
                <a:gd name="T33" fmla="*/ 167 h 375"/>
                <a:gd name="T34" fmla="*/ 137 w 182"/>
                <a:gd name="T35" fmla="*/ 95 h 375"/>
                <a:gd name="T36" fmla="*/ 156 w 182"/>
                <a:gd name="T37" fmla="*/ 87 h 375"/>
                <a:gd name="T38" fmla="*/ 163 w 182"/>
                <a:gd name="T39" fmla="*/ 79 h 375"/>
                <a:gd name="T40" fmla="*/ 163 w 182"/>
                <a:gd name="T41" fmla="*/ 31 h 375"/>
                <a:gd name="T42" fmla="*/ 150 w 182"/>
                <a:gd name="T43" fmla="*/ 8 h 375"/>
                <a:gd name="T44" fmla="*/ 130 w 182"/>
                <a:gd name="T45" fmla="*/ 16 h 375"/>
                <a:gd name="T46" fmla="*/ 104 w 182"/>
                <a:gd name="T47" fmla="*/ 0 h 375"/>
                <a:gd name="T48" fmla="*/ 104 w 182"/>
                <a:gd name="T49" fmla="*/ 16 h 375"/>
                <a:gd name="T50" fmla="*/ 91 w 182"/>
                <a:gd name="T51" fmla="*/ 24 h 375"/>
                <a:gd name="T52" fmla="*/ 72 w 182"/>
                <a:gd name="T53" fmla="*/ 16 h 375"/>
                <a:gd name="T54" fmla="*/ 59 w 182"/>
                <a:gd name="T55" fmla="*/ 8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375">
                  <a:moveTo>
                    <a:pt x="59" y="8"/>
                  </a:moveTo>
                  <a:lnTo>
                    <a:pt x="26" y="16"/>
                  </a:lnTo>
                  <a:lnTo>
                    <a:pt x="13" y="8"/>
                  </a:lnTo>
                  <a:lnTo>
                    <a:pt x="0" y="24"/>
                  </a:lnTo>
                  <a:lnTo>
                    <a:pt x="0" y="47"/>
                  </a:lnTo>
                  <a:lnTo>
                    <a:pt x="0" y="79"/>
                  </a:lnTo>
                  <a:lnTo>
                    <a:pt x="20" y="95"/>
                  </a:lnTo>
                  <a:lnTo>
                    <a:pt x="33" y="95"/>
                  </a:lnTo>
                  <a:lnTo>
                    <a:pt x="39" y="175"/>
                  </a:lnTo>
                  <a:lnTo>
                    <a:pt x="13" y="319"/>
                  </a:lnTo>
                  <a:lnTo>
                    <a:pt x="13" y="359"/>
                  </a:lnTo>
                  <a:lnTo>
                    <a:pt x="59" y="367"/>
                  </a:lnTo>
                  <a:lnTo>
                    <a:pt x="117" y="375"/>
                  </a:lnTo>
                  <a:lnTo>
                    <a:pt x="150" y="367"/>
                  </a:lnTo>
                  <a:lnTo>
                    <a:pt x="182" y="343"/>
                  </a:lnTo>
                  <a:lnTo>
                    <a:pt x="176" y="311"/>
                  </a:lnTo>
                  <a:lnTo>
                    <a:pt x="143" y="167"/>
                  </a:lnTo>
                  <a:lnTo>
                    <a:pt x="137" y="95"/>
                  </a:lnTo>
                  <a:lnTo>
                    <a:pt x="156" y="87"/>
                  </a:lnTo>
                  <a:lnTo>
                    <a:pt x="163" y="79"/>
                  </a:lnTo>
                  <a:lnTo>
                    <a:pt x="163" y="31"/>
                  </a:lnTo>
                  <a:lnTo>
                    <a:pt x="150" y="8"/>
                  </a:lnTo>
                  <a:lnTo>
                    <a:pt x="130" y="16"/>
                  </a:lnTo>
                  <a:lnTo>
                    <a:pt x="104" y="0"/>
                  </a:lnTo>
                  <a:lnTo>
                    <a:pt x="104" y="16"/>
                  </a:lnTo>
                  <a:lnTo>
                    <a:pt x="91" y="24"/>
                  </a:lnTo>
                  <a:lnTo>
                    <a:pt x="72" y="16"/>
                  </a:lnTo>
                  <a:lnTo>
                    <a:pt x="59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6" name="Line 16"/>
            <p:cNvSpPr>
              <a:spLocks noChangeShapeType="1"/>
            </p:cNvSpPr>
            <p:nvPr/>
          </p:nvSpPr>
          <p:spPr bwMode="auto">
            <a:xfrm flipV="1">
              <a:off x="4927" y="2511"/>
              <a:ext cx="6" cy="32"/>
            </a:xfrm>
            <a:prstGeom prst="line">
              <a:avLst/>
            </a:prstGeom>
            <a:noFill/>
            <a:ln w="9525">
              <a:solidFill>
                <a:srgbClr val="E4BB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17" name="Freeform 17"/>
            <p:cNvSpPr>
              <a:spLocks/>
            </p:cNvSpPr>
            <p:nvPr/>
          </p:nvSpPr>
          <p:spPr bwMode="auto">
            <a:xfrm>
              <a:off x="4797" y="2535"/>
              <a:ext cx="32" cy="32"/>
            </a:xfrm>
            <a:custGeom>
              <a:avLst/>
              <a:gdLst>
                <a:gd name="T0" fmla="*/ 0 w 32"/>
                <a:gd name="T1" fmla="*/ 0 h 32"/>
                <a:gd name="T2" fmla="*/ 6 w 32"/>
                <a:gd name="T3" fmla="*/ 24 h 32"/>
                <a:gd name="T4" fmla="*/ 13 w 32"/>
                <a:gd name="T5" fmla="*/ 32 h 32"/>
                <a:gd name="T6" fmla="*/ 32 w 32"/>
                <a:gd name="T7" fmla="*/ 24 h 32"/>
                <a:gd name="T8" fmla="*/ 26 w 32"/>
                <a:gd name="T9" fmla="*/ 8 h 32"/>
                <a:gd name="T10" fmla="*/ 13 w 32"/>
                <a:gd name="T11" fmla="*/ 8 h 32"/>
                <a:gd name="T12" fmla="*/ 0 w 32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32">
                  <a:moveTo>
                    <a:pt x="0" y="0"/>
                  </a:moveTo>
                  <a:lnTo>
                    <a:pt x="6" y="24"/>
                  </a:lnTo>
                  <a:lnTo>
                    <a:pt x="13" y="32"/>
                  </a:lnTo>
                  <a:lnTo>
                    <a:pt x="32" y="24"/>
                  </a:lnTo>
                  <a:lnTo>
                    <a:pt x="26" y="8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8" name="Freeform 18"/>
            <p:cNvSpPr>
              <a:spLocks/>
            </p:cNvSpPr>
            <p:nvPr/>
          </p:nvSpPr>
          <p:spPr bwMode="auto">
            <a:xfrm>
              <a:off x="4927" y="2527"/>
              <a:ext cx="26" cy="32"/>
            </a:xfrm>
            <a:custGeom>
              <a:avLst/>
              <a:gdLst>
                <a:gd name="T0" fmla="*/ 0 w 26"/>
                <a:gd name="T1" fmla="*/ 16 h 32"/>
                <a:gd name="T2" fmla="*/ 0 w 26"/>
                <a:gd name="T3" fmla="*/ 32 h 32"/>
                <a:gd name="T4" fmla="*/ 13 w 26"/>
                <a:gd name="T5" fmla="*/ 32 h 32"/>
                <a:gd name="T6" fmla="*/ 26 w 26"/>
                <a:gd name="T7" fmla="*/ 24 h 32"/>
                <a:gd name="T8" fmla="*/ 26 w 26"/>
                <a:gd name="T9" fmla="*/ 0 h 32"/>
                <a:gd name="T10" fmla="*/ 19 w 26"/>
                <a:gd name="T11" fmla="*/ 8 h 32"/>
                <a:gd name="T12" fmla="*/ 0 w 26"/>
                <a:gd name="T13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2">
                  <a:moveTo>
                    <a:pt x="0" y="16"/>
                  </a:moveTo>
                  <a:lnTo>
                    <a:pt x="0" y="32"/>
                  </a:lnTo>
                  <a:lnTo>
                    <a:pt x="13" y="32"/>
                  </a:lnTo>
                  <a:lnTo>
                    <a:pt x="26" y="24"/>
                  </a:lnTo>
                  <a:lnTo>
                    <a:pt x="26" y="0"/>
                  </a:lnTo>
                  <a:lnTo>
                    <a:pt x="19" y="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19" name="Freeform 19"/>
            <p:cNvSpPr>
              <a:spLocks/>
            </p:cNvSpPr>
            <p:nvPr/>
          </p:nvSpPr>
          <p:spPr bwMode="auto">
            <a:xfrm>
              <a:off x="4803" y="2559"/>
              <a:ext cx="111" cy="104"/>
            </a:xfrm>
            <a:custGeom>
              <a:avLst/>
              <a:gdLst>
                <a:gd name="T0" fmla="*/ 0 w 111"/>
                <a:gd name="T1" fmla="*/ 0 h 104"/>
                <a:gd name="T2" fmla="*/ 7 w 111"/>
                <a:gd name="T3" fmla="*/ 48 h 104"/>
                <a:gd name="T4" fmla="*/ 59 w 111"/>
                <a:gd name="T5" fmla="*/ 88 h 104"/>
                <a:gd name="T6" fmla="*/ 72 w 111"/>
                <a:gd name="T7" fmla="*/ 96 h 104"/>
                <a:gd name="T8" fmla="*/ 91 w 111"/>
                <a:gd name="T9" fmla="*/ 104 h 104"/>
                <a:gd name="T10" fmla="*/ 111 w 111"/>
                <a:gd name="T11" fmla="*/ 88 h 104"/>
                <a:gd name="T12" fmla="*/ 91 w 111"/>
                <a:gd name="T13" fmla="*/ 80 h 104"/>
                <a:gd name="T14" fmla="*/ 85 w 111"/>
                <a:gd name="T15" fmla="*/ 72 h 104"/>
                <a:gd name="T16" fmla="*/ 91 w 111"/>
                <a:gd name="T17" fmla="*/ 64 h 104"/>
                <a:gd name="T18" fmla="*/ 91 w 111"/>
                <a:gd name="T19" fmla="*/ 56 h 104"/>
                <a:gd name="T20" fmla="*/ 78 w 111"/>
                <a:gd name="T21" fmla="*/ 64 h 104"/>
                <a:gd name="T22" fmla="*/ 65 w 111"/>
                <a:gd name="T23" fmla="*/ 64 h 104"/>
                <a:gd name="T24" fmla="*/ 26 w 111"/>
                <a:gd name="T25" fmla="*/ 32 h 104"/>
                <a:gd name="T26" fmla="*/ 26 w 111"/>
                <a:gd name="T27" fmla="*/ 0 h 104"/>
                <a:gd name="T28" fmla="*/ 0 w 111"/>
                <a:gd name="T2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" h="104">
                  <a:moveTo>
                    <a:pt x="0" y="0"/>
                  </a:moveTo>
                  <a:lnTo>
                    <a:pt x="7" y="48"/>
                  </a:lnTo>
                  <a:lnTo>
                    <a:pt x="59" y="88"/>
                  </a:lnTo>
                  <a:lnTo>
                    <a:pt x="72" y="96"/>
                  </a:lnTo>
                  <a:lnTo>
                    <a:pt x="91" y="104"/>
                  </a:lnTo>
                  <a:lnTo>
                    <a:pt x="111" y="88"/>
                  </a:lnTo>
                  <a:lnTo>
                    <a:pt x="91" y="80"/>
                  </a:lnTo>
                  <a:lnTo>
                    <a:pt x="85" y="72"/>
                  </a:lnTo>
                  <a:lnTo>
                    <a:pt x="91" y="64"/>
                  </a:lnTo>
                  <a:lnTo>
                    <a:pt x="91" y="56"/>
                  </a:lnTo>
                  <a:lnTo>
                    <a:pt x="78" y="64"/>
                  </a:lnTo>
                  <a:lnTo>
                    <a:pt x="65" y="64"/>
                  </a:lnTo>
                  <a:lnTo>
                    <a:pt x="26" y="32"/>
                  </a:lnTo>
                  <a:lnTo>
                    <a:pt x="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0" name="Freeform 20"/>
            <p:cNvSpPr>
              <a:spLocks/>
            </p:cNvSpPr>
            <p:nvPr/>
          </p:nvSpPr>
          <p:spPr bwMode="auto">
            <a:xfrm>
              <a:off x="4888" y="2551"/>
              <a:ext cx="65" cy="96"/>
            </a:xfrm>
            <a:custGeom>
              <a:avLst/>
              <a:gdLst>
                <a:gd name="T0" fmla="*/ 39 w 65"/>
                <a:gd name="T1" fmla="*/ 8 h 96"/>
                <a:gd name="T2" fmla="*/ 39 w 65"/>
                <a:gd name="T3" fmla="*/ 48 h 96"/>
                <a:gd name="T4" fmla="*/ 19 w 65"/>
                <a:gd name="T5" fmla="*/ 72 h 96"/>
                <a:gd name="T6" fmla="*/ 6 w 65"/>
                <a:gd name="T7" fmla="*/ 64 h 96"/>
                <a:gd name="T8" fmla="*/ 6 w 65"/>
                <a:gd name="T9" fmla="*/ 72 h 96"/>
                <a:gd name="T10" fmla="*/ 0 w 65"/>
                <a:gd name="T11" fmla="*/ 80 h 96"/>
                <a:gd name="T12" fmla="*/ 6 w 65"/>
                <a:gd name="T13" fmla="*/ 88 h 96"/>
                <a:gd name="T14" fmla="*/ 26 w 65"/>
                <a:gd name="T15" fmla="*/ 96 h 96"/>
                <a:gd name="T16" fmla="*/ 32 w 65"/>
                <a:gd name="T17" fmla="*/ 88 h 96"/>
                <a:gd name="T18" fmla="*/ 39 w 65"/>
                <a:gd name="T19" fmla="*/ 80 h 96"/>
                <a:gd name="T20" fmla="*/ 58 w 65"/>
                <a:gd name="T21" fmla="*/ 56 h 96"/>
                <a:gd name="T22" fmla="*/ 65 w 65"/>
                <a:gd name="T23" fmla="*/ 0 h 96"/>
                <a:gd name="T24" fmla="*/ 52 w 65"/>
                <a:gd name="T25" fmla="*/ 8 h 96"/>
                <a:gd name="T26" fmla="*/ 39 w 65"/>
                <a:gd name="T27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96">
                  <a:moveTo>
                    <a:pt x="39" y="8"/>
                  </a:moveTo>
                  <a:lnTo>
                    <a:pt x="39" y="48"/>
                  </a:lnTo>
                  <a:lnTo>
                    <a:pt x="19" y="72"/>
                  </a:lnTo>
                  <a:lnTo>
                    <a:pt x="6" y="64"/>
                  </a:lnTo>
                  <a:lnTo>
                    <a:pt x="6" y="72"/>
                  </a:lnTo>
                  <a:lnTo>
                    <a:pt x="0" y="80"/>
                  </a:lnTo>
                  <a:lnTo>
                    <a:pt x="6" y="88"/>
                  </a:lnTo>
                  <a:lnTo>
                    <a:pt x="26" y="96"/>
                  </a:lnTo>
                  <a:lnTo>
                    <a:pt x="32" y="88"/>
                  </a:lnTo>
                  <a:lnTo>
                    <a:pt x="39" y="80"/>
                  </a:lnTo>
                  <a:lnTo>
                    <a:pt x="58" y="56"/>
                  </a:lnTo>
                  <a:lnTo>
                    <a:pt x="65" y="0"/>
                  </a:lnTo>
                  <a:lnTo>
                    <a:pt x="52" y="8"/>
                  </a:lnTo>
                  <a:lnTo>
                    <a:pt x="39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1" name="Freeform 21"/>
            <p:cNvSpPr>
              <a:spLocks/>
            </p:cNvSpPr>
            <p:nvPr/>
          </p:nvSpPr>
          <p:spPr bwMode="auto">
            <a:xfrm>
              <a:off x="4836" y="2448"/>
              <a:ext cx="78" cy="47"/>
            </a:xfrm>
            <a:custGeom>
              <a:avLst/>
              <a:gdLst>
                <a:gd name="T0" fmla="*/ 13 w 78"/>
                <a:gd name="T1" fmla="*/ 8 h 47"/>
                <a:gd name="T2" fmla="*/ 0 w 78"/>
                <a:gd name="T3" fmla="*/ 16 h 47"/>
                <a:gd name="T4" fmla="*/ 0 w 78"/>
                <a:gd name="T5" fmla="*/ 31 h 47"/>
                <a:gd name="T6" fmla="*/ 19 w 78"/>
                <a:gd name="T7" fmla="*/ 47 h 47"/>
                <a:gd name="T8" fmla="*/ 32 w 78"/>
                <a:gd name="T9" fmla="*/ 47 h 47"/>
                <a:gd name="T10" fmla="*/ 45 w 78"/>
                <a:gd name="T11" fmla="*/ 31 h 47"/>
                <a:gd name="T12" fmla="*/ 52 w 78"/>
                <a:gd name="T13" fmla="*/ 47 h 47"/>
                <a:gd name="T14" fmla="*/ 65 w 78"/>
                <a:gd name="T15" fmla="*/ 47 h 47"/>
                <a:gd name="T16" fmla="*/ 78 w 78"/>
                <a:gd name="T17" fmla="*/ 31 h 47"/>
                <a:gd name="T18" fmla="*/ 71 w 78"/>
                <a:gd name="T19" fmla="*/ 8 h 47"/>
                <a:gd name="T20" fmla="*/ 58 w 78"/>
                <a:gd name="T21" fmla="*/ 0 h 47"/>
                <a:gd name="T22" fmla="*/ 58 w 78"/>
                <a:gd name="T23" fmla="*/ 16 h 47"/>
                <a:gd name="T24" fmla="*/ 45 w 78"/>
                <a:gd name="T25" fmla="*/ 24 h 47"/>
                <a:gd name="T26" fmla="*/ 26 w 78"/>
                <a:gd name="T27" fmla="*/ 16 h 47"/>
                <a:gd name="T28" fmla="*/ 13 w 78"/>
                <a:gd name="T29" fmla="*/ 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8" h="47">
                  <a:moveTo>
                    <a:pt x="13" y="8"/>
                  </a:moveTo>
                  <a:lnTo>
                    <a:pt x="0" y="16"/>
                  </a:lnTo>
                  <a:lnTo>
                    <a:pt x="0" y="31"/>
                  </a:lnTo>
                  <a:lnTo>
                    <a:pt x="19" y="47"/>
                  </a:lnTo>
                  <a:lnTo>
                    <a:pt x="32" y="47"/>
                  </a:lnTo>
                  <a:lnTo>
                    <a:pt x="45" y="31"/>
                  </a:lnTo>
                  <a:lnTo>
                    <a:pt x="52" y="47"/>
                  </a:lnTo>
                  <a:lnTo>
                    <a:pt x="65" y="47"/>
                  </a:lnTo>
                  <a:lnTo>
                    <a:pt x="78" y="31"/>
                  </a:lnTo>
                  <a:lnTo>
                    <a:pt x="71" y="8"/>
                  </a:lnTo>
                  <a:lnTo>
                    <a:pt x="58" y="0"/>
                  </a:lnTo>
                  <a:lnTo>
                    <a:pt x="58" y="16"/>
                  </a:lnTo>
                  <a:lnTo>
                    <a:pt x="45" y="24"/>
                  </a:lnTo>
                  <a:lnTo>
                    <a:pt x="26" y="16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2" name="Freeform 22"/>
            <p:cNvSpPr>
              <a:spLocks/>
            </p:cNvSpPr>
            <p:nvPr/>
          </p:nvSpPr>
          <p:spPr bwMode="auto">
            <a:xfrm>
              <a:off x="4888" y="2823"/>
              <a:ext cx="6" cy="72"/>
            </a:xfrm>
            <a:custGeom>
              <a:avLst/>
              <a:gdLst>
                <a:gd name="T0" fmla="*/ 0 w 6"/>
                <a:gd name="T1" fmla="*/ 72 h 72"/>
                <a:gd name="T2" fmla="*/ 0 w 6"/>
                <a:gd name="T3" fmla="*/ 40 h 72"/>
                <a:gd name="T4" fmla="*/ 6 w 6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72">
                  <a:moveTo>
                    <a:pt x="0" y="72"/>
                  </a:moveTo>
                  <a:lnTo>
                    <a:pt x="0" y="40"/>
                  </a:lnTo>
                  <a:lnTo>
                    <a:pt x="6" y="0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3" name="Freeform 23"/>
            <p:cNvSpPr>
              <a:spLocks/>
            </p:cNvSpPr>
            <p:nvPr/>
          </p:nvSpPr>
          <p:spPr bwMode="auto">
            <a:xfrm>
              <a:off x="4855" y="2895"/>
              <a:ext cx="98" cy="48"/>
            </a:xfrm>
            <a:custGeom>
              <a:avLst/>
              <a:gdLst>
                <a:gd name="T0" fmla="*/ 7 w 98"/>
                <a:gd name="T1" fmla="*/ 0 h 48"/>
                <a:gd name="T2" fmla="*/ 0 w 98"/>
                <a:gd name="T3" fmla="*/ 24 h 48"/>
                <a:gd name="T4" fmla="*/ 7 w 98"/>
                <a:gd name="T5" fmla="*/ 40 h 48"/>
                <a:gd name="T6" fmla="*/ 20 w 98"/>
                <a:gd name="T7" fmla="*/ 48 h 48"/>
                <a:gd name="T8" fmla="*/ 46 w 98"/>
                <a:gd name="T9" fmla="*/ 48 h 48"/>
                <a:gd name="T10" fmla="*/ 52 w 98"/>
                <a:gd name="T11" fmla="*/ 32 h 48"/>
                <a:gd name="T12" fmla="*/ 59 w 98"/>
                <a:gd name="T13" fmla="*/ 40 h 48"/>
                <a:gd name="T14" fmla="*/ 78 w 98"/>
                <a:gd name="T15" fmla="*/ 40 h 48"/>
                <a:gd name="T16" fmla="*/ 98 w 98"/>
                <a:gd name="T17" fmla="*/ 32 h 48"/>
                <a:gd name="T18" fmla="*/ 91 w 98"/>
                <a:gd name="T19" fmla="*/ 16 h 48"/>
                <a:gd name="T20" fmla="*/ 78 w 98"/>
                <a:gd name="T21" fmla="*/ 16 h 48"/>
                <a:gd name="T22" fmla="*/ 65 w 98"/>
                <a:gd name="T23" fmla="*/ 0 h 48"/>
                <a:gd name="T24" fmla="*/ 46 w 98"/>
                <a:gd name="T25" fmla="*/ 8 h 48"/>
                <a:gd name="T26" fmla="*/ 33 w 98"/>
                <a:gd name="T27" fmla="*/ 0 h 48"/>
                <a:gd name="T28" fmla="*/ 26 w 98"/>
                <a:gd name="T29" fmla="*/ 8 h 48"/>
                <a:gd name="T30" fmla="*/ 7 w 98"/>
                <a:gd name="T3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48">
                  <a:moveTo>
                    <a:pt x="7" y="0"/>
                  </a:moveTo>
                  <a:lnTo>
                    <a:pt x="0" y="24"/>
                  </a:lnTo>
                  <a:lnTo>
                    <a:pt x="7" y="40"/>
                  </a:lnTo>
                  <a:lnTo>
                    <a:pt x="20" y="48"/>
                  </a:lnTo>
                  <a:lnTo>
                    <a:pt x="46" y="48"/>
                  </a:lnTo>
                  <a:lnTo>
                    <a:pt x="52" y="32"/>
                  </a:lnTo>
                  <a:lnTo>
                    <a:pt x="59" y="40"/>
                  </a:lnTo>
                  <a:lnTo>
                    <a:pt x="78" y="40"/>
                  </a:lnTo>
                  <a:lnTo>
                    <a:pt x="98" y="32"/>
                  </a:lnTo>
                  <a:lnTo>
                    <a:pt x="91" y="16"/>
                  </a:lnTo>
                  <a:lnTo>
                    <a:pt x="78" y="16"/>
                  </a:lnTo>
                  <a:lnTo>
                    <a:pt x="65" y="0"/>
                  </a:lnTo>
                  <a:lnTo>
                    <a:pt x="46" y="8"/>
                  </a:lnTo>
                  <a:lnTo>
                    <a:pt x="33" y="0"/>
                  </a:lnTo>
                  <a:lnTo>
                    <a:pt x="26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4" name="Freeform 24"/>
            <p:cNvSpPr>
              <a:spLocks/>
            </p:cNvSpPr>
            <p:nvPr/>
          </p:nvSpPr>
          <p:spPr bwMode="auto">
            <a:xfrm>
              <a:off x="4427" y="2863"/>
              <a:ext cx="39" cy="48"/>
            </a:xfrm>
            <a:custGeom>
              <a:avLst/>
              <a:gdLst>
                <a:gd name="T0" fmla="*/ 0 w 39"/>
                <a:gd name="T1" fmla="*/ 0 h 48"/>
                <a:gd name="T2" fmla="*/ 0 w 39"/>
                <a:gd name="T3" fmla="*/ 32 h 48"/>
                <a:gd name="T4" fmla="*/ 0 w 39"/>
                <a:gd name="T5" fmla="*/ 48 h 48"/>
                <a:gd name="T6" fmla="*/ 13 w 39"/>
                <a:gd name="T7" fmla="*/ 48 h 48"/>
                <a:gd name="T8" fmla="*/ 19 w 39"/>
                <a:gd name="T9" fmla="*/ 48 h 48"/>
                <a:gd name="T10" fmla="*/ 26 w 39"/>
                <a:gd name="T11" fmla="*/ 48 h 48"/>
                <a:gd name="T12" fmla="*/ 39 w 39"/>
                <a:gd name="T13" fmla="*/ 48 h 48"/>
                <a:gd name="T14" fmla="*/ 39 w 39"/>
                <a:gd name="T15" fmla="*/ 32 h 48"/>
                <a:gd name="T16" fmla="*/ 39 w 39"/>
                <a:gd name="T17" fmla="*/ 0 h 48"/>
                <a:gd name="T18" fmla="*/ 32 w 39"/>
                <a:gd name="T19" fmla="*/ 0 h 48"/>
                <a:gd name="T20" fmla="*/ 0 w 39"/>
                <a:gd name="T2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" h="48">
                  <a:moveTo>
                    <a:pt x="0" y="0"/>
                  </a:moveTo>
                  <a:lnTo>
                    <a:pt x="0" y="32"/>
                  </a:lnTo>
                  <a:lnTo>
                    <a:pt x="0" y="48"/>
                  </a:lnTo>
                  <a:lnTo>
                    <a:pt x="13" y="48"/>
                  </a:lnTo>
                  <a:lnTo>
                    <a:pt x="19" y="48"/>
                  </a:lnTo>
                  <a:lnTo>
                    <a:pt x="26" y="48"/>
                  </a:lnTo>
                  <a:lnTo>
                    <a:pt x="39" y="48"/>
                  </a:lnTo>
                  <a:lnTo>
                    <a:pt x="39" y="32"/>
                  </a:lnTo>
                  <a:lnTo>
                    <a:pt x="39" y="0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5" name="Freeform 25"/>
            <p:cNvSpPr>
              <a:spLocks/>
            </p:cNvSpPr>
            <p:nvPr/>
          </p:nvSpPr>
          <p:spPr bwMode="auto">
            <a:xfrm>
              <a:off x="4459" y="2567"/>
              <a:ext cx="20" cy="32"/>
            </a:xfrm>
            <a:custGeom>
              <a:avLst/>
              <a:gdLst>
                <a:gd name="T0" fmla="*/ 0 w 20"/>
                <a:gd name="T1" fmla="*/ 8 h 32"/>
                <a:gd name="T2" fmla="*/ 0 w 20"/>
                <a:gd name="T3" fmla="*/ 0 h 32"/>
                <a:gd name="T4" fmla="*/ 13 w 20"/>
                <a:gd name="T5" fmla="*/ 0 h 32"/>
                <a:gd name="T6" fmla="*/ 20 w 20"/>
                <a:gd name="T7" fmla="*/ 16 h 32"/>
                <a:gd name="T8" fmla="*/ 20 w 20"/>
                <a:gd name="T9" fmla="*/ 24 h 32"/>
                <a:gd name="T10" fmla="*/ 20 w 20"/>
                <a:gd name="T11" fmla="*/ 32 h 32"/>
                <a:gd name="T12" fmla="*/ 13 w 20"/>
                <a:gd name="T13" fmla="*/ 32 h 32"/>
                <a:gd name="T14" fmla="*/ 13 w 20"/>
                <a:gd name="T15" fmla="*/ 24 h 32"/>
                <a:gd name="T16" fmla="*/ 7 w 20"/>
                <a:gd name="T17" fmla="*/ 8 h 32"/>
                <a:gd name="T18" fmla="*/ 0 w 20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32">
                  <a:moveTo>
                    <a:pt x="0" y="8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20" y="16"/>
                  </a:lnTo>
                  <a:lnTo>
                    <a:pt x="20" y="24"/>
                  </a:lnTo>
                  <a:lnTo>
                    <a:pt x="20" y="32"/>
                  </a:lnTo>
                  <a:lnTo>
                    <a:pt x="13" y="32"/>
                  </a:lnTo>
                  <a:lnTo>
                    <a:pt x="13" y="24"/>
                  </a:lnTo>
                  <a:lnTo>
                    <a:pt x="7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6" name="Freeform 26"/>
            <p:cNvSpPr>
              <a:spLocks/>
            </p:cNvSpPr>
            <p:nvPr/>
          </p:nvSpPr>
          <p:spPr bwMode="auto">
            <a:xfrm>
              <a:off x="4414" y="2551"/>
              <a:ext cx="52" cy="64"/>
            </a:xfrm>
            <a:custGeom>
              <a:avLst/>
              <a:gdLst>
                <a:gd name="T0" fmla="*/ 13 w 52"/>
                <a:gd name="T1" fmla="*/ 24 h 64"/>
                <a:gd name="T2" fmla="*/ 7 w 52"/>
                <a:gd name="T3" fmla="*/ 24 h 64"/>
                <a:gd name="T4" fmla="*/ 0 w 52"/>
                <a:gd name="T5" fmla="*/ 32 h 64"/>
                <a:gd name="T6" fmla="*/ 0 w 52"/>
                <a:gd name="T7" fmla="*/ 40 h 64"/>
                <a:gd name="T8" fmla="*/ 7 w 52"/>
                <a:gd name="T9" fmla="*/ 40 h 64"/>
                <a:gd name="T10" fmla="*/ 13 w 52"/>
                <a:gd name="T11" fmla="*/ 56 h 64"/>
                <a:gd name="T12" fmla="*/ 32 w 52"/>
                <a:gd name="T13" fmla="*/ 64 h 64"/>
                <a:gd name="T14" fmla="*/ 39 w 52"/>
                <a:gd name="T15" fmla="*/ 64 h 64"/>
                <a:gd name="T16" fmla="*/ 45 w 52"/>
                <a:gd name="T17" fmla="*/ 48 h 64"/>
                <a:gd name="T18" fmla="*/ 52 w 52"/>
                <a:gd name="T19" fmla="*/ 32 h 64"/>
                <a:gd name="T20" fmla="*/ 45 w 52"/>
                <a:gd name="T21" fmla="*/ 8 h 64"/>
                <a:gd name="T22" fmla="*/ 26 w 52"/>
                <a:gd name="T23" fmla="*/ 0 h 64"/>
                <a:gd name="T24" fmla="*/ 13 w 52"/>
                <a:gd name="T25" fmla="*/ 16 h 64"/>
                <a:gd name="T26" fmla="*/ 13 w 52"/>
                <a:gd name="T27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64">
                  <a:moveTo>
                    <a:pt x="13" y="24"/>
                  </a:moveTo>
                  <a:lnTo>
                    <a:pt x="7" y="24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7" y="40"/>
                  </a:lnTo>
                  <a:lnTo>
                    <a:pt x="13" y="56"/>
                  </a:lnTo>
                  <a:lnTo>
                    <a:pt x="32" y="64"/>
                  </a:lnTo>
                  <a:lnTo>
                    <a:pt x="39" y="64"/>
                  </a:lnTo>
                  <a:lnTo>
                    <a:pt x="45" y="48"/>
                  </a:lnTo>
                  <a:lnTo>
                    <a:pt x="52" y="32"/>
                  </a:lnTo>
                  <a:lnTo>
                    <a:pt x="45" y="8"/>
                  </a:lnTo>
                  <a:lnTo>
                    <a:pt x="26" y="0"/>
                  </a:lnTo>
                  <a:lnTo>
                    <a:pt x="13" y="16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7" name="Freeform 27"/>
            <p:cNvSpPr>
              <a:spLocks/>
            </p:cNvSpPr>
            <p:nvPr/>
          </p:nvSpPr>
          <p:spPr bwMode="auto">
            <a:xfrm>
              <a:off x="4408" y="2535"/>
              <a:ext cx="58" cy="56"/>
            </a:xfrm>
            <a:custGeom>
              <a:avLst/>
              <a:gdLst>
                <a:gd name="T0" fmla="*/ 51 w 58"/>
                <a:gd name="T1" fmla="*/ 32 h 56"/>
                <a:gd name="T2" fmla="*/ 58 w 58"/>
                <a:gd name="T3" fmla="*/ 32 h 56"/>
                <a:gd name="T4" fmla="*/ 58 w 58"/>
                <a:gd name="T5" fmla="*/ 16 h 56"/>
                <a:gd name="T6" fmla="*/ 51 w 58"/>
                <a:gd name="T7" fmla="*/ 8 h 56"/>
                <a:gd name="T8" fmla="*/ 38 w 58"/>
                <a:gd name="T9" fmla="*/ 0 h 56"/>
                <a:gd name="T10" fmla="*/ 26 w 58"/>
                <a:gd name="T11" fmla="*/ 0 h 56"/>
                <a:gd name="T12" fmla="*/ 19 w 58"/>
                <a:gd name="T13" fmla="*/ 0 h 56"/>
                <a:gd name="T14" fmla="*/ 13 w 58"/>
                <a:gd name="T15" fmla="*/ 8 h 56"/>
                <a:gd name="T16" fmla="*/ 6 w 58"/>
                <a:gd name="T17" fmla="*/ 16 h 56"/>
                <a:gd name="T18" fmla="*/ 0 w 58"/>
                <a:gd name="T19" fmla="*/ 32 h 56"/>
                <a:gd name="T20" fmla="*/ 0 w 58"/>
                <a:gd name="T21" fmla="*/ 48 h 56"/>
                <a:gd name="T22" fmla="*/ 6 w 58"/>
                <a:gd name="T23" fmla="*/ 56 h 56"/>
                <a:gd name="T24" fmla="*/ 6 w 58"/>
                <a:gd name="T25" fmla="*/ 48 h 56"/>
                <a:gd name="T26" fmla="*/ 13 w 58"/>
                <a:gd name="T27" fmla="*/ 40 h 56"/>
                <a:gd name="T28" fmla="*/ 19 w 58"/>
                <a:gd name="T29" fmla="*/ 40 h 56"/>
                <a:gd name="T30" fmla="*/ 19 w 58"/>
                <a:gd name="T31" fmla="*/ 32 h 56"/>
                <a:gd name="T32" fmla="*/ 32 w 58"/>
                <a:gd name="T33" fmla="*/ 16 h 56"/>
                <a:gd name="T34" fmla="*/ 51 w 58"/>
                <a:gd name="T35" fmla="*/ 24 h 56"/>
                <a:gd name="T36" fmla="*/ 51 w 58"/>
                <a:gd name="T37" fmla="*/ 3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" h="56">
                  <a:moveTo>
                    <a:pt x="51" y="32"/>
                  </a:moveTo>
                  <a:lnTo>
                    <a:pt x="58" y="32"/>
                  </a:lnTo>
                  <a:lnTo>
                    <a:pt x="58" y="16"/>
                  </a:lnTo>
                  <a:lnTo>
                    <a:pt x="51" y="8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8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0" y="48"/>
                  </a:lnTo>
                  <a:lnTo>
                    <a:pt x="6" y="56"/>
                  </a:lnTo>
                  <a:lnTo>
                    <a:pt x="6" y="48"/>
                  </a:lnTo>
                  <a:lnTo>
                    <a:pt x="13" y="40"/>
                  </a:lnTo>
                  <a:lnTo>
                    <a:pt x="19" y="40"/>
                  </a:lnTo>
                  <a:lnTo>
                    <a:pt x="19" y="32"/>
                  </a:lnTo>
                  <a:lnTo>
                    <a:pt x="32" y="16"/>
                  </a:lnTo>
                  <a:lnTo>
                    <a:pt x="51" y="24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8" name="Freeform 28"/>
            <p:cNvSpPr>
              <a:spLocks/>
            </p:cNvSpPr>
            <p:nvPr/>
          </p:nvSpPr>
          <p:spPr bwMode="auto">
            <a:xfrm>
              <a:off x="4388" y="2567"/>
              <a:ext cx="26" cy="40"/>
            </a:xfrm>
            <a:custGeom>
              <a:avLst/>
              <a:gdLst>
                <a:gd name="T0" fmla="*/ 26 w 26"/>
                <a:gd name="T1" fmla="*/ 8 h 40"/>
                <a:gd name="T2" fmla="*/ 20 w 26"/>
                <a:gd name="T3" fmla="*/ 0 h 40"/>
                <a:gd name="T4" fmla="*/ 13 w 26"/>
                <a:gd name="T5" fmla="*/ 8 h 40"/>
                <a:gd name="T6" fmla="*/ 0 w 26"/>
                <a:gd name="T7" fmla="*/ 16 h 40"/>
                <a:gd name="T8" fmla="*/ 0 w 26"/>
                <a:gd name="T9" fmla="*/ 24 h 40"/>
                <a:gd name="T10" fmla="*/ 0 w 26"/>
                <a:gd name="T11" fmla="*/ 40 h 40"/>
                <a:gd name="T12" fmla="*/ 7 w 26"/>
                <a:gd name="T13" fmla="*/ 32 h 40"/>
                <a:gd name="T14" fmla="*/ 13 w 26"/>
                <a:gd name="T15" fmla="*/ 24 h 40"/>
                <a:gd name="T16" fmla="*/ 20 w 26"/>
                <a:gd name="T17" fmla="*/ 16 h 40"/>
                <a:gd name="T18" fmla="*/ 26 w 26"/>
                <a:gd name="T19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40">
                  <a:moveTo>
                    <a:pt x="26" y="8"/>
                  </a:moveTo>
                  <a:lnTo>
                    <a:pt x="20" y="0"/>
                  </a:lnTo>
                  <a:lnTo>
                    <a:pt x="13" y="8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0" y="40"/>
                  </a:lnTo>
                  <a:lnTo>
                    <a:pt x="7" y="32"/>
                  </a:lnTo>
                  <a:lnTo>
                    <a:pt x="13" y="24"/>
                  </a:lnTo>
                  <a:lnTo>
                    <a:pt x="20" y="16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29" name="Freeform 29"/>
            <p:cNvSpPr>
              <a:spLocks/>
            </p:cNvSpPr>
            <p:nvPr/>
          </p:nvSpPr>
          <p:spPr bwMode="auto">
            <a:xfrm>
              <a:off x="4408" y="2559"/>
              <a:ext cx="6" cy="16"/>
            </a:xfrm>
            <a:custGeom>
              <a:avLst/>
              <a:gdLst>
                <a:gd name="T0" fmla="*/ 0 w 6"/>
                <a:gd name="T1" fmla="*/ 8 h 16"/>
                <a:gd name="T2" fmla="*/ 0 w 6"/>
                <a:gd name="T3" fmla="*/ 8 h 16"/>
                <a:gd name="T4" fmla="*/ 0 w 6"/>
                <a:gd name="T5" fmla="*/ 0 h 16"/>
                <a:gd name="T6" fmla="*/ 0 w 6"/>
                <a:gd name="T7" fmla="*/ 8 h 16"/>
                <a:gd name="T8" fmla="*/ 6 w 6"/>
                <a:gd name="T9" fmla="*/ 8 h 16"/>
                <a:gd name="T10" fmla="*/ 6 w 6"/>
                <a:gd name="T11" fmla="*/ 8 h 16"/>
                <a:gd name="T12" fmla="*/ 6 w 6"/>
                <a:gd name="T13" fmla="*/ 8 h 16"/>
                <a:gd name="T14" fmla="*/ 6 w 6"/>
                <a:gd name="T15" fmla="*/ 16 h 16"/>
                <a:gd name="T16" fmla="*/ 0 w 6"/>
                <a:gd name="T17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6">
                  <a:moveTo>
                    <a:pt x="0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0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1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0" name="Freeform 30"/>
            <p:cNvSpPr>
              <a:spLocks/>
            </p:cNvSpPr>
            <p:nvPr/>
          </p:nvSpPr>
          <p:spPr bwMode="auto">
            <a:xfrm>
              <a:off x="4421" y="2591"/>
              <a:ext cx="25" cy="40"/>
            </a:xfrm>
            <a:custGeom>
              <a:avLst/>
              <a:gdLst>
                <a:gd name="T0" fmla="*/ 0 w 25"/>
                <a:gd name="T1" fmla="*/ 0 h 40"/>
                <a:gd name="T2" fmla="*/ 0 w 25"/>
                <a:gd name="T3" fmla="*/ 32 h 40"/>
                <a:gd name="T4" fmla="*/ 6 w 25"/>
                <a:gd name="T5" fmla="*/ 40 h 40"/>
                <a:gd name="T6" fmla="*/ 19 w 25"/>
                <a:gd name="T7" fmla="*/ 40 h 40"/>
                <a:gd name="T8" fmla="*/ 25 w 25"/>
                <a:gd name="T9" fmla="*/ 32 h 40"/>
                <a:gd name="T10" fmla="*/ 25 w 25"/>
                <a:gd name="T11" fmla="*/ 24 h 40"/>
                <a:gd name="T12" fmla="*/ 25 w 25"/>
                <a:gd name="T13" fmla="*/ 24 h 40"/>
                <a:gd name="T14" fmla="*/ 6 w 25"/>
                <a:gd name="T15" fmla="*/ 16 h 40"/>
                <a:gd name="T16" fmla="*/ 0 w 25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40">
                  <a:moveTo>
                    <a:pt x="0" y="0"/>
                  </a:moveTo>
                  <a:lnTo>
                    <a:pt x="0" y="32"/>
                  </a:lnTo>
                  <a:lnTo>
                    <a:pt x="6" y="40"/>
                  </a:lnTo>
                  <a:lnTo>
                    <a:pt x="19" y="40"/>
                  </a:lnTo>
                  <a:lnTo>
                    <a:pt x="25" y="32"/>
                  </a:lnTo>
                  <a:lnTo>
                    <a:pt x="25" y="24"/>
                  </a:lnTo>
                  <a:lnTo>
                    <a:pt x="25" y="24"/>
                  </a:lnTo>
                  <a:lnTo>
                    <a:pt x="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1" name="Freeform 31"/>
            <p:cNvSpPr>
              <a:spLocks/>
            </p:cNvSpPr>
            <p:nvPr/>
          </p:nvSpPr>
          <p:spPr bwMode="auto">
            <a:xfrm>
              <a:off x="4382" y="2615"/>
              <a:ext cx="116" cy="248"/>
            </a:xfrm>
            <a:custGeom>
              <a:avLst/>
              <a:gdLst>
                <a:gd name="T0" fmla="*/ 39 w 116"/>
                <a:gd name="T1" fmla="*/ 8 h 248"/>
                <a:gd name="T2" fmla="*/ 19 w 116"/>
                <a:gd name="T3" fmla="*/ 16 h 248"/>
                <a:gd name="T4" fmla="*/ 6 w 116"/>
                <a:gd name="T5" fmla="*/ 8 h 248"/>
                <a:gd name="T6" fmla="*/ 0 w 116"/>
                <a:gd name="T7" fmla="*/ 16 h 248"/>
                <a:gd name="T8" fmla="*/ 0 w 116"/>
                <a:gd name="T9" fmla="*/ 32 h 248"/>
                <a:gd name="T10" fmla="*/ 0 w 116"/>
                <a:gd name="T11" fmla="*/ 56 h 248"/>
                <a:gd name="T12" fmla="*/ 13 w 116"/>
                <a:gd name="T13" fmla="*/ 64 h 248"/>
                <a:gd name="T14" fmla="*/ 19 w 116"/>
                <a:gd name="T15" fmla="*/ 64 h 248"/>
                <a:gd name="T16" fmla="*/ 26 w 116"/>
                <a:gd name="T17" fmla="*/ 112 h 248"/>
                <a:gd name="T18" fmla="*/ 13 w 116"/>
                <a:gd name="T19" fmla="*/ 208 h 248"/>
                <a:gd name="T20" fmla="*/ 6 w 116"/>
                <a:gd name="T21" fmla="*/ 240 h 248"/>
                <a:gd name="T22" fmla="*/ 39 w 116"/>
                <a:gd name="T23" fmla="*/ 248 h 248"/>
                <a:gd name="T24" fmla="*/ 77 w 116"/>
                <a:gd name="T25" fmla="*/ 248 h 248"/>
                <a:gd name="T26" fmla="*/ 97 w 116"/>
                <a:gd name="T27" fmla="*/ 240 h 248"/>
                <a:gd name="T28" fmla="*/ 116 w 116"/>
                <a:gd name="T29" fmla="*/ 224 h 248"/>
                <a:gd name="T30" fmla="*/ 116 w 116"/>
                <a:gd name="T31" fmla="*/ 208 h 248"/>
                <a:gd name="T32" fmla="*/ 90 w 116"/>
                <a:gd name="T33" fmla="*/ 112 h 248"/>
                <a:gd name="T34" fmla="*/ 90 w 116"/>
                <a:gd name="T35" fmla="*/ 64 h 248"/>
                <a:gd name="T36" fmla="*/ 97 w 116"/>
                <a:gd name="T37" fmla="*/ 56 h 248"/>
                <a:gd name="T38" fmla="*/ 103 w 116"/>
                <a:gd name="T39" fmla="*/ 48 h 248"/>
                <a:gd name="T40" fmla="*/ 103 w 116"/>
                <a:gd name="T41" fmla="*/ 24 h 248"/>
                <a:gd name="T42" fmla="*/ 97 w 116"/>
                <a:gd name="T43" fmla="*/ 8 h 248"/>
                <a:gd name="T44" fmla="*/ 84 w 116"/>
                <a:gd name="T45" fmla="*/ 8 h 248"/>
                <a:gd name="T46" fmla="*/ 64 w 116"/>
                <a:gd name="T47" fmla="*/ 0 h 248"/>
                <a:gd name="T48" fmla="*/ 64 w 116"/>
                <a:gd name="T49" fmla="*/ 8 h 248"/>
                <a:gd name="T50" fmla="*/ 58 w 116"/>
                <a:gd name="T51" fmla="*/ 16 h 248"/>
                <a:gd name="T52" fmla="*/ 45 w 116"/>
                <a:gd name="T53" fmla="*/ 16 h 248"/>
                <a:gd name="T54" fmla="*/ 39 w 116"/>
                <a:gd name="T55" fmla="*/ 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248">
                  <a:moveTo>
                    <a:pt x="39" y="8"/>
                  </a:moveTo>
                  <a:lnTo>
                    <a:pt x="19" y="16"/>
                  </a:lnTo>
                  <a:lnTo>
                    <a:pt x="6" y="8"/>
                  </a:lnTo>
                  <a:lnTo>
                    <a:pt x="0" y="16"/>
                  </a:lnTo>
                  <a:lnTo>
                    <a:pt x="0" y="32"/>
                  </a:lnTo>
                  <a:lnTo>
                    <a:pt x="0" y="56"/>
                  </a:lnTo>
                  <a:lnTo>
                    <a:pt x="13" y="64"/>
                  </a:lnTo>
                  <a:lnTo>
                    <a:pt x="19" y="64"/>
                  </a:lnTo>
                  <a:lnTo>
                    <a:pt x="26" y="112"/>
                  </a:lnTo>
                  <a:lnTo>
                    <a:pt x="13" y="208"/>
                  </a:lnTo>
                  <a:lnTo>
                    <a:pt x="6" y="240"/>
                  </a:lnTo>
                  <a:lnTo>
                    <a:pt x="39" y="248"/>
                  </a:lnTo>
                  <a:lnTo>
                    <a:pt x="77" y="248"/>
                  </a:lnTo>
                  <a:lnTo>
                    <a:pt x="97" y="240"/>
                  </a:lnTo>
                  <a:lnTo>
                    <a:pt x="116" y="224"/>
                  </a:lnTo>
                  <a:lnTo>
                    <a:pt x="116" y="208"/>
                  </a:lnTo>
                  <a:lnTo>
                    <a:pt x="90" y="112"/>
                  </a:lnTo>
                  <a:lnTo>
                    <a:pt x="90" y="64"/>
                  </a:lnTo>
                  <a:lnTo>
                    <a:pt x="97" y="56"/>
                  </a:lnTo>
                  <a:lnTo>
                    <a:pt x="103" y="48"/>
                  </a:lnTo>
                  <a:lnTo>
                    <a:pt x="103" y="24"/>
                  </a:lnTo>
                  <a:lnTo>
                    <a:pt x="97" y="8"/>
                  </a:lnTo>
                  <a:lnTo>
                    <a:pt x="84" y="8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58" y="16"/>
                  </a:lnTo>
                  <a:lnTo>
                    <a:pt x="45" y="16"/>
                  </a:lnTo>
                  <a:lnTo>
                    <a:pt x="39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2" name="Line 32"/>
            <p:cNvSpPr>
              <a:spLocks noChangeShapeType="1"/>
            </p:cNvSpPr>
            <p:nvPr/>
          </p:nvSpPr>
          <p:spPr bwMode="auto">
            <a:xfrm flipV="1">
              <a:off x="4472" y="2655"/>
              <a:ext cx="1" cy="24"/>
            </a:xfrm>
            <a:prstGeom prst="line">
              <a:avLst/>
            </a:prstGeom>
            <a:noFill/>
            <a:ln w="9525">
              <a:solidFill>
                <a:srgbClr val="E4BB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33" name="Freeform 33"/>
            <p:cNvSpPr>
              <a:spLocks/>
            </p:cNvSpPr>
            <p:nvPr/>
          </p:nvSpPr>
          <p:spPr bwMode="auto">
            <a:xfrm>
              <a:off x="4388" y="2671"/>
              <a:ext cx="20" cy="24"/>
            </a:xfrm>
            <a:custGeom>
              <a:avLst/>
              <a:gdLst>
                <a:gd name="T0" fmla="*/ 0 w 20"/>
                <a:gd name="T1" fmla="*/ 0 h 24"/>
                <a:gd name="T2" fmla="*/ 0 w 20"/>
                <a:gd name="T3" fmla="*/ 24 h 24"/>
                <a:gd name="T4" fmla="*/ 7 w 20"/>
                <a:gd name="T5" fmla="*/ 24 h 24"/>
                <a:gd name="T6" fmla="*/ 20 w 20"/>
                <a:gd name="T7" fmla="*/ 24 h 24"/>
                <a:gd name="T8" fmla="*/ 13 w 20"/>
                <a:gd name="T9" fmla="*/ 8 h 24"/>
                <a:gd name="T10" fmla="*/ 7 w 20"/>
                <a:gd name="T11" fmla="*/ 8 h 24"/>
                <a:gd name="T12" fmla="*/ 0 w 20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4">
                  <a:moveTo>
                    <a:pt x="0" y="0"/>
                  </a:moveTo>
                  <a:lnTo>
                    <a:pt x="0" y="24"/>
                  </a:lnTo>
                  <a:lnTo>
                    <a:pt x="7" y="24"/>
                  </a:lnTo>
                  <a:lnTo>
                    <a:pt x="20" y="24"/>
                  </a:lnTo>
                  <a:lnTo>
                    <a:pt x="13" y="8"/>
                  </a:lnTo>
                  <a:lnTo>
                    <a:pt x="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4" name="Freeform 34"/>
            <p:cNvSpPr>
              <a:spLocks/>
            </p:cNvSpPr>
            <p:nvPr/>
          </p:nvSpPr>
          <p:spPr bwMode="auto">
            <a:xfrm>
              <a:off x="4472" y="2671"/>
              <a:ext cx="13" cy="16"/>
            </a:xfrm>
            <a:custGeom>
              <a:avLst/>
              <a:gdLst>
                <a:gd name="T0" fmla="*/ 0 w 13"/>
                <a:gd name="T1" fmla="*/ 8 h 16"/>
                <a:gd name="T2" fmla="*/ 0 w 13"/>
                <a:gd name="T3" fmla="*/ 16 h 16"/>
                <a:gd name="T4" fmla="*/ 7 w 13"/>
                <a:gd name="T5" fmla="*/ 16 h 16"/>
                <a:gd name="T6" fmla="*/ 13 w 13"/>
                <a:gd name="T7" fmla="*/ 16 h 16"/>
                <a:gd name="T8" fmla="*/ 13 w 13"/>
                <a:gd name="T9" fmla="*/ 0 h 16"/>
                <a:gd name="T10" fmla="*/ 7 w 13"/>
                <a:gd name="T11" fmla="*/ 0 h 16"/>
                <a:gd name="T12" fmla="*/ 0 w 13"/>
                <a:gd name="T1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6">
                  <a:moveTo>
                    <a:pt x="0" y="8"/>
                  </a:moveTo>
                  <a:lnTo>
                    <a:pt x="0" y="16"/>
                  </a:lnTo>
                  <a:lnTo>
                    <a:pt x="7" y="16"/>
                  </a:lnTo>
                  <a:lnTo>
                    <a:pt x="13" y="16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5" name="Freeform 35"/>
            <p:cNvSpPr>
              <a:spLocks/>
            </p:cNvSpPr>
            <p:nvPr/>
          </p:nvSpPr>
          <p:spPr bwMode="auto">
            <a:xfrm>
              <a:off x="4388" y="2695"/>
              <a:ext cx="71" cy="64"/>
            </a:xfrm>
            <a:custGeom>
              <a:avLst/>
              <a:gdLst>
                <a:gd name="T0" fmla="*/ 0 w 71"/>
                <a:gd name="T1" fmla="*/ 0 h 64"/>
                <a:gd name="T2" fmla="*/ 7 w 71"/>
                <a:gd name="T3" fmla="*/ 24 h 64"/>
                <a:gd name="T4" fmla="*/ 39 w 71"/>
                <a:gd name="T5" fmla="*/ 48 h 64"/>
                <a:gd name="T6" fmla="*/ 46 w 71"/>
                <a:gd name="T7" fmla="*/ 56 h 64"/>
                <a:gd name="T8" fmla="*/ 58 w 71"/>
                <a:gd name="T9" fmla="*/ 64 h 64"/>
                <a:gd name="T10" fmla="*/ 71 w 71"/>
                <a:gd name="T11" fmla="*/ 48 h 64"/>
                <a:gd name="T12" fmla="*/ 65 w 71"/>
                <a:gd name="T13" fmla="*/ 48 h 64"/>
                <a:gd name="T14" fmla="*/ 58 w 71"/>
                <a:gd name="T15" fmla="*/ 40 h 64"/>
                <a:gd name="T16" fmla="*/ 65 w 71"/>
                <a:gd name="T17" fmla="*/ 40 h 64"/>
                <a:gd name="T18" fmla="*/ 65 w 71"/>
                <a:gd name="T19" fmla="*/ 32 h 64"/>
                <a:gd name="T20" fmla="*/ 52 w 71"/>
                <a:gd name="T21" fmla="*/ 32 h 64"/>
                <a:gd name="T22" fmla="*/ 46 w 71"/>
                <a:gd name="T23" fmla="*/ 40 h 64"/>
                <a:gd name="T24" fmla="*/ 20 w 71"/>
                <a:gd name="T25" fmla="*/ 16 h 64"/>
                <a:gd name="T26" fmla="*/ 20 w 71"/>
                <a:gd name="T27" fmla="*/ 0 h 64"/>
                <a:gd name="T28" fmla="*/ 0 w 71"/>
                <a:gd name="T2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64">
                  <a:moveTo>
                    <a:pt x="0" y="0"/>
                  </a:moveTo>
                  <a:lnTo>
                    <a:pt x="7" y="24"/>
                  </a:lnTo>
                  <a:lnTo>
                    <a:pt x="39" y="48"/>
                  </a:lnTo>
                  <a:lnTo>
                    <a:pt x="46" y="56"/>
                  </a:lnTo>
                  <a:lnTo>
                    <a:pt x="58" y="64"/>
                  </a:lnTo>
                  <a:lnTo>
                    <a:pt x="71" y="48"/>
                  </a:lnTo>
                  <a:lnTo>
                    <a:pt x="65" y="48"/>
                  </a:lnTo>
                  <a:lnTo>
                    <a:pt x="58" y="40"/>
                  </a:lnTo>
                  <a:lnTo>
                    <a:pt x="65" y="40"/>
                  </a:lnTo>
                  <a:lnTo>
                    <a:pt x="65" y="32"/>
                  </a:lnTo>
                  <a:lnTo>
                    <a:pt x="52" y="32"/>
                  </a:lnTo>
                  <a:lnTo>
                    <a:pt x="46" y="40"/>
                  </a:lnTo>
                  <a:lnTo>
                    <a:pt x="20" y="16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6" name="Freeform 36"/>
            <p:cNvSpPr>
              <a:spLocks/>
            </p:cNvSpPr>
            <p:nvPr/>
          </p:nvSpPr>
          <p:spPr bwMode="auto">
            <a:xfrm>
              <a:off x="4446" y="2687"/>
              <a:ext cx="39" cy="56"/>
            </a:xfrm>
            <a:custGeom>
              <a:avLst/>
              <a:gdLst>
                <a:gd name="T0" fmla="*/ 26 w 39"/>
                <a:gd name="T1" fmla="*/ 0 h 56"/>
                <a:gd name="T2" fmla="*/ 26 w 39"/>
                <a:gd name="T3" fmla="*/ 32 h 56"/>
                <a:gd name="T4" fmla="*/ 13 w 39"/>
                <a:gd name="T5" fmla="*/ 40 h 56"/>
                <a:gd name="T6" fmla="*/ 7 w 39"/>
                <a:gd name="T7" fmla="*/ 40 h 56"/>
                <a:gd name="T8" fmla="*/ 7 w 39"/>
                <a:gd name="T9" fmla="*/ 48 h 56"/>
                <a:gd name="T10" fmla="*/ 0 w 39"/>
                <a:gd name="T11" fmla="*/ 48 h 56"/>
                <a:gd name="T12" fmla="*/ 7 w 39"/>
                <a:gd name="T13" fmla="*/ 56 h 56"/>
                <a:gd name="T14" fmla="*/ 13 w 39"/>
                <a:gd name="T15" fmla="*/ 56 h 56"/>
                <a:gd name="T16" fmla="*/ 20 w 39"/>
                <a:gd name="T17" fmla="*/ 56 h 56"/>
                <a:gd name="T18" fmla="*/ 26 w 39"/>
                <a:gd name="T19" fmla="*/ 48 h 56"/>
                <a:gd name="T20" fmla="*/ 39 w 39"/>
                <a:gd name="T21" fmla="*/ 32 h 56"/>
                <a:gd name="T22" fmla="*/ 39 w 39"/>
                <a:gd name="T23" fmla="*/ 0 h 56"/>
                <a:gd name="T24" fmla="*/ 33 w 39"/>
                <a:gd name="T25" fmla="*/ 0 h 56"/>
                <a:gd name="T26" fmla="*/ 26 w 39"/>
                <a:gd name="T2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56">
                  <a:moveTo>
                    <a:pt x="26" y="0"/>
                  </a:moveTo>
                  <a:lnTo>
                    <a:pt x="26" y="32"/>
                  </a:lnTo>
                  <a:lnTo>
                    <a:pt x="13" y="40"/>
                  </a:lnTo>
                  <a:lnTo>
                    <a:pt x="7" y="40"/>
                  </a:lnTo>
                  <a:lnTo>
                    <a:pt x="7" y="48"/>
                  </a:lnTo>
                  <a:lnTo>
                    <a:pt x="0" y="48"/>
                  </a:lnTo>
                  <a:lnTo>
                    <a:pt x="7" y="56"/>
                  </a:lnTo>
                  <a:lnTo>
                    <a:pt x="13" y="56"/>
                  </a:lnTo>
                  <a:lnTo>
                    <a:pt x="20" y="56"/>
                  </a:lnTo>
                  <a:lnTo>
                    <a:pt x="26" y="48"/>
                  </a:lnTo>
                  <a:lnTo>
                    <a:pt x="39" y="32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7" name="Freeform 37"/>
            <p:cNvSpPr>
              <a:spLocks/>
            </p:cNvSpPr>
            <p:nvPr/>
          </p:nvSpPr>
          <p:spPr bwMode="auto">
            <a:xfrm>
              <a:off x="4408" y="2615"/>
              <a:ext cx="51" cy="32"/>
            </a:xfrm>
            <a:custGeom>
              <a:avLst/>
              <a:gdLst>
                <a:gd name="T0" fmla="*/ 13 w 51"/>
                <a:gd name="T1" fmla="*/ 8 h 32"/>
                <a:gd name="T2" fmla="*/ 0 w 51"/>
                <a:gd name="T3" fmla="*/ 8 h 32"/>
                <a:gd name="T4" fmla="*/ 0 w 51"/>
                <a:gd name="T5" fmla="*/ 24 h 32"/>
                <a:gd name="T6" fmla="*/ 19 w 51"/>
                <a:gd name="T7" fmla="*/ 32 h 32"/>
                <a:gd name="T8" fmla="*/ 26 w 51"/>
                <a:gd name="T9" fmla="*/ 32 h 32"/>
                <a:gd name="T10" fmla="*/ 32 w 51"/>
                <a:gd name="T11" fmla="*/ 24 h 32"/>
                <a:gd name="T12" fmla="*/ 38 w 51"/>
                <a:gd name="T13" fmla="*/ 32 h 32"/>
                <a:gd name="T14" fmla="*/ 45 w 51"/>
                <a:gd name="T15" fmla="*/ 32 h 32"/>
                <a:gd name="T16" fmla="*/ 51 w 51"/>
                <a:gd name="T17" fmla="*/ 16 h 32"/>
                <a:gd name="T18" fmla="*/ 51 w 51"/>
                <a:gd name="T19" fmla="*/ 8 h 32"/>
                <a:gd name="T20" fmla="*/ 38 w 51"/>
                <a:gd name="T21" fmla="*/ 0 h 32"/>
                <a:gd name="T22" fmla="*/ 38 w 51"/>
                <a:gd name="T23" fmla="*/ 8 h 32"/>
                <a:gd name="T24" fmla="*/ 32 w 51"/>
                <a:gd name="T25" fmla="*/ 16 h 32"/>
                <a:gd name="T26" fmla="*/ 19 w 51"/>
                <a:gd name="T27" fmla="*/ 16 h 32"/>
                <a:gd name="T28" fmla="*/ 13 w 51"/>
                <a:gd name="T2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" h="32">
                  <a:moveTo>
                    <a:pt x="13" y="8"/>
                  </a:moveTo>
                  <a:lnTo>
                    <a:pt x="0" y="8"/>
                  </a:lnTo>
                  <a:lnTo>
                    <a:pt x="0" y="24"/>
                  </a:lnTo>
                  <a:lnTo>
                    <a:pt x="19" y="32"/>
                  </a:lnTo>
                  <a:lnTo>
                    <a:pt x="26" y="32"/>
                  </a:lnTo>
                  <a:lnTo>
                    <a:pt x="32" y="24"/>
                  </a:lnTo>
                  <a:lnTo>
                    <a:pt x="38" y="32"/>
                  </a:lnTo>
                  <a:lnTo>
                    <a:pt x="45" y="32"/>
                  </a:lnTo>
                  <a:lnTo>
                    <a:pt x="51" y="16"/>
                  </a:lnTo>
                  <a:lnTo>
                    <a:pt x="51" y="8"/>
                  </a:lnTo>
                  <a:lnTo>
                    <a:pt x="38" y="0"/>
                  </a:lnTo>
                  <a:lnTo>
                    <a:pt x="38" y="8"/>
                  </a:lnTo>
                  <a:lnTo>
                    <a:pt x="32" y="16"/>
                  </a:lnTo>
                  <a:lnTo>
                    <a:pt x="19" y="16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8" name="Freeform 38"/>
            <p:cNvSpPr>
              <a:spLocks/>
            </p:cNvSpPr>
            <p:nvPr/>
          </p:nvSpPr>
          <p:spPr bwMode="auto">
            <a:xfrm>
              <a:off x="4446" y="2863"/>
              <a:ext cx="1" cy="48"/>
            </a:xfrm>
            <a:custGeom>
              <a:avLst/>
              <a:gdLst>
                <a:gd name="T0" fmla="*/ 48 h 48"/>
                <a:gd name="T1" fmla="*/ 32 h 48"/>
                <a:gd name="T2" fmla="*/ 0 h 4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8">
                  <a:moveTo>
                    <a:pt x="0" y="48"/>
                  </a:moveTo>
                  <a:lnTo>
                    <a:pt x="0" y="32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39" name="Freeform 39"/>
            <p:cNvSpPr>
              <a:spLocks/>
            </p:cNvSpPr>
            <p:nvPr/>
          </p:nvSpPr>
          <p:spPr bwMode="auto">
            <a:xfrm>
              <a:off x="4427" y="2911"/>
              <a:ext cx="58" cy="32"/>
            </a:xfrm>
            <a:custGeom>
              <a:avLst/>
              <a:gdLst>
                <a:gd name="T0" fmla="*/ 0 w 58"/>
                <a:gd name="T1" fmla="*/ 0 h 32"/>
                <a:gd name="T2" fmla="*/ 0 w 58"/>
                <a:gd name="T3" fmla="*/ 16 h 32"/>
                <a:gd name="T4" fmla="*/ 0 w 58"/>
                <a:gd name="T5" fmla="*/ 24 h 32"/>
                <a:gd name="T6" fmla="*/ 7 w 58"/>
                <a:gd name="T7" fmla="*/ 32 h 32"/>
                <a:gd name="T8" fmla="*/ 26 w 58"/>
                <a:gd name="T9" fmla="*/ 32 h 32"/>
                <a:gd name="T10" fmla="*/ 32 w 58"/>
                <a:gd name="T11" fmla="*/ 24 h 32"/>
                <a:gd name="T12" fmla="*/ 32 w 58"/>
                <a:gd name="T13" fmla="*/ 24 h 32"/>
                <a:gd name="T14" fmla="*/ 45 w 58"/>
                <a:gd name="T15" fmla="*/ 24 h 32"/>
                <a:gd name="T16" fmla="*/ 58 w 58"/>
                <a:gd name="T17" fmla="*/ 16 h 32"/>
                <a:gd name="T18" fmla="*/ 58 w 58"/>
                <a:gd name="T19" fmla="*/ 8 h 32"/>
                <a:gd name="T20" fmla="*/ 45 w 58"/>
                <a:gd name="T21" fmla="*/ 8 h 32"/>
                <a:gd name="T22" fmla="*/ 39 w 58"/>
                <a:gd name="T23" fmla="*/ 0 h 32"/>
                <a:gd name="T24" fmla="*/ 26 w 58"/>
                <a:gd name="T25" fmla="*/ 0 h 32"/>
                <a:gd name="T26" fmla="*/ 19 w 58"/>
                <a:gd name="T27" fmla="*/ 0 h 32"/>
                <a:gd name="T28" fmla="*/ 13 w 58"/>
                <a:gd name="T29" fmla="*/ 0 h 32"/>
                <a:gd name="T30" fmla="*/ 0 w 58"/>
                <a:gd name="T3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32">
                  <a:moveTo>
                    <a:pt x="0" y="0"/>
                  </a:moveTo>
                  <a:lnTo>
                    <a:pt x="0" y="16"/>
                  </a:lnTo>
                  <a:lnTo>
                    <a:pt x="0" y="24"/>
                  </a:lnTo>
                  <a:lnTo>
                    <a:pt x="7" y="32"/>
                  </a:lnTo>
                  <a:lnTo>
                    <a:pt x="26" y="32"/>
                  </a:lnTo>
                  <a:lnTo>
                    <a:pt x="32" y="24"/>
                  </a:lnTo>
                  <a:lnTo>
                    <a:pt x="32" y="24"/>
                  </a:lnTo>
                  <a:lnTo>
                    <a:pt x="45" y="24"/>
                  </a:lnTo>
                  <a:lnTo>
                    <a:pt x="58" y="16"/>
                  </a:lnTo>
                  <a:lnTo>
                    <a:pt x="58" y="8"/>
                  </a:lnTo>
                  <a:lnTo>
                    <a:pt x="45" y="8"/>
                  </a:lnTo>
                  <a:lnTo>
                    <a:pt x="39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0" name="Freeform 40"/>
            <p:cNvSpPr>
              <a:spLocks/>
            </p:cNvSpPr>
            <p:nvPr/>
          </p:nvSpPr>
          <p:spPr bwMode="auto">
            <a:xfrm>
              <a:off x="4628" y="2839"/>
              <a:ext cx="52" cy="72"/>
            </a:xfrm>
            <a:custGeom>
              <a:avLst/>
              <a:gdLst>
                <a:gd name="T0" fmla="*/ 0 w 52"/>
                <a:gd name="T1" fmla="*/ 0 h 72"/>
                <a:gd name="T2" fmla="*/ 7 w 52"/>
                <a:gd name="T3" fmla="*/ 48 h 72"/>
                <a:gd name="T4" fmla="*/ 7 w 52"/>
                <a:gd name="T5" fmla="*/ 64 h 72"/>
                <a:gd name="T6" fmla="*/ 20 w 52"/>
                <a:gd name="T7" fmla="*/ 72 h 72"/>
                <a:gd name="T8" fmla="*/ 26 w 52"/>
                <a:gd name="T9" fmla="*/ 64 h 72"/>
                <a:gd name="T10" fmla="*/ 39 w 52"/>
                <a:gd name="T11" fmla="*/ 72 h 72"/>
                <a:gd name="T12" fmla="*/ 52 w 52"/>
                <a:gd name="T13" fmla="*/ 64 h 72"/>
                <a:gd name="T14" fmla="*/ 52 w 52"/>
                <a:gd name="T15" fmla="*/ 48 h 72"/>
                <a:gd name="T16" fmla="*/ 52 w 52"/>
                <a:gd name="T17" fmla="*/ 0 h 72"/>
                <a:gd name="T18" fmla="*/ 46 w 52"/>
                <a:gd name="T19" fmla="*/ 8 h 72"/>
                <a:gd name="T20" fmla="*/ 0 w 52"/>
                <a:gd name="T2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72">
                  <a:moveTo>
                    <a:pt x="0" y="0"/>
                  </a:moveTo>
                  <a:lnTo>
                    <a:pt x="7" y="48"/>
                  </a:lnTo>
                  <a:lnTo>
                    <a:pt x="7" y="64"/>
                  </a:lnTo>
                  <a:lnTo>
                    <a:pt x="20" y="72"/>
                  </a:lnTo>
                  <a:lnTo>
                    <a:pt x="26" y="64"/>
                  </a:lnTo>
                  <a:lnTo>
                    <a:pt x="39" y="72"/>
                  </a:lnTo>
                  <a:lnTo>
                    <a:pt x="52" y="64"/>
                  </a:lnTo>
                  <a:lnTo>
                    <a:pt x="52" y="48"/>
                  </a:lnTo>
                  <a:lnTo>
                    <a:pt x="52" y="0"/>
                  </a:lnTo>
                  <a:lnTo>
                    <a:pt x="4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1" name="Freeform 41"/>
            <p:cNvSpPr>
              <a:spLocks/>
            </p:cNvSpPr>
            <p:nvPr/>
          </p:nvSpPr>
          <p:spPr bwMode="auto">
            <a:xfrm>
              <a:off x="4667" y="2487"/>
              <a:ext cx="33" cy="40"/>
            </a:xfrm>
            <a:custGeom>
              <a:avLst/>
              <a:gdLst>
                <a:gd name="T0" fmla="*/ 0 w 33"/>
                <a:gd name="T1" fmla="*/ 8 h 40"/>
                <a:gd name="T2" fmla="*/ 7 w 33"/>
                <a:gd name="T3" fmla="*/ 0 h 40"/>
                <a:gd name="T4" fmla="*/ 20 w 33"/>
                <a:gd name="T5" fmla="*/ 0 h 40"/>
                <a:gd name="T6" fmla="*/ 33 w 33"/>
                <a:gd name="T7" fmla="*/ 16 h 40"/>
                <a:gd name="T8" fmla="*/ 33 w 33"/>
                <a:gd name="T9" fmla="*/ 24 h 40"/>
                <a:gd name="T10" fmla="*/ 33 w 33"/>
                <a:gd name="T11" fmla="*/ 40 h 40"/>
                <a:gd name="T12" fmla="*/ 20 w 33"/>
                <a:gd name="T13" fmla="*/ 40 h 40"/>
                <a:gd name="T14" fmla="*/ 20 w 33"/>
                <a:gd name="T15" fmla="*/ 32 h 40"/>
                <a:gd name="T16" fmla="*/ 13 w 33"/>
                <a:gd name="T17" fmla="*/ 8 h 40"/>
                <a:gd name="T18" fmla="*/ 0 w 33"/>
                <a:gd name="T19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0">
                  <a:moveTo>
                    <a:pt x="0" y="8"/>
                  </a:moveTo>
                  <a:lnTo>
                    <a:pt x="7" y="0"/>
                  </a:lnTo>
                  <a:lnTo>
                    <a:pt x="20" y="0"/>
                  </a:lnTo>
                  <a:lnTo>
                    <a:pt x="33" y="16"/>
                  </a:lnTo>
                  <a:lnTo>
                    <a:pt x="33" y="24"/>
                  </a:lnTo>
                  <a:lnTo>
                    <a:pt x="33" y="40"/>
                  </a:lnTo>
                  <a:lnTo>
                    <a:pt x="20" y="40"/>
                  </a:lnTo>
                  <a:lnTo>
                    <a:pt x="20" y="32"/>
                  </a:lnTo>
                  <a:lnTo>
                    <a:pt x="13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2" name="Freeform 42"/>
            <p:cNvSpPr>
              <a:spLocks/>
            </p:cNvSpPr>
            <p:nvPr/>
          </p:nvSpPr>
          <p:spPr bwMode="auto">
            <a:xfrm>
              <a:off x="4622" y="2464"/>
              <a:ext cx="52" cy="79"/>
            </a:xfrm>
            <a:custGeom>
              <a:avLst/>
              <a:gdLst>
                <a:gd name="T0" fmla="*/ 6 w 52"/>
                <a:gd name="T1" fmla="*/ 31 h 79"/>
                <a:gd name="T2" fmla="*/ 0 w 52"/>
                <a:gd name="T3" fmla="*/ 31 h 79"/>
                <a:gd name="T4" fmla="*/ 0 w 52"/>
                <a:gd name="T5" fmla="*/ 31 h 79"/>
                <a:gd name="T6" fmla="*/ 0 w 52"/>
                <a:gd name="T7" fmla="*/ 47 h 79"/>
                <a:gd name="T8" fmla="*/ 6 w 52"/>
                <a:gd name="T9" fmla="*/ 47 h 79"/>
                <a:gd name="T10" fmla="*/ 13 w 52"/>
                <a:gd name="T11" fmla="*/ 71 h 79"/>
                <a:gd name="T12" fmla="*/ 32 w 52"/>
                <a:gd name="T13" fmla="*/ 79 h 79"/>
                <a:gd name="T14" fmla="*/ 45 w 52"/>
                <a:gd name="T15" fmla="*/ 79 h 79"/>
                <a:gd name="T16" fmla="*/ 52 w 52"/>
                <a:gd name="T17" fmla="*/ 63 h 79"/>
                <a:gd name="T18" fmla="*/ 52 w 52"/>
                <a:gd name="T19" fmla="*/ 39 h 79"/>
                <a:gd name="T20" fmla="*/ 52 w 52"/>
                <a:gd name="T21" fmla="*/ 15 h 79"/>
                <a:gd name="T22" fmla="*/ 26 w 52"/>
                <a:gd name="T23" fmla="*/ 0 h 79"/>
                <a:gd name="T24" fmla="*/ 6 w 52"/>
                <a:gd name="T25" fmla="*/ 15 h 79"/>
                <a:gd name="T26" fmla="*/ 6 w 52"/>
                <a:gd name="T27" fmla="*/ 3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79">
                  <a:moveTo>
                    <a:pt x="6" y="31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47"/>
                  </a:lnTo>
                  <a:lnTo>
                    <a:pt x="6" y="47"/>
                  </a:lnTo>
                  <a:lnTo>
                    <a:pt x="13" y="71"/>
                  </a:lnTo>
                  <a:lnTo>
                    <a:pt x="32" y="79"/>
                  </a:lnTo>
                  <a:lnTo>
                    <a:pt x="45" y="79"/>
                  </a:lnTo>
                  <a:lnTo>
                    <a:pt x="52" y="63"/>
                  </a:lnTo>
                  <a:lnTo>
                    <a:pt x="52" y="39"/>
                  </a:lnTo>
                  <a:lnTo>
                    <a:pt x="52" y="15"/>
                  </a:lnTo>
                  <a:lnTo>
                    <a:pt x="26" y="0"/>
                  </a:lnTo>
                  <a:lnTo>
                    <a:pt x="6" y="15"/>
                  </a:lnTo>
                  <a:lnTo>
                    <a:pt x="6" y="3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3" name="Freeform 43"/>
            <p:cNvSpPr>
              <a:spLocks/>
            </p:cNvSpPr>
            <p:nvPr/>
          </p:nvSpPr>
          <p:spPr bwMode="auto">
            <a:xfrm>
              <a:off x="4609" y="2448"/>
              <a:ext cx="71" cy="63"/>
            </a:xfrm>
            <a:custGeom>
              <a:avLst/>
              <a:gdLst>
                <a:gd name="T0" fmla="*/ 65 w 71"/>
                <a:gd name="T1" fmla="*/ 39 h 63"/>
                <a:gd name="T2" fmla="*/ 71 w 71"/>
                <a:gd name="T3" fmla="*/ 31 h 63"/>
                <a:gd name="T4" fmla="*/ 71 w 71"/>
                <a:gd name="T5" fmla="*/ 16 h 63"/>
                <a:gd name="T6" fmla="*/ 58 w 71"/>
                <a:gd name="T7" fmla="*/ 8 h 63"/>
                <a:gd name="T8" fmla="*/ 52 w 71"/>
                <a:gd name="T9" fmla="*/ 0 h 63"/>
                <a:gd name="T10" fmla="*/ 32 w 71"/>
                <a:gd name="T11" fmla="*/ 0 h 63"/>
                <a:gd name="T12" fmla="*/ 19 w 71"/>
                <a:gd name="T13" fmla="*/ 0 h 63"/>
                <a:gd name="T14" fmla="*/ 19 w 71"/>
                <a:gd name="T15" fmla="*/ 8 h 63"/>
                <a:gd name="T16" fmla="*/ 6 w 71"/>
                <a:gd name="T17" fmla="*/ 16 h 63"/>
                <a:gd name="T18" fmla="*/ 0 w 71"/>
                <a:gd name="T19" fmla="*/ 31 h 63"/>
                <a:gd name="T20" fmla="*/ 0 w 71"/>
                <a:gd name="T21" fmla="*/ 55 h 63"/>
                <a:gd name="T22" fmla="*/ 13 w 71"/>
                <a:gd name="T23" fmla="*/ 63 h 63"/>
                <a:gd name="T24" fmla="*/ 13 w 71"/>
                <a:gd name="T25" fmla="*/ 47 h 63"/>
                <a:gd name="T26" fmla="*/ 13 w 71"/>
                <a:gd name="T27" fmla="*/ 47 h 63"/>
                <a:gd name="T28" fmla="*/ 19 w 71"/>
                <a:gd name="T29" fmla="*/ 47 h 63"/>
                <a:gd name="T30" fmla="*/ 19 w 71"/>
                <a:gd name="T31" fmla="*/ 31 h 63"/>
                <a:gd name="T32" fmla="*/ 39 w 71"/>
                <a:gd name="T33" fmla="*/ 16 h 63"/>
                <a:gd name="T34" fmla="*/ 65 w 71"/>
                <a:gd name="T35" fmla="*/ 31 h 63"/>
                <a:gd name="T36" fmla="*/ 65 w 71"/>
                <a:gd name="T37" fmla="*/ 3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63">
                  <a:moveTo>
                    <a:pt x="65" y="39"/>
                  </a:moveTo>
                  <a:lnTo>
                    <a:pt x="71" y="31"/>
                  </a:lnTo>
                  <a:lnTo>
                    <a:pt x="71" y="16"/>
                  </a:lnTo>
                  <a:lnTo>
                    <a:pt x="58" y="8"/>
                  </a:lnTo>
                  <a:lnTo>
                    <a:pt x="52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9" y="8"/>
                  </a:lnTo>
                  <a:lnTo>
                    <a:pt x="6" y="16"/>
                  </a:lnTo>
                  <a:lnTo>
                    <a:pt x="0" y="31"/>
                  </a:lnTo>
                  <a:lnTo>
                    <a:pt x="0" y="55"/>
                  </a:lnTo>
                  <a:lnTo>
                    <a:pt x="13" y="63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9" y="47"/>
                  </a:lnTo>
                  <a:lnTo>
                    <a:pt x="19" y="31"/>
                  </a:lnTo>
                  <a:lnTo>
                    <a:pt x="39" y="16"/>
                  </a:lnTo>
                  <a:lnTo>
                    <a:pt x="65" y="31"/>
                  </a:lnTo>
                  <a:lnTo>
                    <a:pt x="65" y="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4" name="Freeform 44"/>
            <p:cNvSpPr>
              <a:spLocks/>
            </p:cNvSpPr>
            <p:nvPr/>
          </p:nvSpPr>
          <p:spPr bwMode="auto">
            <a:xfrm>
              <a:off x="4583" y="2487"/>
              <a:ext cx="32" cy="40"/>
            </a:xfrm>
            <a:custGeom>
              <a:avLst/>
              <a:gdLst>
                <a:gd name="T0" fmla="*/ 32 w 32"/>
                <a:gd name="T1" fmla="*/ 8 h 40"/>
                <a:gd name="T2" fmla="*/ 26 w 32"/>
                <a:gd name="T3" fmla="*/ 0 h 40"/>
                <a:gd name="T4" fmla="*/ 19 w 32"/>
                <a:gd name="T5" fmla="*/ 8 h 40"/>
                <a:gd name="T6" fmla="*/ 6 w 32"/>
                <a:gd name="T7" fmla="*/ 16 h 40"/>
                <a:gd name="T8" fmla="*/ 0 w 32"/>
                <a:gd name="T9" fmla="*/ 32 h 40"/>
                <a:gd name="T10" fmla="*/ 6 w 32"/>
                <a:gd name="T11" fmla="*/ 40 h 40"/>
                <a:gd name="T12" fmla="*/ 13 w 32"/>
                <a:gd name="T13" fmla="*/ 40 h 40"/>
                <a:gd name="T14" fmla="*/ 13 w 32"/>
                <a:gd name="T15" fmla="*/ 32 h 40"/>
                <a:gd name="T16" fmla="*/ 19 w 32"/>
                <a:gd name="T17" fmla="*/ 16 h 40"/>
                <a:gd name="T18" fmla="*/ 32 w 32"/>
                <a:gd name="T19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40">
                  <a:moveTo>
                    <a:pt x="32" y="8"/>
                  </a:moveTo>
                  <a:lnTo>
                    <a:pt x="26" y="0"/>
                  </a:lnTo>
                  <a:lnTo>
                    <a:pt x="19" y="8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6" y="40"/>
                  </a:lnTo>
                  <a:lnTo>
                    <a:pt x="13" y="40"/>
                  </a:lnTo>
                  <a:lnTo>
                    <a:pt x="13" y="32"/>
                  </a:lnTo>
                  <a:lnTo>
                    <a:pt x="19" y="16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5" name="Freeform 45"/>
            <p:cNvSpPr>
              <a:spLocks/>
            </p:cNvSpPr>
            <p:nvPr/>
          </p:nvSpPr>
          <p:spPr bwMode="auto">
            <a:xfrm>
              <a:off x="4609" y="2479"/>
              <a:ext cx="13" cy="16"/>
            </a:xfrm>
            <a:custGeom>
              <a:avLst/>
              <a:gdLst>
                <a:gd name="T0" fmla="*/ 0 w 13"/>
                <a:gd name="T1" fmla="*/ 8 h 16"/>
                <a:gd name="T2" fmla="*/ 0 w 13"/>
                <a:gd name="T3" fmla="*/ 8 h 16"/>
                <a:gd name="T4" fmla="*/ 0 w 13"/>
                <a:gd name="T5" fmla="*/ 0 h 16"/>
                <a:gd name="T6" fmla="*/ 6 w 13"/>
                <a:gd name="T7" fmla="*/ 8 h 16"/>
                <a:gd name="T8" fmla="*/ 6 w 13"/>
                <a:gd name="T9" fmla="*/ 0 h 16"/>
                <a:gd name="T10" fmla="*/ 13 w 13"/>
                <a:gd name="T11" fmla="*/ 8 h 16"/>
                <a:gd name="T12" fmla="*/ 6 w 13"/>
                <a:gd name="T13" fmla="*/ 8 h 16"/>
                <a:gd name="T14" fmla="*/ 6 w 13"/>
                <a:gd name="T15" fmla="*/ 16 h 16"/>
                <a:gd name="T16" fmla="*/ 0 w 13"/>
                <a:gd name="T17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6">
                  <a:moveTo>
                    <a:pt x="0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6" y="8"/>
                  </a:lnTo>
                  <a:lnTo>
                    <a:pt x="6" y="0"/>
                  </a:lnTo>
                  <a:lnTo>
                    <a:pt x="13" y="8"/>
                  </a:lnTo>
                  <a:lnTo>
                    <a:pt x="6" y="8"/>
                  </a:lnTo>
                  <a:lnTo>
                    <a:pt x="6" y="1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6" name="Freeform 46"/>
            <p:cNvSpPr>
              <a:spLocks/>
            </p:cNvSpPr>
            <p:nvPr/>
          </p:nvSpPr>
          <p:spPr bwMode="auto">
            <a:xfrm>
              <a:off x="4622" y="2511"/>
              <a:ext cx="39" cy="48"/>
            </a:xfrm>
            <a:custGeom>
              <a:avLst/>
              <a:gdLst>
                <a:gd name="T0" fmla="*/ 6 w 39"/>
                <a:gd name="T1" fmla="*/ 0 h 48"/>
                <a:gd name="T2" fmla="*/ 0 w 39"/>
                <a:gd name="T3" fmla="*/ 40 h 48"/>
                <a:gd name="T4" fmla="*/ 13 w 39"/>
                <a:gd name="T5" fmla="*/ 48 h 48"/>
                <a:gd name="T6" fmla="*/ 26 w 39"/>
                <a:gd name="T7" fmla="*/ 48 h 48"/>
                <a:gd name="T8" fmla="*/ 39 w 39"/>
                <a:gd name="T9" fmla="*/ 40 h 48"/>
                <a:gd name="T10" fmla="*/ 39 w 39"/>
                <a:gd name="T11" fmla="*/ 32 h 48"/>
                <a:gd name="T12" fmla="*/ 32 w 39"/>
                <a:gd name="T13" fmla="*/ 32 h 48"/>
                <a:gd name="T14" fmla="*/ 13 w 39"/>
                <a:gd name="T15" fmla="*/ 24 h 48"/>
                <a:gd name="T16" fmla="*/ 6 w 39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48">
                  <a:moveTo>
                    <a:pt x="6" y="0"/>
                  </a:moveTo>
                  <a:lnTo>
                    <a:pt x="0" y="40"/>
                  </a:lnTo>
                  <a:lnTo>
                    <a:pt x="13" y="48"/>
                  </a:lnTo>
                  <a:lnTo>
                    <a:pt x="26" y="48"/>
                  </a:lnTo>
                  <a:lnTo>
                    <a:pt x="39" y="40"/>
                  </a:lnTo>
                  <a:lnTo>
                    <a:pt x="39" y="32"/>
                  </a:lnTo>
                  <a:lnTo>
                    <a:pt x="32" y="32"/>
                  </a:lnTo>
                  <a:lnTo>
                    <a:pt x="13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7" name="Freeform 47"/>
            <p:cNvSpPr>
              <a:spLocks/>
            </p:cNvSpPr>
            <p:nvPr/>
          </p:nvSpPr>
          <p:spPr bwMode="auto">
            <a:xfrm>
              <a:off x="4576" y="2543"/>
              <a:ext cx="149" cy="304"/>
            </a:xfrm>
            <a:custGeom>
              <a:avLst/>
              <a:gdLst>
                <a:gd name="T0" fmla="*/ 46 w 149"/>
                <a:gd name="T1" fmla="*/ 8 h 304"/>
                <a:gd name="T2" fmla="*/ 20 w 149"/>
                <a:gd name="T3" fmla="*/ 16 h 304"/>
                <a:gd name="T4" fmla="*/ 13 w 149"/>
                <a:gd name="T5" fmla="*/ 8 h 304"/>
                <a:gd name="T6" fmla="*/ 0 w 149"/>
                <a:gd name="T7" fmla="*/ 16 h 304"/>
                <a:gd name="T8" fmla="*/ 0 w 149"/>
                <a:gd name="T9" fmla="*/ 40 h 304"/>
                <a:gd name="T10" fmla="*/ 0 w 149"/>
                <a:gd name="T11" fmla="*/ 64 h 304"/>
                <a:gd name="T12" fmla="*/ 13 w 149"/>
                <a:gd name="T13" fmla="*/ 80 h 304"/>
                <a:gd name="T14" fmla="*/ 26 w 149"/>
                <a:gd name="T15" fmla="*/ 80 h 304"/>
                <a:gd name="T16" fmla="*/ 33 w 149"/>
                <a:gd name="T17" fmla="*/ 144 h 304"/>
                <a:gd name="T18" fmla="*/ 13 w 149"/>
                <a:gd name="T19" fmla="*/ 256 h 304"/>
                <a:gd name="T20" fmla="*/ 13 w 149"/>
                <a:gd name="T21" fmla="*/ 288 h 304"/>
                <a:gd name="T22" fmla="*/ 46 w 149"/>
                <a:gd name="T23" fmla="*/ 296 h 304"/>
                <a:gd name="T24" fmla="*/ 98 w 149"/>
                <a:gd name="T25" fmla="*/ 304 h 304"/>
                <a:gd name="T26" fmla="*/ 124 w 149"/>
                <a:gd name="T27" fmla="*/ 296 h 304"/>
                <a:gd name="T28" fmla="*/ 149 w 149"/>
                <a:gd name="T29" fmla="*/ 280 h 304"/>
                <a:gd name="T30" fmla="*/ 143 w 149"/>
                <a:gd name="T31" fmla="*/ 248 h 304"/>
                <a:gd name="T32" fmla="*/ 111 w 149"/>
                <a:gd name="T33" fmla="*/ 136 h 304"/>
                <a:gd name="T34" fmla="*/ 111 w 149"/>
                <a:gd name="T35" fmla="*/ 72 h 304"/>
                <a:gd name="T36" fmla="*/ 124 w 149"/>
                <a:gd name="T37" fmla="*/ 72 h 304"/>
                <a:gd name="T38" fmla="*/ 130 w 149"/>
                <a:gd name="T39" fmla="*/ 64 h 304"/>
                <a:gd name="T40" fmla="*/ 130 w 149"/>
                <a:gd name="T41" fmla="*/ 24 h 304"/>
                <a:gd name="T42" fmla="*/ 117 w 149"/>
                <a:gd name="T43" fmla="*/ 8 h 304"/>
                <a:gd name="T44" fmla="*/ 104 w 149"/>
                <a:gd name="T45" fmla="*/ 16 h 304"/>
                <a:gd name="T46" fmla="*/ 85 w 149"/>
                <a:gd name="T47" fmla="*/ 0 h 304"/>
                <a:gd name="T48" fmla="*/ 85 w 149"/>
                <a:gd name="T49" fmla="*/ 8 h 304"/>
                <a:gd name="T50" fmla="*/ 72 w 149"/>
                <a:gd name="T51" fmla="*/ 16 h 304"/>
                <a:gd name="T52" fmla="*/ 59 w 149"/>
                <a:gd name="T53" fmla="*/ 16 h 304"/>
                <a:gd name="T54" fmla="*/ 46 w 149"/>
                <a:gd name="T55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9" h="304">
                  <a:moveTo>
                    <a:pt x="46" y="8"/>
                  </a:moveTo>
                  <a:lnTo>
                    <a:pt x="20" y="16"/>
                  </a:lnTo>
                  <a:lnTo>
                    <a:pt x="13" y="8"/>
                  </a:lnTo>
                  <a:lnTo>
                    <a:pt x="0" y="16"/>
                  </a:lnTo>
                  <a:lnTo>
                    <a:pt x="0" y="40"/>
                  </a:lnTo>
                  <a:lnTo>
                    <a:pt x="0" y="64"/>
                  </a:lnTo>
                  <a:lnTo>
                    <a:pt x="13" y="80"/>
                  </a:lnTo>
                  <a:lnTo>
                    <a:pt x="26" y="80"/>
                  </a:lnTo>
                  <a:lnTo>
                    <a:pt x="33" y="144"/>
                  </a:lnTo>
                  <a:lnTo>
                    <a:pt x="13" y="256"/>
                  </a:lnTo>
                  <a:lnTo>
                    <a:pt x="13" y="288"/>
                  </a:lnTo>
                  <a:lnTo>
                    <a:pt x="46" y="296"/>
                  </a:lnTo>
                  <a:lnTo>
                    <a:pt x="98" y="304"/>
                  </a:lnTo>
                  <a:lnTo>
                    <a:pt x="124" y="296"/>
                  </a:lnTo>
                  <a:lnTo>
                    <a:pt x="149" y="280"/>
                  </a:lnTo>
                  <a:lnTo>
                    <a:pt x="143" y="248"/>
                  </a:lnTo>
                  <a:lnTo>
                    <a:pt x="111" y="136"/>
                  </a:lnTo>
                  <a:lnTo>
                    <a:pt x="111" y="72"/>
                  </a:lnTo>
                  <a:lnTo>
                    <a:pt x="124" y="72"/>
                  </a:lnTo>
                  <a:lnTo>
                    <a:pt x="130" y="64"/>
                  </a:lnTo>
                  <a:lnTo>
                    <a:pt x="130" y="24"/>
                  </a:lnTo>
                  <a:lnTo>
                    <a:pt x="117" y="8"/>
                  </a:lnTo>
                  <a:lnTo>
                    <a:pt x="104" y="16"/>
                  </a:lnTo>
                  <a:lnTo>
                    <a:pt x="85" y="0"/>
                  </a:lnTo>
                  <a:lnTo>
                    <a:pt x="85" y="8"/>
                  </a:lnTo>
                  <a:lnTo>
                    <a:pt x="72" y="16"/>
                  </a:lnTo>
                  <a:lnTo>
                    <a:pt x="59" y="16"/>
                  </a:lnTo>
                  <a:lnTo>
                    <a:pt x="46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8" name="Line 48"/>
            <p:cNvSpPr>
              <a:spLocks noChangeShapeType="1"/>
            </p:cNvSpPr>
            <p:nvPr/>
          </p:nvSpPr>
          <p:spPr bwMode="auto">
            <a:xfrm flipV="1">
              <a:off x="4687" y="2599"/>
              <a:ext cx="1" cy="16"/>
            </a:xfrm>
            <a:prstGeom prst="line">
              <a:avLst/>
            </a:prstGeom>
            <a:noFill/>
            <a:ln w="9525">
              <a:solidFill>
                <a:srgbClr val="E4BB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49" name="Freeform 49"/>
            <p:cNvSpPr>
              <a:spLocks/>
            </p:cNvSpPr>
            <p:nvPr/>
          </p:nvSpPr>
          <p:spPr bwMode="auto">
            <a:xfrm>
              <a:off x="4583" y="2615"/>
              <a:ext cx="19" cy="24"/>
            </a:xfrm>
            <a:custGeom>
              <a:avLst/>
              <a:gdLst>
                <a:gd name="T0" fmla="*/ 0 w 19"/>
                <a:gd name="T1" fmla="*/ 0 h 24"/>
                <a:gd name="T2" fmla="*/ 0 w 19"/>
                <a:gd name="T3" fmla="*/ 24 h 24"/>
                <a:gd name="T4" fmla="*/ 13 w 19"/>
                <a:gd name="T5" fmla="*/ 24 h 24"/>
                <a:gd name="T6" fmla="*/ 19 w 19"/>
                <a:gd name="T7" fmla="*/ 24 h 24"/>
                <a:gd name="T8" fmla="*/ 19 w 19"/>
                <a:gd name="T9" fmla="*/ 8 h 24"/>
                <a:gd name="T10" fmla="*/ 6 w 19"/>
                <a:gd name="T11" fmla="*/ 8 h 24"/>
                <a:gd name="T12" fmla="*/ 0 w 19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4">
                  <a:moveTo>
                    <a:pt x="0" y="0"/>
                  </a:moveTo>
                  <a:lnTo>
                    <a:pt x="0" y="24"/>
                  </a:lnTo>
                  <a:lnTo>
                    <a:pt x="13" y="24"/>
                  </a:lnTo>
                  <a:lnTo>
                    <a:pt x="19" y="24"/>
                  </a:lnTo>
                  <a:lnTo>
                    <a:pt x="19" y="8"/>
                  </a:lnTo>
                  <a:lnTo>
                    <a:pt x="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0" name="Freeform 50"/>
            <p:cNvSpPr>
              <a:spLocks/>
            </p:cNvSpPr>
            <p:nvPr/>
          </p:nvSpPr>
          <p:spPr bwMode="auto">
            <a:xfrm>
              <a:off x="4687" y="2607"/>
              <a:ext cx="19" cy="24"/>
            </a:xfrm>
            <a:custGeom>
              <a:avLst/>
              <a:gdLst>
                <a:gd name="T0" fmla="*/ 0 w 19"/>
                <a:gd name="T1" fmla="*/ 8 h 24"/>
                <a:gd name="T2" fmla="*/ 0 w 19"/>
                <a:gd name="T3" fmla="*/ 24 h 24"/>
                <a:gd name="T4" fmla="*/ 13 w 19"/>
                <a:gd name="T5" fmla="*/ 24 h 24"/>
                <a:gd name="T6" fmla="*/ 19 w 19"/>
                <a:gd name="T7" fmla="*/ 24 h 24"/>
                <a:gd name="T8" fmla="*/ 19 w 19"/>
                <a:gd name="T9" fmla="*/ 0 h 24"/>
                <a:gd name="T10" fmla="*/ 13 w 19"/>
                <a:gd name="T11" fmla="*/ 8 h 24"/>
                <a:gd name="T12" fmla="*/ 0 w 19"/>
                <a:gd name="T13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4">
                  <a:moveTo>
                    <a:pt x="0" y="8"/>
                  </a:moveTo>
                  <a:lnTo>
                    <a:pt x="0" y="24"/>
                  </a:lnTo>
                  <a:lnTo>
                    <a:pt x="13" y="24"/>
                  </a:lnTo>
                  <a:lnTo>
                    <a:pt x="19" y="24"/>
                  </a:lnTo>
                  <a:lnTo>
                    <a:pt x="19" y="0"/>
                  </a:lnTo>
                  <a:lnTo>
                    <a:pt x="13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1" name="Freeform 51"/>
            <p:cNvSpPr>
              <a:spLocks/>
            </p:cNvSpPr>
            <p:nvPr/>
          </p:nvSpPr>
          <p:spPr bwMode="auto">
            <a:xfrm>
              <a:off x="4583" y="2639"/>
              <a:ext cx="91" cy="72"/>
            </a:xfrm>
            <a:custGeom>
              <a:avLst/>
              <a:gdLst>
                <a:gd name="T0" fmla="*/ 0 w 91"/>
                <a:gd name="T1" fmla="*/ 0 h 72"/>
                <a:gd name="T2" fmla="*/ 6 w 91"/>
                <a:gd name="T3" fmla="*/ 32 h 72"/>
                <a:gd name="T4" fmla="*/ 45 w 91"/>
                <a:gd name="T5" fmla="*/ 64 h 72"/>
                <a:gd name="T6" fmla="*/ 58 w 91"/>
                <a:gd name="T7" fmla="*/ 72 h 72"/>
                <a:gd name="T8" fmla="*/ 78 w 91"/>
                <a:gd name="T9" fmla="*/ 72 h 72"/>
                <a:gd name="T10" fmla="*/ 91 w 91"/>
                <a:gd name="T11" fmla="*/ 64 h 72"/>
                <a:gd name="T12" fmla="*/ 78 w 91"/>
                <a:gd name="T13" fmla="*/ 56 h 72"/>
                <a:gd name="T14" fmla="*/ 71 w 91"/>
                <a:gd name="T15" fmla="*/ 56 h 72"/>
                <a:gd name="T16" fmla="*/ 78 w 91"/>
                <a:gd name="T17" fmla="*/ 48 h 72"/>
                <a:gd name="T18" fmla="*/ 78 w 91"/>
                <a:gd name="T19" fmla="*/ 40 h 72"/>
                <a:gd name="T20" fmla="*/ 65 w 91"/>
                <a:gd name="T21" fmla="*/ 40 h 72"/>
                <a:gd name="T22" fmla="*/ 58 w 91"/>
                <a:gd name="T23" fmla="*/ 48 h 72"/>
                <a:gd name="T24" fmla="*/ 26 w 91"/>
                <a:gd name="T25" fmla="*/ 24 h 72"/>
                <a:gd name="T26" fmla="*/ 19 w 91"/>
                <a:gd name="T27" fmla="*/ 0 h 72"/>
                <a:gd name="T28" fmla="*/ 0 w 91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72">
                  <a:moveTo>
                    <a:pt x="0" y="0"/>
                  </a:moveTo>
                  <a:lnTo>
                    <a:pt x="6" y="32"/>
                  </a:lnTo>
                  <a:lnTo>
                    <a:pt x="45" y="64"/>
                  </a:lnTo>
                  <a:lnTo>
                    <a:pt x="58" y="72"/>
                  </a:lnTo>
                  <a:lnTo>
                    <a:pt x="78" y="72"/>
                  </a:lnTo>
                  <a:lnTo>
                    <a:pt x="91" y="64"/>
                  </a:lnTo>
                  <a:lnTo>
                    <a:pt x="78" y="56"/>
                  </a:lnTo>
                  <a:lnTo>
                    <a:pt x="71" y="56"/>
                  </a:lnTo>
                  <a:lnTo>
                    <a:pt x="78" y="48"/>
                  </a:lnTo>
                  <a:lnTo>
                    <a:pt x="78" y="40"/>
                  </a:lnTo>
                  <a:lnTo>
                    <a:pt x="65" y="40"/>
                  </a:lnTo>
                  <a:lnTo>
                    <a:pt x="58" y="48"/>
                  </a:lnTo>
                  <a:lnTo>
                    <a:pt x="26" y="24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2" name="Freeform 52"/>
            <p:cNvSpPr>
              <a:spLocks/>
            </p:cNvSpPr>
            <p:nvPr/>
          </p:nvSpPr>
          <p:spPr bwMode="auto">
            <a:xfrm>
              <a:off x="4654" y="2631"/>
              <a:ext cx="52" cy="72"/>
            </a:xfrm>
            <a:custGeom>
              <a:avLst/>
              <a:gdLst>
                <a:gd name="T0" fmla="*/ 33 w 52"/>
                <a:gd name="T1" fmla="*/ 0 h 72"/>
                <a:gd name="T2" fmla="*/ 33 w 52"/>
                <a:gd name="T3" fmla="*/ 32 h 72"/>
                <a:gd name="T4" fmla="*/ 20 w 52"/>
                <a:gd name="T5" fmla="*/ 48 h 72"/>
                <a:gd name="T6" fmla="*/ 7 w 52"/>
                <a:gd name="T7" fmla="*/ 48 h 72"/>
                <a:gd name="T8" fmla="*/ 7 w 52"/>
                <a:gd name="T9" fmla="*/ 56 h 72"/>
                <a:gd name="T10" fmla="*/ 0 w 52"/>
                <a:gd name="T11" fmla="*/ 64 h 72"/>
                <a:gd name="T12" fmla="*/ 7 w 52"/>
                <a:gd name="T13" fmla="*/ 64 h 72"/>
                <a:gd name="T14" fmla="*/ 20 w 52"/>
                <a:gd name="T15" fmla="*/ 72 h 72"/>
                <a:gd name="T16" fmla="*/ 26 w 52"/>
                <a:gd name="T17" fmla="*/ 64 h 72"/>
                <a:gd name="T18" fmla="*/ 33 w 52"/>
                <a:gd name="T19" fmla="*/ 56 h 72"/>
                <a:gd name="T20" fmla="*/ 46 w 52"/>
                <a:gd name="T21" fmla="*/ 40 h 72"/>
                <a:gd name="T22" fmla="*/ 52 w 52"/>
                <a:gd name="T23" fmla="*/ 0 h 72"/>
                <a:gd name="T24" fmla="*/ 46 w 52"/>
                <a:gd name="T25" fmla="*/ 0 h 72"/>
                <a:gd name="T26" fmla="*/ 33 w 52"/>
                <a:gd name="T2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72">
                  <a:moveTo>
                    <a:pt x="33" y="0"/>
                  </a:moveTo>
                  <a:lnTo>
                    <a:pt x="33" y="32"/>
                  </a:lnTo>
                  <a:lnTo>
                    <a:pt x="20" y="48"/>
                  </a:lnTo>
                  <a:lnTo>
                    <a:pt x="7" y="48"/>
                  </a:lnTo>
                  <a:lnTo>
                    <a:pt x="7" y="56"/>
                  </a:lnTo>
                  <a:lnTo>
                    <a:pt x="0" y="64"/>
                  </a:lnTo>
                  <a:lnTo>
                    <a:pt x="7" y="64"/>
                  </a:lnTo>
                  <a:lnTo>
                    <a:pt x="20" y="72"/>
                  </a:lnTo>
                  <a:lnTo>
                    <a:pt x="26" y="64"/>
                  </a:lnTo>
                  <a:lnTo>
                    <a:pt x="33" y="56"/>
                  </a:lnTo>
                  <a:lnTo>
                    <a:pt x="46" y="4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3" name="Freeform 53"/>
            <p:cNvSpPr>
              <a:spLocks/>
            </p:cNvSpPr>
            <p:nvPr/>
          </p:nvSpPr>
          <p:spPr bwMode="auto">
            <a:xfrm>
              <a:off x="4609" y="2543"/>
              <a:ext cx="65" cy="40"/>
            </a:xfrm>
            <a:custGeom>
              <a:avLst/>
              <a:gdLst>
                <a:gd name="T0" fmla="*/ 13 w 65"/>
                <a:gd name="T1" fmla="*/ 8 h 40"/>
                <a:gd name="T2" fmla="*/ 0 w 65"/>
                <a:gd name="T3" fmla="*/ 8 h 40"/>
                <a:gd name="T4" fmla="*/ 0 w 65"/>
                <a:gd name="T5" fmla="*/ 24 h 40"/>
                <a:gd name="T6" fmla="*/ 19 w 65"/>
                <a:gd name="T7" fmla="*/ 40 h 40"/>
                <a:gd name="T8" fmla="*/ 32 w 65"/>
                <a:gd name="T9" fmla="*/ 40 h 40"/>
                <a:gd name="T10" fmla="*/ 39 w 65"/>
                <a:gd name="T11" fmla="*/ 24 h 40"/>
                <a:gd name="T12" fmla="*/ 45 w 65"/>
                <a:gd name="T13" fmla="*/ 40 h 40"/>
                <a:gd name="T14" fmla="*/ 58 w 65"/>
                <a:gd name="T15" fmla="*/ 40 h 40"/>
                <a:gd name="T16" fmla="*/ 65 w 65"/>
                <a:gd name="T17" fmla="*/ 24 h 40"/>
                <a:gd name="T18" fmla="*/ 65 w 65"/>
                <a:gd name="T19" fmla="*/ 8 h 40"/>
                <a:gd name="T20" fmla="*/ 52 w 65"/>
                <a:gd name="T21" fmla="*/ 0 h 40"/>
                <a:gd name="T22" fmla="*/ 52 w 65"/>
                <a:gd name="T23" fmla="*/ 8 h 40"/>
                <a:gd name="T24" fmla="*/ 39 w 65"/>
                <a:gd name="T25" fmla="*/ 16 h 40"/>
                <a:gd name="T26" fmla="*/ 26 w 65"/>
                <a:gd name="T27" fmla="*/ 16 h 40"/>
                <a:gd name="T28" fmla="*/ 13 w 65"/>
                <a:gd name="T29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" h="40">
                  <a:moveTo>
                    <a:pt x="13" y="8"/>
                  </a:moveTo>
                  <a:lnTo>
                    <a:pt x="0" y="8"/>
                  </a:lnTo>
                  <a:lnTo>
                    <a:pt x="0" y="24"/>
                  </a:lnTo>
                  <a:lnTo>
                    <a:pt x="19" y="40"/>
                  </a:lnTo>
                  <a:lnTo>
                    <a:pt x="32" y="40"/>
                  </a:lnTo>
                  <a:lnTo>
                    <a:pt x="39" y="24"/>
                  </a:lnTo>
                  <a:lnTo>
                    <a:pt x="45" y="40"/>
                  </a:lnTo>
                  <a:lnTo>
                    <a:pt x="58" y="40"/>
                  </a:lnTo>
                  <a:lnTo>
                    <a:pt x="65" y="24"/>
                  </a:lnTo>
                  <a:lnTo>
                    <a:pt x="65" y="8"/>
                  </a:lnTo>
                  <a:lnTo>
                    <a:pt x="52" y="0"/>
                  </a:lnTo>
                  <a:lnTo>
                    <a:pt x="52" y="8"/>
                  </a:lnTo>
                  <a:lnTo>
                    <a:pt x="39" y="16"/>
                  </a:lnTo>
                  <a:lnTo>
                    <a:pt x="26" y="16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4" name="Freeform 54"/>
            <p:cNvSpPr>
              <a:spLocks/>
            </p:cNvSpPr>
            <p:nvPr/>
          </p:nvSpPr>
          <p:spPr bwMode="auto">
            <a:xfrm>
              <a:off x="4654" y="2847"/>
              <a:ext cx="7" cy="56"/>
            </a:xfrm>
            <a:custGeom>
              <a:avLst/>
              <a:gdLst>
                <a:gd name="T0" fmla="*/ 0 w 7"/>
                <a:gd name="T1" fmla="*/ 56 h 56"/>
                <a:gd name="T2" fmla="*/ 0 w 7"/>
                <a:gd name="T3" fmla="*/ 32 h 56"/>
                <a:gd name="T4" fmla="*/ 7 w 7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6">
                  <a:moveTo>
                    <a:pt x="0" y="56"/>
                  </a:moveTo>
                  <a:lnTo>
                    <a:pt x="0" y="32"/>
                  </a:lnTo>
                  <a:lnTo>
                    <a:pt x="7" y="0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5" name="Freeform 55"/>
            <p:cNvSpPr>
              <a:spLocks/>
            </p:cNvSpPr>
            <p:nvPr/>
          </p:nvSpPr>
          <p:spPr bwMode="auto">
            <a:xfrm>
              <a:off x="4628" y="2903"/>
              <a:ext cx="78" cy="40"/>
            </a:xfrm>
            <a:custGeom>
              <a:avLst/>
              <a:gdLst>
                <a:gd name="T0" fmla="*/ 7 w 78"/>
                <a:gd name="T1" fmla="*/ 0 h 40"/>
                <a:gd name="T2" fmla="*/ 0 w 78"/>
                <a:gd name="T3" fmla="*/ 16 h 40"/>
                <a:gd name="T4" fmla="*/ 7 w 78"/>
                <a:gd name="T5" fmla="*/ 32 h 40"/>
                <a:gd name="T6" fmla="*/ 13 w 78"/>
                <a:gd name="T7" fmla="*/ 40 h 40"/>
                <a:gd name="T8" fmla="*/ 39 w 78"/>
                <a:gd name="T9" fmla="*/ 40 h 40"/>
                <a:gd name="T10" fmla="*/ 39 w 78"/>
                <a:gd name="T11" fmla="*/ 32 h 40"/>
                <a:gd name="T12" fmla="*/ 46 w 78"/>
                <a:gd name="T13" fmla="*/ 32 h 40"/>
                <a:gd name="T14" fmla="*/ 65 w 78"/>
                <a:gd name="T15" fmla="*/ 32 h 40"/>
                <a:gd name="T16" fmla="*/ 78 w 78"/>
                <a:gd name="T17" fmla="*/ 24 h 40"/>
                <a:gd name="T18" fmla="*/ 72 w 78"/>
                <a:gd name="T19" fmla="*/ 16 h 40"/>
                <a:gd name="T20" fmla="*/ 65 w 78"/>
                <a:gd name="T21" fmla="*/ 8 h 40"/>
                <a:gd name="T22" fmla="*/ 52 w 78"/>
                <a:gd name="T23" fmla="*/ 0 h 40"/>
                <a:gd name="T24" fmla="*/ 39 w 78"/>
                <a:gd name="T25" fmla="*/ 8 h 40"/>
                <a:gd name="T26" fmla="*/ 26 w 78"/>
                <a:gd name="T27" fmla="*/ 0 h 40"/>
                <a:gd name="T28" fmla="*/ 20 w 78"/>
                <a:gd name="T29" fmla="*/ 8 h 40"/>
                <a:gd name="T30" fmla="*/ 7 w 78"/>
                <a:gd name="T3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40">
                  <a:moveTo>
                    <a:pt x="7" y="0"/>
                  </a:moveTo>
                  <a:lnTo>
                    <a:pt x="0" y="16"/>
                  </a:lnTo>
                  <a:lnTo>
                    <a:pt x="7" y="32"/>
                  </a:lnTo>
                  <a:lnTo>
                    <a:pt x="13" y="40"/>
                  </a:lnTo>
                  <a:lnTo>
                    <a:pt x="39" y="40"/>
                  </a:lnTo>
                  <a:lnTo>
                    <a:pt x="39" y="32"/>
                  </a:lnTo>
                  <a:lnTo>
                    <a:pt x="46" y="32"/>
                  </a:lnTo>
                  <a:lnTo>
                    <a:pt x="65" y="32"/>
                  </a:lnTo>
                  <a:lnTo>
                    <a:pt x="78" y="24"/>
                  </a:lnTo>
                  <a:lnTo>
                    <a:pt x="72" y="16"/>
                  </a:lnTo>
                  <a:lnTo>
                    <a:pt x="65" y="8"/>
                  </a:lnTo>
                  <a:lnTo>
                    <a:pt x="52" y="0"/>
                  </a:lnTo>
                  <a:lnTo>
                    <a:pt x="39" y="8"/>
                  </a:lnTo>
                  <a:lnTo>
                    <a:pt x="26" y="0"/>
                  </a:lnTo>
                  <a:lnTo>
                    <a:pt x="2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6" name="Freeform 56"/>
            <p:cNvSpPr>
              <a:spLocks/>
            </p:cNvSpPr>
            <p:nvPr/>
          </p:nvSpPr>
          <p:spPr bwMode="auto">
            <a:xfrm>
              <a:off x="4232" y="2879"/>
              <a:ext cx="39" cy="40"/>
            </a:xfrm>
            <a:custGeom>
              <a:avLst/>
              <a:gdLst>
                <a:gd name="T0" fmla="*/ 0 w 39"/>
                <a:gd name="T1" fmla="*/ 0 h 40"/>
                <a:gd name="T2" fmla="*/ 0 w 39"/>
                <a:gd name="T3" fmla="*/ 24 h 40"/>
                <a:gd name="T4" fmla="*/ 0 w 39"/>
                <a:gd name="T5" fmla="*/ 40 h 40"/>
                <a:gd name="T6" fmla="*/ 13 w 39"/>
                <a:gd name="T7" fmla="*/ 40 h 40"/>
                <a:gd name="T8" fmla="*/ 20 w 39"/>
                <a:gd name="T9" fmla="*/ 40 h 40"/>
                <a:gd name="T10" fmla="*/ 26 w 39"/>
                <a:gd name="T11" fmla="*/ 40 h 40"/>
                <a:gd name="T12" fmla="*/ 39 w 39"/>
                <a:gd name="T13" fmla="*/ 40 h 40"/>
                <a:gd name="T14" fmla="*/ 33 w 39"/>
                <a:gd name="T15" fmla="*/ 24 h 40"/>
                <a:gd name="T16" fmla="*/ 39 w 39"/>
                <a:gd name="T17" fmla="*/ 0 h 40"/>
                <a:gd name="T18" fmla="*/ 33 w 39"/>
                <a:gd name="T19" fmla="*/ 0 h 40"/>
                <a:gd name="T20" fmla="*/ 0 w 39"/>
                <a:gd name="T2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" h="40">
                  <a:moveTo>
                    <a:pt x="0" y="0"/>
                  </a:moveTo>
                  <a:lnTo>
                    <a:pt x="0" y="24"/>
                  </a:lnTo>
                  <a:lnTo>
                    <a:pt x="0" y="40"/>
                  </a:lnTo>
                  <a:lnTo>
                    <a:pt x="13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9" y="40"/>
                  </a:lnTo>
                  <a:lnTo>
                    <a:pt x="33" y="24"/>
                  </a:lnTo>
                  <a:lnTo>
                    <a:pt x="39" y="0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7" name="Freeform 57"/>
            <p:cNvSpPr>
              <a:spLocks/>
            </p:cNvSpPr>
            <p:nvPr/>
          </p:nvSpPr>
          <p:spPr bwMode="auto">
            <a:xfrm>
              <a:off x="4265" y="2647"/>
              <a:ext cx="19" cy="24"/>
            </a:xfrm>
            <a:custGeom>
              <a:avLst/>
              <a:gdLst>
                <a:gd name="T0" fmla="*/ 0 w 19"/>
                <a:gd name="T1" fmla="*/ 0 h 24"/>
                <a:gd name="T2" fmla="*/ 0 w 19"/>
                <a:gd name="T3" fmla="*/ 0 h 24"/>
                <a:gd name="T4" fmla="*/ 6 w 19"/>
                <a:gd name="T5" fmla="*/ 0 h 24"/>
                <a:gd name="T6" fmla="*/ 19 w 19"/>
                <a:gd name="T7" fmla="*/ 8 h 24"/>
                <a:gd name="T8" fmla="*/ 19 w 19"/>
                <a:gd name="T9" fmla="*/ 16 h 24"/>
                <a:gd name="T10" fmla="*/ 19 w 19"/>
                <a:gd name="T11" fmla="*/ 24 h 24"/>
                <a:gd name="T12" fmla="*/ 13 w 19"/>
                <a:gd name="T13" fmla="*/ 24 h 24"/>
                <a:gd name="T14" fmla="*/ 6 w 19"/>
                <a:gd name="T15" fmla="*/ 16 h 24"/>
                <a:gd name="T16" fmla="*/ 6 w 19"/>
                <a:gd name="T17" fmla="*/ 8 h 24"/>
                <a:gd name="T18" fmla="*/ 0 w 19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4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9" y="8"/>
                  </a:lnTo>
                  <a:lnTo>
                    <a:pt x="19" y="16"/>
                  </a:lnTo>
                  <a:lnTo>
                    <a:pt x="19" y="24"/>
                  </a:lnTo>
                  <a:lnTo>
                    <a:pt x="13" y="24"/>
                  </a:lnTo>
                  <a:lnTo>
                    <a:pt x="6" y="16"/>
                  </a:lnTo>
                  <a:lnTo>
                    <a:pt x="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8" name="Freeform 58"/>
            <p:cNvSpPr>
              <a:spLocks/>
            </p:cNvSpPr>
            <p:nvPr/>
          </p:nvSpPr>
          <p:spPr bwMode="auto">
            <a:xfrm>
              <a:off x="4226" y="2631"/>
              <a:ext cx="39" cy="56"/>
            </a:xfrm>
            <a:custGeom>
              <a:avLst/>
              <a:gdLst>
                <a:gd name="T0" fmla="*/ 6 w 39"/>
                <a:gd name="T1" fmla="*/ 24 h 56"/>
                <a:gd name="T2" fmla="*/ 0 w 39"/>
                <a:gd name="T3" fmla="*/ 16 h 56"/>
                <a:gd name="T4" fmla="*/ 0 w 39"/>
                <a:gd name="T5" fmla="*/ 24 h 56"/>
                <a:gd name="T6" fmla="*/ 0 w 39"/>
                <a:gd name="T7" fmla="*/ 32 h 56"/>
                <a:gd name="T8" fmla="*/ 6 w 39"/>
                <a:gd name="T9" fmla="*/ 32 h 56"/>
                <a:gd name="T10" fmla="*/ 13 w 39"/>
                <a:gd name="T11" fmla="*/ 40 h 56"/>
                <a:gd name="T12" fmla="*/ 26 w 39"/>
                <a:gd name="T13" fmla="*/ 56 h 56"/>
                <a:gd name="T14" fmla="*/ 32 w 39"/>
                <a:gd name="T15" fmla="*/ 48 h 56"/>
                <a:gd name="T16" fmla="*/ 39 w 39"/>
                <a:gd name="T17" fmla="*/ 40 h 56"/>
                <a:gd name="T18" fmla="*/ 39 w 39"/>
                <a:gd name="T19" fmla="*/ 24 h 56"/>
                <a:gd name="T20" fmla="*/ 39 w 39"/>
                <a:gd name="T21" fmla="*/ 8 h 56"/>
                <a:gd name="T22" fmla="*/ 19 w 39"/>
                <a:gd name="T23" fmla="*/ 0 h 56"/>
                <a:gd name="T24" fmla="*/ 6 w 39"/>
                <a:gd name="T25" fmla="*/ 8 h 56"/>
                <a:gd name="T26" fmla="*/ 6 w 39"/>
                <a:gd name="T27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56">
                  <a:moveTo>
                    <a:pt x="6" y="24"/>
                  </a:moveTo>
                  <a:lnTo>
                    <a:pt x="0" y="16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3" y="40"/>
                  </a:lnTo>
                  <a:lnTo>
                    <a:pt x="26" y="56"/>
                  </a:lnTo>
                  <a:lnTo>
                    <a:pt x="32" y="48"/>
                  </a:lnTo>
                  <a:lnTo>
                    <a:pt x="39" y="40"/>
                  </a:lnTo>
                  <a:lnTo>
                    <a:pt x="39" y="24"/>
                  </a:lnTo>
                  <a:lnTo>
                    <a:pt x="39" y="8"/>
                  </a:lnTo>
                  <a:lnTo>
                    <a:pt x="19" y="0"/>
                  </a:lnTo>
                  <a:lnTo>
                    <a:pt x="6" y="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9" name="Freeform 59"/>
            <p:cNvSpPr>
              <a:spLocks/>
            </p:cNvSpPr>
            <p:nvPr/>
          </p:nvSpPr>
          <p:spPr bwMode="auto">
            <a:xfrm>
              <a:off x="4219" y="2615"/>
              <a:ext cx="52" cy="48"/>
            </a:xfrm>
            <a:custGeom>
              <a:avLst/>
              <a:gdLst>
                <a:gd name="T0" fmla="*/ 46 w 52"/>
                <a:gd name="T1" fmla="*/ 32 h 48"/>
                <a:gd name="T2" fmla="*/ 52 w 52"/>
                <a:gd name="T3" fmla="*/ 24 h 48"/>
                <a:gd name="T4" fmla="*/ 52 w 52"/>
                <a:gd name="T5" fmla="*/ 16 h 48"/>
                <a:gd name="T6" fmla="*/ 46 w 52"/>
                <a:gd name="T7" fmla="*/ 8 h 48"/>
                <a:gd name="T8" fmla="*/ 33 w 52"/>
                <a:gd name="T9" fmla="*/ 8 h 48"/>
                <a:gd name="T10" fmla="*/ 20 w 52"/>
                <a:gd name="T11" fmla="*/ 0 h 48"/>
                <a:gd name="T12" fmla="*/ 13 w 52"/>
                <a:gd name="T13" fmla="*/ 8 h 48"/>
                <a:gd name="T14" fmla="*/ 13 w 52"/>
                <a:gd name="T15" fmla="*/ 8 h 48"/>
                <a:gd name="T16" fmla="*/ 7 w 52"/>
                <a:gd name="T17" fmla="*/ 16 h 48"/>
                <a:gd name="T18" fmla="*/ 0 w 52"/>
                <a:gd name="T19" fmla="*/ 24 h 48"/>
                <a:gd name="T20" fmla="*/ 0 w 52"/>
                <a:gd name="T21" fmla="*/ 40 h 48"/>
                <a:gd name="T22" fmla="*/ 7 w 52"/>
                <a:gd name="T23" fmla="*/ 48 h 48"/>
                <a:gd name="T24" fmla="*/ 7 w 52"/>
                <a:gd name="T25" fmla="*/ 40 h 48"/>
                <a:gd name="T26" fmla="*/ 7 w 52"/>
                <a:gd name="T27" fmla="*/ 32 h 48"/>
                <a:gd name="T28" fmla="*/ 13 w 52"/>
                <a:gd name="T29" fmla="*/ 40 h 48"/>
                <a:gd name="T30" fmla="*/ 13 w 52"/>
                <a:gd name="T31" fmla="*/ 24 h 48"/>
                <a:gd name="T32" fmla="*/ 26 w 52"/>
                <a:gd name="T33" fmla="*/ 16 h 48"/>
                <a:gd name="T34" fmla="*/ 46 w 52"/>
                <a:gd name="T35" fmla="*/ 24 h 48"/>
                <a:gd name="T36" fmla="*/ 46 w 52"/>
                <a:gd name="T37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48">
                  <a:moveTo>
                    <a:pt x="46" y="32"/>
                  </a:moveTo>
                  <a:lnTo>
                    <a:pt x="52" y="24"/>
                  </a:lnTo>
                  <a:lnTo>
                    <a:pt x="52" y="16"/>
                  </a:lnTo>
                  <a:lnTo>
                    <a:pt x="46" y="8"/>
                  </a:lnTo>
                  <a:lnTo>
                    <a:pt x="33" y="8"/>
                  </a:lnTo>
                  <a:lnTo>
                    <a:pt x="20" y="0"/>
                  </a:lnTo>
                  <a:lnTo>
                    <a:pt x="13" y="8"/>
                  </a:lnTo>
                  <a:lnTo>
                    <a:pt x="13" y="8"/>
                  </a:lnTo>
                  <a:lnTo>
                    <a:pt x="7" y="16"/>
                  </a:lnTo>
                  <a:lnTo>
                    <a:pt x="0" y="24"/>
                  </a:lnTo>
                  <a:lnTo>
                    <a:pt x="0" y="40"/>
                  </a:lnTo>
                  <a:lnTo>
                    <a:pt x="7" y="48"/>
                  </a:lnTo>
                  <a:lnTo>
                    <a:pt x="7" y="40"/>
                  </a:lnTo>
                  <a:lnTo>
                    <a:pt x="7" y="32"/>
                  </a:lnTo>
                  <a:lnTo>
                    <a:pt x="13" y="40"/>
                  </a:lnTo>
                  <a:lnTo>
                    <a:pt x="13" y="24"/>
                  </a:lnTo>
                  <a:lnTo>
                    <a:pt x="26" y="16"/>
                  </a:lnTo>
                  <a:lnTo>
                    <a:pt x="46" y="24"/>
                  </a:lnTo>
                  <a:lnTo>
                    <a:pt x="46" y="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0" name="Freeform 60"/>
            <p:cNvSpPr>
              <a:spLocks/>
            </p:cNvSpPr>
            <p:nvPr/>
          </p:nvSpPr>
          <p:spPr bwMode="auto">
            <a:xfrm>
              <a:off x="4200" y="2647"/>
              <a:ext cx="19" cy="24"/>
            </a:xfrm>
            <a:custGeom>
              <a:avLst/>
              <a:gdLst>
                <a:gd name="T0" fmla="*/ 19 w 19"/>
                <a:gd name="T1" fmla="*/ 8 h 24"/>
                <a:gd name="T2" fmla="*/ 19 w 19"/>
                <a:gd name="T3" fmla="*/ 0 h 24"/>
                <a:gd name="T4" fmla="*/ 13 w 19"/>
                <a:gd name="T5" fmla="*/ 0 h 24"/>
                <a:gd name="T6" fmla="*/ 0 w 19"/>
                <a:gd name="T7" fmla="*/ 8 h 24"/>
                <a:gd name="T8" fmla="*/ 0 w 19"/>
                <a:gd name="T9" fmla="*/ 16 h 24"/>
                <a:gd name="T10" fmla="*/ 0 w 19"/>
                <a:gd name="T11" fmla="*/ 24 h 24"/>
                <a:gd name="T12" fmla="*/ 6 w 19"/>
                <a:gd name="T13" fmla="*/ 24 h 24"/>
                <a:gd name="T14" fmla="*/ 6 w 19"/>
                <a:gd name="T15" fmla="*/ 16 h 24"/>
                <a:gd name="T16" fmla="*/ 13 w 19"/>
                <a:gd name="T17" fmla="*/ 8 h 24"/>
                <a:gd name="T18" fmla="*/ 19 w 19"/>
                <a:gd name="T19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4">
                  <a:moveTo>
                    <a:pt x="19" y="8"/>
                  </a:moveTo>
                  <a:lnTo>
                    <a:pt x="19" y="0"/>
                  </a:lnTo>
                  <a:lnTo>
                    <a:pt x="13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16"/>
                  </a:lnTo>
                  <a:lnTo>
                    <a:pt x="13" y="8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1" name="Freeform 61"/>
            <p:cNvSpPr>
              <a:spLocks/>
            </p:cNvSpPr>
            <p:nvPr/>
          </p:nvSpPr>
          <p:spPr bwMode="auto">
            <a:xfrm>
              <a:off x="4213" y="2639"/>
              <a:ext cx="13" cy="16"/>
            </a:xfrm>
            <a:custGeom>
              <a:avLst/>
              <a:gdLst>
                <a:gd name="T0" fmla="*/ 6 w 13"/>
                <a:gd name="T1" fmla="*/ 8 h 16"/>
                <a:gd name="T2" fmla="*/ 0 w 13"/>
                <a:gd name="T3" fmla="*/ 8 h 16"/>
                <a:gd name="T4" fmla="*/ 6 w 13"/>
                <a:gd name="T5" fmla="*/ 0 h 16"/>
                <a:gd name="T6" fmla="*/ 6 w 13"/>
                <a:gd name="T7" fmla="*/ 8 h 16"/>
                <a:gd name="T8" fmla="*/ 6 w 13"/>
                <a:gd name="T9" fmla="*/ 0 h 16"/>
                <a:gd name="T10" fmla="*/ 13 w 13"/>
                <a:gd name="T11" fmla="*/ 8 h 16"/>
                <a:gd name="T12" fmla="*/ 6 w 13"/>
                <a:gd name="T13" fmla="*/ 8 h 16"/>
                <a:gd name="T14" fmla="*/ 6 w 13"/>
                <a:gd name="T15" fmla="*/ 16 h 16"/>
                <a:gd name="T16" fmla="*/ 6 w 13"/>
                <a:gd name="T17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6">
                  <a:moveTo>
                    <a:pt x="6" y="8"/>
                  </a:moveTo>
                  <a:lnTo>
                    <a:pt x="0" y="8"/>
                  </a:lnTo>
                  <a:lnTo>
                    <a:pt x="6" y="0"/>
                  </a:lnTo>
                  <a:lnTo>
                    <a:pt x="6" y="8"/>
                  </a:lnTo>
                  <a:lnTo>
                    <a:pt x="6" y="0"/>
                  </a:lnTo>
                  <a:lnTo>
                    <a:pt x="13" y="8"/>
                  </a:lnTo>
                  <a:lnTo>
                    <a:pt x="6" y="8"/>
                  </a:lnTo>
                  <a:lnTo>
                    <a:pt x="6" y="16"/>
                  </a:lnTo>
                  <a:lnTo>
                    <a:pt x="6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2" name="Freeform 62"/>
            <p:cNvSpPr>
              <a:spLocks/>
            </p:cNvSpPr>
            <p:nvPr/>
          </p:nvSpPr>
          <p:spPr bwMode="auto">
            <a:xfrm>
              <a:off x="4226" y="2663"/>
              <a:ext cx="26" cy="32"/>
            </a:xfrm>
            <a:custGeom>
              <a:avLst/>
              <a:gdLst>
                <a:gd name="T0" fmla="*/ 6 w 26"/>
                <a:gd name="T1" fmla="*/ 0 h 32"/>
                <a:gd name="T2" fmla="*/ 0 w 26"/>
                <a:gd name="T3" fmla="*/ 24 h 32"/>
                <a:gd name="T4" fmla="*/ 6 w 26"/>
                <a:gd name="T5" fmla="*/ 32 h 32"/>
                <a:gd name="T6" fmla="*/ 19 w 26"/>
                <a:gd name="T7" fmla="*/ 32 h 32"/>
                <a:gd name="T8" fmla="*/ 26 w 26"/>
                <a:gd name="T9" fmla="*/ 24 h 32"/>
                <a:gd name="T10" fmla="*/ 26 w 26"/>
                <a:gd name="T11" fmla="*/ 24 h 32"/>
                <a:gd name="T12" fmla="*/ 26 w 26"/>
                <a:gd name="T13" fmla="*/ 24 h 32"/>
                <a:gd name="T14" fmla="*/ 13 w 26"/>
                <a:gd name="T15" fmla="*/ 8 h 32"/>
                <a:gd name="T16" fmla="*/ 6 w 26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2">
                  <a:moveTo>
                    <a:pt x="6" y="0"/>
                  </a:moveTo>
                  <a:lnTo>
                    <a:pt x="0" y="24"/>
                  </a:lnTo>
                  <a:lnTo>
                    <a:pt x="6" y="32"/>
                  </a:lnTo>
                  <a:lnTo>
                    <a:pt x="19" y="3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3" y="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3" name="Freeform 63"/>
            <p:cNvSpPr>
              <a:spLocks/>
            </p:cNvSpPr>
            <p:nvPr/>
          </p:nvSpPr>
          <p:spPr bwMode="auto">
            <a:xfrm>
              <a:off x="4193" y="2687"/>
              <a:ext cx="111" cy="192"/>
            </a:xfrm>
            <a:custGeom>
              <a:avLst/>
              <a:gdLst>
                <a:gd name="T0" fmla="*/ 33 w 111"/>
                <a:gd name="T1" fmla="*/ 0 h 192"/>
                <a:gd name="T2" fmla="*/ 13 w 111"/>
                <a:gd name="T3" fmla="*/ 8 h 192"/>
                <a:gd name="T4" fmla="*/ 7 w 111"/>
                <a:gd name="T5" fmla="*/ 0 h 192"/>
                <a:gd name="T6" fmla="*/ 0 w 111"/>
                <a:gd name="T7" fmla="*/ 8 h 192"/>
                <a:gd name="T8" fmla="*/ 0 w 111"/>
                <a:gd name="T9" fmla="*/ 24 h 192"/>
                <a:gd name="T10" fmla="*/ 0 w 111"/>
                <a:gd name="T11" fmla="*/ 40 h 192"/>
                <a:gd name="T12" fmla="*/ 7 w 111"/>
                <a:gd name="T13" fmla="*/ 48 h 192"/>
                <a:gd name="T14" fmla="*/ 20 w 111"/>
                <a:gd name="T15" fmla="*/ 48 h 192"/>
                <a:gd name="T16" fmla="*/ 26 w 111"/>
                <a:gd name="T17" fmla="*/ 88 h 192"/>
                <a:gd name="T18" fmla="*/ 7 w 111"/>
                <a:gd name="T19" fmla="*/ 160 h 192"/>
                <a:gd name="T20" fmla="*/ 7 w 111"/>
                <a:gd name="T21" fmla="*/ 184 h 192"/>
                <a:gd name="T22" fmla="*/ 33 w 111"/>
                <a:gd name="T23" fmla="*/ 192 h 192"/>
                <a:gd name="T24" fmla="*/ 72 w 111"/>
                <a:gd name="T25" fmla="*/ 192 h 192"/>
                <a:gd name="T26" fmla="*/ 91 w 111"/>
                <a:gd name="T27" fmla="*/ 184 h 192"/>
                <a:gd name="T28" fmla="*/ 111 w 111"/>
                <a:gd name="T29" fmla="*/ 176 h 192"/>
                <a:gd name="T30" fmla="*/ 104 w 111"/>
                <a:gd name="T31" fmla="*/ 160 h 192"/>
                <a:gd name="T32" fmla="*/ 85 w 111"/>
                <a:gd name="T33" fmla="*/ 80 h 192"/>
                <a:gd name="T34" fmla="*/ 85 w 111"/>
                <a:gd name="T35" fmla="*/ 40 h 192"/>
                <a:gd name="T36" fmla="*/ 91 w 111"/>
                <a:gd name="T37" fmla="*/ 40 h 192"/>
                <a:gd name="T38" fmla="*/ 98 w 111"/>
                <a:gd name="T39" fmla="*/ 40 h 192"/>
                <a:gd name="T40" fmla="*/ 98 w 111"/>
                <a:gd name="T41" fmla="*/ 16 h 192"/>
                <a:gd name="T42" fmla="*/ 85 w 111"/>
                <a:gd name="T43" fmla="*/ 0 h 192"/>
                <a:gd name="T44" fmla="*/ 78 w 111"/>
                <a:gd name="T45" fmla="*/ 0 h 192"/>
                <a:gd name="T46" fmla="*/ 59 w 111"/>
                <a:gd name="T47" fmla="*/ 0 h 192"/>
                <a:gd name="T48" fmla="*/ 59 w 111"/>
                <a:gd name="T49" fmla="*/ 0 h 192"/>
                <a:gd name="T50" fmla="*/ 52 w 111"/>
                <a:gd name="T51" fmla="*/ 8 h 192"/>
                <a:gd name="T52" fmla="*/ 39 w 111"/>
                <a:gd name="T53" fmla="*/ 8 h 192"/>
                <a:gd name="T54" fmla="*/ 33 w 111"/>
                <a:gd name="T55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1" h="192">
                  <a:moveTo>
                    <a:pt x="33" y="0"/>
                  </a:moveTo>
                  <a:lnTo>
                    <a:pt x="13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24"/>
                  </a:lnTo>
                  <a:lnTo>
                    <a:pt x="0" y="40"/>
                  </a:lnTo>
                  <a:lnTo>
                    <a:pt x="7" y="48"/>
                  </a:lnTo>
                  <a:lnTo>
                    <a:pt x="20" y="48"/>
                  </a:lnTo>
                  <a:lnTo>
                    <a:pt x="26" y="88"/>
                  </a:lnTo>
                  <a:lnTo>
                    <a:pt x="7" y="160"/>
                  </a:lnTo>
                  <a:lnTo>
                    <a:pt x="7" y="184"/>
                  </a:lnTo>
                  <a:lnTo>
                    <a:pt x="33" y="192"/>
                  </a:lnTo>
                  <a:lnTo>
                    <a:pt x="72" y="192"/>
                  </a:lnTo>
                  <a:lnTo>
                    <a:pt x="91" y="184"/>
                  </a:lnTo>
                  <a:lnTo>
                    <a:pt x="111" y="176"/>
                  </a:lnTo>
                  <a:lnTo>
                    <a:pt x="104" y="160"/>
                  </a:lnTo>
                  <a:lnTo>
                    <a:pt x="85" y="80"/>
                  </a:lnTo>
                  <a:lnTo>
                    <a:pt x="85" y="40"/>
                  </a:lnTo>
                  <a:lnTo>
                    <a:pt x="91" y="40"/>
                  </a:lnTo>
                  <a:lnTo>
                    <a:pt x="98" y="40"/>
                  </a:lnTo>
                  <a:lnTo>
                    <a:pt x="98" y="16"/>
                  </a:lnTo>
                  <a:lnTo>
                    <a:pt x="85" y="0"/>
                  </a:lnTo>
                  <a:lnTo>
                    <a:pt x="78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2" y="8"/>
                  </a:lnTo>
                  <a:lnTo>
                    <a:pt x="39" y="8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4" name="Line 64"/>
            <p:cNvSpPr>
              <a:spLocks noChangeShapeType="1"/>
            </p:cNvSpPr>
            <p:nvPr/>
          </p:nvSpPr>
          <p:spPr bwMode="auto">
            <a:xfrm flipV="1">
              <a:off x="4278" y="2719"/>
              <a:ext cx="1" cy="8"/>
            </a:xfrm>
            <a:prstGeom prst="line">
              <a:avLst/>
            </a:prstGeom>
            <a:noFill/>
            <a:ln w="9525">
              <a:solidFill>
                <a:srgbClr val="E4BB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65" name="Freeform 65"/>
            <p:cNvSpPr>
              <a:spLocks/>
            </p:cNvSpPr>
            <p:nvPr/>
          </p:nvSpPr>
          <p:spPr bwMode="auto">
            <a:xfrm>
              <a:off x="4193" y="2727"/>
              <a:ext cx="20" cy="16"/>
            </a:xfrm>
            <a:custGeom>
              <a:avLst/>
              <a:gdLst>
                <a:gd name="T0" fmla="*/ 0 w 20"/>
                <a:gd name="T1" fmla="*/ 0 h 16"/>
                <a:gd name="T2" fmla="*/ 7 w 20"/>
                <a:gd name="T3" fmla="*/ 16 h 16"/>
                <a:gd name="T4" fmla="*/ 13 w 20"/>
                <a:gd name="T5" fmla="*/ 16 h 16"/>
                <a:gd name="T6" fmla="*/ 20 w 20"/>
                <a:gd name="T7" fmla="*/ 16 h 16"/>
                <a:gd name="T8" fmla="*/ 20 w 20"/>
                <a:gd name="T9" fmla="*/ 8 h 16"/>
                <a:gd name="T10" fmla="*/ 7 w 20"/>
                <a:gd name="T11" fmla="*/ 8 h 16"/>
                <a:gd name="T12" fmla="*/ 0 w 20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6">
                  <a:moveTo>
                    <a:pt x="0" y="0"/>
                  </a:moveTo>
                  <a:lnTo>
                    <a:pt x="7" y="16"/>
                  </a:lnTo>
                  <a:lnTo>
                    <a:pt x="13" y="16"/>
                  </a:lnTo>
                  <a:lnTo>
                    <a:pt x="20" y="16"/>
                  </a:lnTo>
                  <a:lnTo>
                    <a:pt x="20" y="8"/>
                  </a:lnTo>
                  <a:lnTo>
                    <a:pt x="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6" name="Freeform 66"/>
            <p:cNvSpPr>
              <a:spLocks/>
            </p:cNvSpPr>
            <p:nvPr/>
          </p:nvSpPr>
          <p:spPr bwMode="auto">
            <a:xfrm>
              <a:off x="4271" y="2727"/>
              <a:ext cx="20" cy="16"/>
            </a:xfrm>
            <a:custGeom>
              <a:avLst/>
              <a:gdLst>
                <a:gd name="T0" fmla="*/ 7 w 20"/>
                <a:gd name="T1" fmla="*/ 0 h 16"/>
                <a:gd name="T2" fmla="*/ 0 w 20"/>
                <a:gd name="T3" fmla="*/ 16 h 16"/>
                <a:gd name="T4" fmla="*/ 13 w 20"/>
                <a:gd name="T5" fmla="*/ 16 h 16"/>
                <a:gd name="T6" fmla="*/ 20 w 20"/>
                <a:gd name="T7" fmla="*/ 8 h 16"/>
                <a:gd name="T8" fmla="*/ 20 w 20"/>
                <a:gd name="T9" fmla="*/ 0 h 16"/>
                <a:gd name="T10" fmla="*/ 13 w 20"/>
                <a:gd name="T11" fmla="*/ 0 h 16"/>
                <a:gd name="T12" fmla="*/ 7 w 20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6">
                  <a:moveTo>
                    <a:pt x="7" y="0"/>
                  </a:moveTo>
                  <a:lnTo>
                    <a:pt x="0" y="16"/>
                  </a:lnTo>
                  <a:lnTo>
                    <a:pt x="13" y="16"/>
                  </a:lnTo>
                  <a:lnTo>
                    <a:pt x="20" y="8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7" name="Freeform 67"/>
            <p:cNvSpPr>
              <a:spLocks/>
            </p:cNvSpPr>
            <p:nvPr/>
          </p:nvSpPr>
          <p:spPr bwMode="auto">
            <a:xfrm>
              <a:off x="4200" y="2743"/>
              <a:ext cx="65" cy="48"/>
            </a:xfrm>
            <a:custGeom>
              <a:avLst/>
              <a:gdLst>
                <a:gd name="T0" fmla="*/ 0 w 65"/>
                <a:gd name="T1" fmla="*/ 0 h 48"/>
                <a:gd name="T2" fmla="*/ 6 w 65"/>
                <a:gd name="T3" fmla="*/ 24 h 48"/>
                <a:gd name="T4" fmla="*/ 32 w 65"/>
                <a:gd name="T5" fmla="*/ 40 h 48"/>
                <a:gd name="T6" fmla="*/ 45 w 65"/>
                <a:gd name="T7" fmla="*/ 48 h 48"/>
                <a:gd name="T8" fmla="*/ 52 w 65"/>
                <a:gd name="T9" fmla="*/ 48 h 48"/>
                <a:gd name="T10" fmla="*/ 65 w 65"/>
                <a:gd name="T11" fmla="*/ 40 h 48"/>
                <a:gd name="T12" fmla="*/ 58 w 65"/>
                <a:gd name="T13" fmla="*/ 40 h 48"/>
                <a:gd name="T14" fmla="*/ 52 w 65"/>
                <a:gd name="T15" fmla="*/ 32 h 48"/>
                <a:gd name="T16" fmla="*/ 52 w 65"/>
                <a:gd name="T17" fmla="*/ 32 h 48"/>
                <a:gd name="T18" fmla="*/ 58 w 65"/>
                <a:gd name="T19" fmla="*/ 32 h 48"/>
                <a:gd name="T20" fmla="*/ 45 w 65"/>
                <a:gd name="T21" fmla="*/ 32 h 48"/>
                <a:gd name="T22" fmla="*/ 39 w 65"/>
                <a:gd name="T23" fmla="*/ 32 h 48"/>
                <a:gd name="T24" fmla="*/ 19 w 65"/>
                <a:gd name="T25" fmla="*/ 16 h 48"/>
                <a:gd name="T26" fmla="*/ 13 w 65"/>
                <a:gd name="T27" fmla="*/ 0 h 48"/>
                <a:gd name="T28" fmla="*/ 0 w 65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" h="48">
                  <a:moveTo>
                    <a:pt x="0" y="0"/>
                  </a:moveTo>
                  <a:lnTo>
                    <a:pt x="6" y="24"/>
                  </a:lnTo>
                  <a:lnTo>
                    <a:pt x="32" y="40"/>
                  </a:lnTo>
                  <a:lnTo>
                    <a:pt x="45" y="48"/>
                  </a:lnTo>
                  <a:lnTo>
                    <a:pt x="52" y="48"/>
                  </a:lnTo>
                  <a:lnTo>
                    <a:pt x="65" y="40"/>
                  </a:lnTo>
                  <a:lnTo>
                    <a:pt x="58" y="40"/>
                  </a:lnTo>
                  <a:lnTo>
                    <a:pt x="52" y="32"/>
                  </a:lnTo>
                  <a:lnTo>
                    <a:pt x="52" y="32"/>
                  </a:lnTo>
                  <a:lnTo>
                    <a:pt x="58" y="32"/>
                  </a:lnTo>
                  <a:lnTo>
                    <a:pt x="45" y="32"/>
                  </a:lnTo>
                  <a:lnTo>
                    <a:pt x="39" y="32"/>
                  </a:lnTo>
                  <a:lnTo>
                    <a:pt x="19" y="16"/>
                  </a:ln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8" name="Freeform 68"/>
            <p:cNvSpPr>
              <a:spLocks/>
            </p:cNvSpPr>
            <p:nvPr/>
          </p:nvSpPr>
          <p:spPr bwMode="auto">
            <a:xfrm>
              <a:off x="4252" y="2735"/>
              <a:ext cx="39" cy="48"/>
            </a:xfrm>
            <a:custGeom>
              <a:avLst/>
              <a:gdLst>
                <a:gd name="T0" fmla="*/ 19 w 39"/>
                <a:gd name="T1" fmla="*/ 8 h 48"/>
                <a:gd name="T2" fmla="*/ 19 w 39"/>
                <a:gd name="T3" fmla="*/ 24 h 48"/>
                <a:gd name="T4" fmla="*/ 13 w 39"/>
                <a:gd name="T5" fmla="*/ 40 h 48"/>
                <a:gd name="T6" fmla="*/ 6 w 39"/>
                <a:gd name="T7" fmla="*/ 40 h 48"/>
                <a:gd name="T8" fmla="*/ 0 w 39"/>
                <a:gd name="T9" fmla="*/ 40 h 48"/>
                <a:gd name="T10" fmla="*/ 0 w 39"/>
                <a:gd name="T11" fmla="*/ 40 h 48"/>
                <a:gd name="T12" fmla="*/ 6 w 39"/>
                <a:gd name="T13" fmla="*/ 48 h 48"/>
                <a:gd name="T14" fmla="*/ 13 w 39"/>
                <a:gd name="T15" fmla="*/ 48 h 48"/>
                <a:gd name="T16" fmla="*/ 19 w 39"/>
                <a:gd name="T17" fmla="*/ 48 h 48"/>
                <a:gd name="T18" fmla="*/ 19 w 39"/>
                <a:gd name="T19" fmla="*/ 40 h 48"/>
                <a:gd name="T20" fmla="*/ 32 w 39"/>
                <a:gd name="T21" fmla="*/ 32 h 48"/>
                <a:gd name="T22" fmla="*/ 39 w 39"/>
                <a:gd name="T23" fmla="*/ 0 h 48"/>
                <a:gd name="T24" fmla="*/ 32 w 39"/>
                <a:gd name="T25" fmla="*/ 8 h 48"/>
                <a:gd name="T26" fmla="*/ 19 w 39"/>
                <a:gd name="T27" fmla="*/ 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48">
                  <a:moveTo>
                    <a:pt x="19" y="8"/>
                  </a:moveTo>
                  <a:lnTo>
                    <a:pt x="19" y="24"/>
                  </a:lnTo>
                  <a:lnTo>
                    <a:pt x="13" y="40"/>
                  </a:lnTo>
                  <a:lnTo>
                    <a:pt x="6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" y="48"/>
                  </a:lnTo>
                  <a:lnTo>
                    <a:pt x="13" y="48"/>
                  </a:lnTo>
                  <a:lnTo>
                    <a:pt x="19" y="48"/>
                  </a:lnTo>
                  <a:lnTo>
                    <a:pt x="19" y="40"/>
                  </a:lnTo>
                  <a:lnTo>
                    <a:pt x="32" y="32"/>
                  </a:lnTo>
                  <a:lnTo>
                    <a:pt x="39" y="0"/>
                  </a:lnTo>
                  <a:lnTo>
                    <a:pt x="32" y="8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9" name="Freeform 69"/>
            <p:cNvSpPr>
              <a:spLocks/>
            </p:cNvSpPr>
            <p:nvPr/>
          </p:nvSpPr>
          <p:spPr bwMode="auto">
            <a:xfrm>
              <a:off x="4219" y="2687"/>
              <a:ext cx="46" cy="24"/>
            </a:xfrm>
            <a:custGeom>
              <a:avLst/>
              <a:gdLst>
                <a:gd name="T0" fmla="*/ 7 w 46"/>
                <a:gd name="T1" fmla="*/ 0 h 24"/>
                <a:gd name="T2" fmla="*/ 0 w 46"/>
                <a:gd name="T3" fmla="*/ 0 h 24"/>
                <a:gd name="T4" fmla="*/ 0 w 46"/>
                <a:gd name="T5" fmla="*/ 8 h 24"/>
                <a:gd name="T6" fmla="*/ 13 w 46"/>
                <a:gd name="T7" fmla="*/ 24 h 24"/>
                <a:gd name="T8" fmla="*/ 20 w 46"/>
                <a:gd name="T9" fmla="*/ 24 h 24"/>
                <a:gd name="T10" fmla="*/ 26 w 46"/>
                <a:gd name="T11" fmla="*/ 16 h 24"/>
                <a:gd name="T12" fmla="*/ 33 w 46"/>
                <a:gd name="T13" fmla="*/ 24 h 24"/>
                <a:gd name="T14" fmla="*/ 39 w 46"/>
                <a:gd name="T15" fmla="*/ 16 h 24"/>
                <a:gd name="T16" fmla="*/ 46 w 46"/>
                <a:gd name="T17" fmla="*/ 8 h 24"/>
                <a:gd name="T18" fmla="*/ 46 w 46"/>
                <a:gd name="T19" fmla="*/ 0 h 24"/>
                <a:gd name="T20" fmla="*/ 33 w 46"/>
                <a:gd name="T21" fmla="*/ 0 h 24"/>
                <a:gd name="T22" fmla="*/ 33 w 46"/>
                <a:gd name="T23" fmla="*/ 0 h 24"/>
                <a:gd name="T24" fmla="*/ 26 w 46"/>
                <a:gd name="T25" fmla="*/ 8 h 24"/>
                <a:gd name="T26" fmla="*/ 13 w 46"/>
                <a:gd name="T27" fmla="*/ 8 h 24"/>
                <a:gd name="T28" fmla="*/ 7 w 46"/>
                <a:gd name="T2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" h="24">
                  <a:moveTo>
                    <a:pt x="7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3" y="24"/>
                  </a:lnTo>
                  <a:lnTo>
                    <a:pt x="20" y="24"/>
                  </a:lnTo>
                  <a:lnTo>
                    <a:pt x="26" y="16"/>
                  </a:lnTo>
                  <a:lnTo>
                    <a:pt x="33" y="24"/>
                  </a:lnTo>
                  <a:lnTo>
                    <a:pt x="39" y="16"/>
                  </a:lnTo>
                  <a:lnTo>
                    <a:pt x="46" y="8"/>
                  </a:lnTo>
                  <a:lnTo>
                    <a:pt x="46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26" y="8"/>
                  </a:lnTo>
                  <a:lnTo>
                    <a:pt x="13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0" name="Freeform 70"/>
            <p:cNvSpPr>
              <a:spLocks/>
            </p:cNvSpPr>
            <p:nvPr/>
          </p:nvSpPr>
          <p:spPr bwMode="auto">
            <a:xfrm>
              <a:off x="4252" y="2879"/>
              <a:ext cx="1" cy="40"/>
            </a:xfrm>
            <a:custGeom>
              <a:avLst/>
              <a:gdLst>
                <a:gd name="T0" fmla="*/ 40 h 40"/>
                <a:gd name="T1" fmla="*/ 24 h 40"/>
                <a:gd name="T2" fmla="*/ 0 h 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0">
                  <a:moveTo>
                    <a:pt x="0" y="40"/>
                  </a:moveTo>
                  <a:lnTo>
                    <a:pt x="0" y="24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1" name="Freeform 71"/>
            <p:cNvSpPr>
              <a:spLocks/>
            </p:cNvSpPr>
            <p:nvPr/>
          </p:nvSpPr>
          <p:spPr bwMode="auto">
            <a:xfrm>
              <a:off x="4232" y="2919"/>
              <a:ext cx="52" cy="24"/>
            </a:xfrm>
            <a:custGeom>
              <a:avLst/>
              <a:gdLst>
                <a:gd name="T0" fmla="*/ 0 w 52"/>
                <a:gd name="T1" fmla="*/ 0 h 24"/>
                <a:gd name="T2" fmla="*/ 0 w 52"/>
                <a:gd name="T3" fmla="*/ 8 h 24"/>
                <a:gd name="T4" fmla="*/ 0 w 52"/>
                <a:gd name="T5" fmla="*/ 16 h 24"/>
                <a:gd name="T6" fmla="*/ 7 w 52"/>
                <a:gd name="T7" fmla="*/ 24 h 24"/>
                <a:gd name="T8" fmla="*/ 26 w 52"/>
                <a:gd name="T9" fmla="*/ 24 h 24"/>
                <a:gd name="T10" fmla="*/ 26 w 52"/>
                <a:gd name="T11" fmla="*/ 16 h 24"/>
                <a:gd name="T12" fmla="*/ 33 w 52"/>
                <a:gd name="T13" fmla="*/ 16 h 24"/>
                <a:gd name="T14" fmla="*/ 46 w 52"/>
                <a:gd name="T15" fmla="*/ 16 h 24"/>
                <a:gd name="T16" fmla="*/ 52 w 52"/>
                <a:gd name="T17" fmla="*/ 16 h 24"/>
                <a:gd name="T18" fmla="*/ 52 w 52"/>
                <a:gd name="T19" fmla="*/ 8 h 24"/>
                <a:gd name="T20" fmla="*/ 46 w 52"/>
                <a:gd name="T21" fmla="*/ 8 h 24"/>
                <a:gd name="T22" fmla="*/ 39 w 52"/>
                <a:gd name="T23" fmla="*/ 0 h 24"/>
                <a:gd name="T24" fmla="*/ 26 w 52"/>
                <a:gd name="T25" fmla="*/ 0 h 24"/>
                <a:gd name="T26" fmla="*/ 20 w 52"/>
                <a:gd name="T27" fmla="*/ 0 h 24"/>
                <a:gd name="T28" fmla="*/ 13 w 52"/>
                <a:gd name="T29" fmla="*/ 0 h 24"/>
                <a:gd name="T30" fmla="*/ 0 w 52"/>
                <a:gd name="T3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2" h="24">
                  <a:moveTo>
                    <a:pt x="0" y="0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7" y="24"/>
                  </a:lnTo>
                  <a:lnTo>
                    <a:pt x="26" y="24"/>
                  </a:lnTo>
                  <a:lnTo>
                    <a:pt x="26" y="16"/>
                  </a:lnTo>
                  <a:lnTo>
                    <a:pt x="33" y="16"/>
                  </a:lnTo>
                  <a:lnTo>
                    <a:pt x="46" y="16"/>
                  </a:lnTo>
                  <a:lnTo>
                    <a:pt x="52" y="16"/>
                  </a:lnTo>
                  <a:lnTo>
                    <a:pt x="52" y="8"/>
                  </a:lnTo>
                  <a:lnTo>
                    <a:pt x="46" y="8"/>
                  </a:lnTo>
                  <a:lnTo>
                    <a:pt x="39" y="0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E4BB0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72" name="Rectangle 72"/>
          <p:cNvSpPr>
            <a:spLocks noChangeArrowheads="1"/>
          </p:cNvSpPr>
          <p:nvPr/>
        </p:nvSpPr>
        <p:spPr bwMode="auto">
          <a:xfrm>
            <a:off x="5407025" y="4438650"/>
            <a:ext cx="9493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BB0C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en-US" sz="2400" b="1">
                <a:solidFill>
                  <a:srgbClr val="E4BB0C"/>
                </a:solidFill>
                <a:latin typeface="Times" panose="02020603050405020304" pitchFamily="18" charset="0"/>
              </a:rPr>
              <a:t>Output</a:t>
            </a:r>
            <a:endParaRPr lang="en-US" altLang="en-US" sz="2400">
              <a:solidFill>
                <a:srgbClr val="E4BB0C"/>
              </a:solidFill>
              <a:latin typeface="Tahoma" panose="020B0604030504040204" pitchFamily="34" charset="0"/>
            </a:endParaRPr>
          </a:p>
        </p:txBody>
      </p:sp>
      <p:grpSp>
        <p:nvGrpSpPr>
          <p:cNvPr id="512073" name="Group 73"/>
          <p:cNvGrpSpPr>
            <a:grpSpLocks/>
          </p:cNvGrpSpPr>
          <p:nvPr/>
        </p:nvGrpSpPr>
        <p:grpSpPr bwMode="auto">
          <a:xfrm>
            <a:off x="1717675" y="3195638"/>
            <a:ext cx="1154113" cy="976312"/>
            <a:chOff x="1974" y="2320"/>
            <a:chExt cx="727" cy="615"/>
          </a:xfrm>
        </p:grpSpPr>
        <p:sp>
          <p:nvSpPr>
            <p:cNvPr id="512074" name="Freeform 74"/>
            <p:cNvSpPr>
              <a:spLocks/>
            </p:cNvSpPr>
            <p:nvPr/>
          </p:nvSpPr>
          <p:spPr bwMode="auto">
            <a:xfrm>
              <a:off x="2013" y="2871"/>
              <a:ext cx="104" cy="48"/>
            </a:xfrm>
            <a:custGeom>
              <a:avLst/>
              <a:gdLst>
                <a:gd name="T0" fmla="*/ 0 w 104"/>
                <a:gd name="T1" fmla="*/ 8 h 48"/>
                <a:gd name="T2" fmla="*/ 0 w 104"/>
                <a:gd name="T3" fmla="*/ 32 h 48"/>
                <a:gd name="T4" fmla="*/ 0 w 104"/>
                <a:gd name="T5" fmla="*/ 40 h 48"/>
                <a:gd name="T6" fmla="*/ 13 w 104"/>
                <a:gd name="T7" fmla="*/ 48 h 48"/>
                <a:gd name="T8" fmla="*/ 33 w 104"/>
                <a:gd name="T9" fmla="*/ 48 h 48"/>
                <a:gd name="T10" fmla="*/ 52 w 104"/>
                <a:gd name="T11" fmla="*/ 48 h 48"/>
                <a:gd name="T12" fmla="*/ 52 w 104"/>
                <a:gd name="T13" fmla="*/ 40 h 48"/>
                <a:gd name="T14" fmla="*/ 72 w 104"/>
                <a:gd name="T15" fmla="*/ 40 h 48"/>
                <a:gd name="T16" fmla="*/ 85 w 104"/>
                <a:gd name="T17" fmla="*/ 40 h 48"/>
                <a:gd name="T18" fmla="*/ 104 w 104"/>
                <a:gd name="T19" fmla="*/ 40 h 48"/>
                <a:gd name="T20" fmla="*/ 104 w 104"/>
                <a:gd name="T21" fmla="*/ 32 h 48"/>
                <a:gd name="T22" fmla="*/ 104 w 104"/>
                <a:gd name="T23" fmla="*/ 16 h 48"/>
                <a:gd name="T24" fmla="*/ 91 w 104"/>
                <a:gd name="T25" fmla="*/ 16 h 48"/>
                <a:gd name="T26" fmla="*/ 78 w 104"/>
                <a:gd name="T27" fmla="*/ 8 h 48"/>
                <a:gd name="T28" fmla="*/ 72 w 104"/>
                <a:gd name="T29" fmla="*/ 0 h 48"/>
                <a:gd name="T30" fmla="*/ 59 w 104"/>
                <a:gd name="T31" fmla="*/ 8 h 48"/>
                <a:gd name="T32" fmla="*/ 39 w 104"/>
                <a:gd name="T33" fmla="*/ 0 h 48"/>
                <a:gd name="T34" fmla="*/ 33 w 104"/>
                <a:gd name="T35" fmla="*/ 8 h 48"/>
                <a:gd name="T36" fmla="*/ 13 w 104"/>
                <a:gd name="T37" fmla="*/ 8 h 48"/>
                <a:gd name="T38" fmla="*/ 0 w 104"/>
                <a:gd name="T39" fmla="*/ 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4" h="48">
                  <a:moveTo>
                    <a:pt x="0" y="8"/>
                  </a:moveTo>
                  <a:lnTo>
                    <a:pt x="0" y="32"/>
                  </a:lnTo>
                  <a:lnTo>
                    <a:pt x="0" y="40"/>
                  </a:lnTo>
                  <a:lnTo>
                    <a:pt x="13" y="48"/>
                  </a:lnTo>
                  <a:lnTo>
                    <a:pt x="33" y="48"/>
                  </a:lnTo>
                  <a:lnTo>
                    <a:pt x="52" y="48"/>
                  </a:lnTo>
                  <a:lnTo>
                    <a:pt x="52" y="40"/>
                  </a:lnTo>
                  <a:lnTo>
                    <a:pt x="72" y="40"/>
                  </a:lnTo>
                  <a:lnTo>
                    <a:pt x="85" y="40"/>
                  </a:lnTo>
                  <a:lnTo>
                    <a:pt x="104" y="40"/>
                  </a:lnTo>
                  <a:lnTo>
                    <a:pt x="104" y="32"/>
                  </a:lnTo>
                  <a:lnTo>
                    <a:pt x="104" y="16"/>
                  </a:lnTo>
                  <a:lnTo>
                    <a:pt x="91" y="16"/>
                  </a:lnTo>
                  <a:lnTo>
                    <a:pt x="78" y="8"/>
                  </a:lnTo>
                  <a:lnTo>
                    <a:pt x="72" y="0"/>
                  </a:lnTo>
                  <a:lnTo>
                    <a:pt x="59" y="8"/>
                  </a:lnTo>
                  <a:lnTo>
                    <a:pt x="39" y="0"/>
                  </a:lnTo>
                  <a:lnTo>
                    <a:pt x="33" y="8"/>
                  </a:lnTo>
                  <a:lnTo>
                    <a:pt x="13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5" name="Oval 75"/>
            <p:cNvSpPr>
              <a:spLocks noChangeArrowheads="1"/>
            </p:cNvSpPr>
            <p:nvPr/>
          </p:nvSpPr>
          <p:spPr bwMode="auto">
            <a:xfrm>
              <a:off x="2016" y="2890"/>
              <a:ext cx="7" cy="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6" name="Oval 76"/>
            <p:cNvSpPr>
              <a:spLocks noChangeArrowheads="1"/>
            </p:cNvSpPr>
            <p:nvPr/>
          </p:nvSpPr>
          <p:spPr bwMode="auto">
            <a:xfrm>
              <a:off x="2062" y="2882"/>
              <a:ext cx="0" cy="1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7" name="Freeform 77"/>
            <p:cNvSpPr>
              <a:spLocks/>
            </p:cNvSpPr>
            <p:nvPr/>
          </p:nvSpPr>
          <p:spPr bwMode="auto">
            <a:xfrm>
              <a:off x="2052" y="2879"/>
              <a:ext cx="20" cy="32"/>
            </a:xfrm>
            <a:custGeom>
              <a:avLst/>
              <a:gdLst>
                <a:gd name="T0" fmla="*/ 13 w 20"/>
                <a:gd name="T1" fmla="*/ 32 h 32"/>
                <a:gd name="T2" fmla="*/ 20 w 20"/>
                <a:gd name="T3" fmla="*/ 16 h 32"/>
                <a:gd name="T4" fmla="*/ 13 w 20"/>
                <a:gd name="T5" fmla="*/ 8 h 32"/>
                <a:gd name="T6" fmla="*/ 0 w 20"/>
                <a:gd name="T7" fmla="*/ 8 h 32"/>
                <a:gd name="T8" fmla="*/ 0 w 20"/>
                <a:gd name="T9" fmla="*/ 0 h 32"/>
                <a:gd name="T10" fmla="*/ 13 w 20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32">
                  <a:moveTo>
                    <a:pt x="13" y="32"/>
                  </a:moveTo>
                  <a:lnTo>
                    <a:pt x="20" y="16"/>
                  </a:lnTo>
                  <a:lnTo>
                    <a:pt x="13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13" y="3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8" name="Freeform 78"/>
            <p:cNvSpPr>
              <a:spLocks/>
            </p:cNvSpPr>
            <p:nvPr/>
          </p:nvSpPr>
          <p:spPr bwMode="auto">
            <a:xfrm>
              <a:off x="2052" y="2879"/>
              <a:ext cx="20" cy="32"/>
            </a:xfrm>
            <a:custGeom>
              <a:avLst/>
              <a:gdLst>
                <a:gd name="T0" fmla="*/ 13 w 20"/>
                <a:gd name="T1" fmla="*/ 32 h 32"/>
                <a:gd name="T2" fmla="*/ 20 w 20"/>
                <a:gd name="T3" fmla="*/ 16 h 32"/>
                <a:gd name="T4" fmla="*/ 13 w 20"/>
                <a:gd name="T5" fmla="*/ 8 h 32"/>
                <a:gd name="T6" fmla="*/ 0 w 20"/>
                <a:gd name="T7" fmla="*/ 8 h 32"/>
                <a:gd name="T8" fmla="*/ 0 w 20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2">
                  <a:moveTo>
                    <a:pt x="13" y="32"/>
                  </a:moveTo>
                  <a:lnTo>
                    <a:pt x="20" y="16"/>
                  </a:lnTo>
                  <a:lnTo>
                    <a:pt x="13" y="8"/>
                  </a:lnTo>
                  <a:lnTo>
                    <a:pt x="0" y="8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9" name="Freeform 79"/>
            <p:cNvSpPr>
              <a:spLocks/>
            </p:cNvSpPr>
            <p:nvPr/>
          </p:nvSpPr>
          <p:spPr bwMode="auto">
            <a:xfrm>
              <a:off x="2000" y="2671"/>
              <a:ext cx="91" cy="208"/>
            </a:xfrm>
            <a:custGeom>
              <a:avLst/>
              <a:gdLst>
                <a:gd name="T0" fmla="*/ 7 w 91"/>
                <a:gd name="T1" fmla="*/ 0 h 208"/>
                <a:gd name="T2" fmla="*/ 0 w 91"/>
                <a:gd name="T3" fmla="*/ 32 h 208"/>
                <a:gd name="T4" fmla="*/ 7 w 91"/>
                <a:gd name="T5" fmla="*/ 64 h 208"/>
                <a:gd name="T6" fmla="*/ 7 w 91"/>
                <a:gd name="T7" fmla="*/ 152 h 208"/>
                <a:gd name="T8" fmla="*/ 7 w 91"/>
                <a:gd name="T9" fmla="*/ 200 h 208"/>
                <a:gd name="T10" fmla="*/ 20 w 91"/>
                <a:gd name="T11" fmla="*/ 208 h 208"/>
                <a:gd name="T12" fmla="*/ 26 w 91"/>
                <a:gd name="T13" fmla="*/ 208 h 208"/>
                <a:gd name="T14" fmla="*/ 46 w 91"/>
                <a:gd name="T15" fmla="*/ 208 h 208"/>
                <a:gd name="T16" fmla="*/ 52 w 91"/>
                <a:gd name="T17" fmla="*/ 200 h 208"/>
                <a:gd name="T18" fmla="*/ 78 w 91"/>
                <a:gd name="T19" fmla="*/ 208 h 208"/>
                <a:gd name="T20" fmla="*/ 85 w 91"/>
                <a:gd name="T21" fmla="*/ 208 h 208"/>
                <a:gd name="T22" fmla="*/ 91 w 91"/>
                <a:gd name="T23" fmla="*/ 200 h 208"/>
                <a:gd name="T24" fmla="*/ 91 w 91"/>
                <a:gd name="T25" fmla="*/ 144 h 208"/>
                <a:gd name="T26" fmla="*/ 91 w 91"/>
                <a:gd name="T27" fmla="*/ 112 h 208"/>
                <a:gd name="T28" fmla="*/ 85 w 91"/>
                <a:gd name="T29" fmla="*/ 0 h 208"/>
                <a:gd name="T30" fmla="*/ 78 w 91"/>
                <a:gd name="T31" fmla="*/ 8 h 208"/>
                <a:gd name="T32" fmla="*/ 52 w 91"/>
                <a:gd name="T33" fmla="*/ 16 h 208"/>
                <a:gd name="T34" fmla="*/ 26 w 91"/>
                <a:gd name="T35" fmla="*/ 16 h 208"/>
                <a:gd name="T36" fmla="*/ 7 w 91"/>
                <a:gd name="T3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208">
                  <a:moveTo>
                    <a:pt x="7" y="0"/>
                  </a:moveTo>
                  <a:lnTo>
                    <a:pt x="0" y="32"/>
                  </a:lnTo>
                  <a:lnTo>
                    <a:pt x="7" y="64"/>
                  </a:lnTo>
                  <a:lnTo>
                    <a:pt x="7" y="152"/>
                  </a:lnTo>
                  <a:lnTo>
                    <a:pt x="7" y="200"/>
                  </a:lnTo>
                  <a:lnTo>
                    <a:pt x="20" y="208"/>
                  </a:lnTo>
                  <a:lnTo>
                    <a:pt x="26" y="208"/>
                  </a:lnTo>
                  <a:lnTo>
                    <a:pt x="46" y="208"/>
                  </a:lnTo>
                  <a:lnTo>
                    <a:pt x="52" y="200"/>
                  </a:lnTo>
                  <a:lnTo>
                    <a:pt x="78" y="208"/>
                  </a:lnTo>
                  <a:lnTo>
                    <a:pt x="85" y="208"/>
                  </a:lnTo>
                  <a:lnTo>
                    <a:pt x="91" y="200"/>
                  </a:lnTo>
                  <a:lnTo>
                    <a:pt x="91" y="144"/>
                  </a:lnTo>
                  <a:lnTo>
                    <a:pt x="91" y="112"/>
                  </a:lnTo>
                  <a:lnTo>
                    <a:pt x="85" y="0"/>
                  </a:lnTo>
                  <a:lnTo>
                    <a:pt x="78" y="8"/>
                  </a:lnTo>
                  <a:lnTo>
                    <a:pt x="52" y="16"/>
                  </a:lnTo>
                  <a:lnTo>
                    <a:pt x="26" y="1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0" name="Freeform 80"/>
            <p:cNvSpPr>
              <a:spLocks/>
            </p:cNvSpPr>
            <p:nvPr/>
          </p:nvSpPr>
          <p:spPr bwMode="auto">
            <a:xfrm>
              <a:off x="2052" y="2743"/>
              <a:ext cx="7" cy="128"/>
            </a:xfrm>
            <a:custGeom>
              <a:avLst/>
              <a:gdLst>
                <a:gd name="T0" fmla="*/ 0 w 7"/>
                <a:gd name="T1" fmla="*/ 128 h 128"/>
                <a:gd name="T2" fmla="*/ 7 w 7"/>
                <a:gd name="T3" fmla="*/ 48 h 128"/>
                <a:gd name="T4" fmla="*/ 7 w 7"/>
                <a:gd name="T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8">
                  <a:moveTo>
                    <a:pt x="0" y="128"/>
                  </a:moveTo>
                  <a:lnTo>
                    <a:pt x="7" y="48"/>
                  </a:lnTo>
                  <a:lnTo>
                    <a:pt x="7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1" name="Freeform 81"/>
            <p:cNvSpPr>
              <a:spLocks/>
            </p:cNvSpPr>
            <p:nvPr/>
          </p:nvSpPr>
          <p:spPr bwMode="auto">
            <a:xfrm>
              <a:off x="2013" y="2456"/>
              <a:ext cx="52" cy="71"/>
            </a:xfrm>
            <a:custGeom>
              <a:avLst/>
              <a:gdLst>
                <a:gd name="T0" fmla="*/ 7 w 52"/>
                <a:gd name="T1" fmla="*/ 23 h 71"/>
                <a:gd name="T2" fmla="*/ 0 w 52"/>
                <a:gd name="T3" fmla="*/ 23 h 71"/>
                <a:gd name="T4" fmla="*/ 0 w 52"/>
                <a:gd name="T5" fmla="*/ 31 h 71"/>
                <a:gd name="T6" fmla="*/ 0 w 52"/>
                <a:gd name="T7" fmla="*/ 39 h 71"/>
                <a:gd name="T8" fmla="*/ 7 w 52"/>
                <a:gd name="T9" fmla="*/ 39 h 71"/>
                <a:gd name="T10" fmla="*/ 13 w 52"/>
                <a:gd name="T11" fmla="*/ 55 h 71"/>
                <a:gd name="T12" fmla="*/ 26 w 52"/>
                <a:gd name="T13" fmla="*/ 71 h 71"/>
                <a:gd name="T14" fmla="*/ 46 w 52"/>
                <a:gd name="T15" fmla="*/ 71 h 71"/>
                <a:gd name="T16" fmla="*/ 52 w 52"/>
                <a:gd name="T17" fmla="*/ 55 h 71"/>
                <a:gd name="T18" fmla="*/ 52 w 52"/>
                <a:gd name="T19" fmla="*/ 47 h 71"/>
                <a:gd name="T20" fmla="*/ 52 w 52"/>
                <a:gd name="T21" fmla="*/ 16 h 71"/>
                <a:gd name="T22" fmla="*/ 46 w 52"/>
                <a:gd name="T23" fmla="*/ 0 h 71"/>
                <a:gd name="T24" fmla="*/ 20 w 52"/>
                <a:gd name="T25" fmla="*/ 16 h 71"/>
                <a:gd name="T26" fmla="*/ 7 w 52"/>
                <a:gd name="T27" fmla="*/ 8 h 71"/>
                <a:gd name="T28" fmla="*/ 7 w 52"/>
                <a:gd name="T29" fmla="*/ 2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" h="71">
                  <a:moveTo>
                    <a:pt x="7" y="23"/>
                  </a:moveTo>
                  <a:lnTo>
                    <a:pt x="0" y="23"/>
                  </a:lnTo>
                  <a:lnTo>
                    <a:pt x="0" y="31"/>
                  </a:lnTo>
                  <a:lnTo>
                    <a:pt x="0" y="39"/>
                  </a:lnTo>
                  <a:lnTo>
                    <a:pt x="7" y="39"/>
                  </a:lnTo>
                  <a:lnTo>
                    <a:pt x="13" y="55"/>
                  </a:lnTo>
                  <a:lnTo>
                    <a:pt x="26" y="71"/>
                  </a:lnTo>
                  <a:lnTo>
                    <a:pt x="46" y="71"/>
                  </a:lnTo>
                  <a:lnTo>
                    <a:pt x="52" y="55"/>
                  </a:lnTo>
                  <a:lnTo>
                    <a:pt x="52" y="47"/>
                  </a:lnTo>
                  <a:lnTo>
                    <a:pt x="52" y="16"/>
                  </a:lnTo>
                  <a:lnTo>
                    <a:pt x="46" y="0"/>
                  </a:lnTo>
                  <a:lnTo>
                    <a:pt x="20" y="16"/>
                  </a:lnTo>
                  <a:lnTo>
                    <a:pt x="7" y="8"/>
                  </a:lnTo>
                  <a:lnTo>
                    <a:pt x="7" y="23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2" name="Freeform 82"/>
            <p:cNvSpPr>
              <a:spLocks/>
            </p:cNvSpPr>
            <p:nvPr/>
          </p:nvSpPr>
          <p:spPr bwMode="auto">
            <a:xfrm>
              <a:off x="2000" y="2432"/>
              <a:ext cx="72" cy="63"/>
            </a:xfrm>
            <a:custGeom>
              <a:avLst/>
              <a:gdLst>
                <a:gd name="T0" fmla="*/ 65 w 72"/>
                <a:gd name="T1" fmla="*/ 40 h 63"/>
                <a:gd name="T2" fmla="*/ 72 w 72"/>
                <a:gd name="T3" fmla="*/ 32 h 63"/>
                <a:gd name="T4" fmla="*/ 72 w 72"/>
                <a:gd name="T5" fmla="*/ 16 h 63"/>
                <a:gd name="T6" fmla="*/ 65 w 72"/>
                <a:gd name="T7" fmla="*/ 8 h 63"/>
                <a:gd name="T8" fmla="*/ 52 w 72"/>
                <a:gd name="T9" fmla="*/ 0 h 63"/>
                <a:gd name="T10" fmla="*/ 33 w 72"/>
                <a:gd name="T11" fmla="*/ 0 h 63"/>
                <a:gd name="T12" fmla="*/ 20 w 72"/>
                <a:gd name="T13" fmla="*/ 0 h 63"/>
                <a:gd name="T14" fmla="*/ 13 w 72"/>
                <a:gd name="T15" fmla="*/ 8 h 63"/>
                <a:gd name="T16" fmla="*/ 7 w 72"/>
                <a:gd name="T17" fmla="*/ 0 h 63"/>
                <a:gd name="T18" fmla="*/ 13 w 72"/>
                <a:gd name="T19" fmla="*/ 8 h 63"/>
                <a:gd name="T20" fmla="*/ 7 w 72"/>
                <a:gd name="T21" fmla="*/ 8 h 63"/>
                <a:gd name="T22" fmla="*/ 7 w 72"/>
                <a:gd name="T23" fmla="*/ 8 h 63"/>
                <a:gd name="T24" fmla="*/ 0 w 72"/>
                <a:gd name="T25" fmla="*/ 16 h 63"/>
                <a:gd name="T26" fmla="*/ 0 w 72"/>
                <a:gd name="T27" fmla="*/ 40 h 63"/>
                <a:gd name="T28" fmla="*/ 13 w 72"/>
                <a:gd name="T29" fmla="*/ 63 h 63"/>
                <a:gd name="T30" fmla="*/ 13 w 72"/>
                <a:gd name="T31" fmla="*/ 55 h 63"/>
                <a:gd name="T32" fmla="*/ 13 w 72"/>
                <a:gd name="T33" fmla="*/ 47 h 63"/>
                <a:gd name="T34" fmla="*/ 20 w 72"/>
                <a:gd name="T35" fmla="*/ 47 h 63"/>
                <a:gd name="T36" fmla="*/ 20 w 72"/>
                <a:gd name="T37" fmla="*/ 32 h 63"/>
                <a:gd name="T38" fmla="*/ 33 w 72"/>
                <a:gd name="T39" fmla="*/ 40 h 63"/>
                <a:gd name="T40" fmla="*/ 59 w 72"/>
                <a:gd name="T41" fmla="*/ 24 h 63"/>
                <a:gd name="T42" fmla="*/ 65 w 72"/>
                <a:gd name="T43" fmla="*/ 4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2" h="63">
                  <a:moveTo>
                    <a:pt x="65" y="40"/>
                  </a:moveTo>
                  <a:lnTo>
                    <a:pt x="72" y="32"/>
                  </a:lnTo>
                  <a:lnTo>
                    <a:pt x="72" y="16"/>
                  </a:lnTo>
                  <a:lnTo>
                    <a:pt x="65" y="8"/>
                  </a:lnTo>
                  <a:lnTo>
                    <a:pt x="52" y="0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13" y="8"/>
                  </a:lnTo>
                  <a:lnTo>
                    <a:pt x="7" y="0"/>
                  </a:lnTo>
                  <a:lnTo>
                    <a:pt x="13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0" y="16"/>
                  </a:lnTo>
                  <a:lnTo>
                    <a:pt x="0" y="40"/>
                  </a:lnTo>
                  <a:lnTo>
                    <a:pt x="13" y="63"/>
                  </a:lnTo>
                  <a:lnTo>
                    <a:pt x="13" y="55"/>
                  </a:lnTo>
                  <a:lnTo>
                    <a:pt x="13" y="47"/>
                  </a:lnTo>
                  <a:lnTo>
                    <a:pt x="20" y="47"/>
                  </a:lnTo>
                  <a:lnTo>
                    <a:pt x="20" y="32"/>
                  </a:lnTo>
                  <a:lnTo>
                    <a:pt x="33" y="40"/>
                  </a:lnTo>
                  <a:lnTo>
                    <a:pt x="59" y="24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3" name="Freeform 83"/>
            <p:cNvSpPr>
              <a:spLocks/>
            </p:cNvSpPr>
            <p:nvPr/>
          </p:nvSpPr>
          <p:spPr bwMode="auto">
            <a:xfrm>
              <a:off x="2020" y="2495"/>
              <a:ext cx="39" cy="48"/>
            </a:xfrm>
            <a:custGeom>
              <a:avLst/>
              <a:gdLst>
                <a:gd name="T0" fmla="*/ 0 w 39"/>
                <a:gd name="T1" fmla="*/ 0 h 48"/>
                <a:gd name="T2" fmla="*/ 0 w 39"/>
                <a:gd name="T3" fmla="*/ 32 h 48"/>
                <a:gd name="T4" fmla="*/ 13 w 39"/>
                <a:gd name="T5" fmla="*/ 40 h 48"/>
                <a:gd name="T6" fmla="*/ 26 w 39"/>
                <a:gd name="T7" fmla="*/ 48 h 48"/>
                <a:gd name="T8" fmla="*/ 32 w 39"/>
                <a:gd name="T9" fmla="*/ 40 h 48"/>
                <a:gd name="T10" fmla="*/ 39 w 39"/>
                <a:gd name="T11" fmla="*/ 32 h 48"/>
                <a:gd name="T12" fmla="*/ 32 w 39"/>
                <a:gd name="T13" fmla="*/ 32 h 48"/>
                <a:gd name="T14" fmla="*/ 19 w 39"/>
                <a:gd name="T15" fmla="*/ 32 h 48"/>
                <a:gd name="T16" fmla="*/ 6 w 39"/>
                <a:gd name="T17" fmla="*/ 16 h 48"/>
                <a:gd name="T18" fmla="*/ 0 w 39"/>
                <a:gd name="T1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48">
                  <a:moveTo>
                    <a:pt x="0" y="0"/>
                  </a:moveTo>
                  <a:lnTo>
                    <a:pt x="0" y="32"/>
                  </a:lnTo>
                  <a:lnTo>
                    <a:pt x="13" y="40"/>
                  </a:lnTo>
                  <a:lnTo>
                    <a:pt x="26" y="48"/>
                  </a:lnTo>
                  <a:lnTo>
                    <a:pt x="32" y="40"/>
                  </a:lnTo>
                  <a:lnTo>
                    <a:pt x="39" y="32"/>
                  </a:lnTo>
                  <a:lnTo>
                    <a:pt x="32" y="32"/>
                  </a:lnTo>
                  <a:lnTo>
                    <a:pt x="19" y="32"/>
                  </a:lnTo>
                  <a:lnTo>
                    <a:pt x="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4" name="Freeform 84"/>
            <p:cNvSpPr>
              <a:spLocks/>
            </p:cNvSpPr>
            <p:nvPr/>
          </p:nvSpPr>
          <p:spPr bwMode="auto">
            <a:xfrm>
              <a:off x="1974" y="2527"/>
              <a:ext cx="130" cy="160"/>
            </a:xfrm>
            <a:custGeom>
              <a:avLst/>
              <a:gdLst>
                <a:gd name="T0" fmla="*/ 46 w 130"/>
                <a:gd name="T1" fmla="*/ 0 h 160"/>
                <a:gd name="T2" fmla="*/ 26 w 130"/>
                <a:gd name="T3" fmla="*/ 8 h 160"/>
                <a:gd name="T4" fmla="*/ 13 w 130"/>
                <a:gd name="T5" fmla="*/ 24 h 160"/>
                <a:gd name="T6" fmla="*/ 0 w 130"/>
                <a:gd name="T7" fmla="*/ 56 h 160"/>
                <a:gd name="T8" fmla="*/ 0 w 130"/>
                <a:gd name="T9" fmla="*/ 96 h 160"/>
                <a:gd name="T10" fmla="*/ 13 w 130"/>
                <a:gd name="T11" fmla="*/ 104 h 160"/>
                <a:gd name="T12" fmla="*/ 26 w 130"/>
                <a:gd name="T13" fmla="*/ 96 h 160"/>
                <a:gd name="T14" fmla="*/ 26 w 130"/>
                <a:gd name="T15" fmla="*/ 80 h 160"/>
                <a:gd name="T16" fmla="*/ 26 w 130"/>
                <a:gd name="T17" fmla="*/ 144 h 160"/>
                <a:gd name="T18" fmla="*/ 52 w 130"/>
                <a:gd name="T19" fmla="*/ 160 h 160"/>
                <a:gd name="T20" fmla="*/ 78 w 130"/>
                <a:gd name="T21" fmla="*/ 160 h 160"/>
                <a:gd name="T22" fmla="*/ 104 w 130"/>
                <a:gd name="T23" fmla="*/ 160 h 160"/>
                <a:gd name="T24" fmla="*/ 117 w 130"/>
                <a:gd name="T25" fmla="*/ 144 h 160"/>
                <a:gd name="T26" fmla="*/ 111 w 130"/>
                <a:gd name="T27" fmla="*/ 80 h 160"/>
                <a:gd name="T28" fmla="*/ 124 w 130"/>
                <a:gd name="T29" fmla="*/ 88 h 160"/>
                <a:gd name="T30" fmla="*/ 130 w 130"/>
                <a:gd name="T31" fmla="*/ 80 h 160"/>
                <a:gd name="T32" fmla="*/ 124 w 130"/>
                <a:gd name="T33" fmla="*/ 40 h 160"/>
                <a:gd name="T34" fmla="*/ 111 w 130"/>
                <a:gd name="T35" fmla="*/ 16 h 160"/>
                <a:gd name="T36" fmla="*/ 98 w 130"/>
                <a:gd name="T37" fmla="*/ 0 h 160"/>
                <a:gd name="T38" fmla="*/ 78 w 130"/>
                <a:gd name="T39" fmla="*/ 0 h 160"/>
                <a:gd name="T40" fmla="*/ 78 w 130"/>
                <a:gd name="T41" fmla="*/ 8 h 160"/>
                <a:gd name="T42" fmla="*/ 72 w 130"/>
                <a:gd name="T43" fmla="*/ 16 h 160"/>
                <a:gd name="T44" fmla="*/ 59 w 130"/>
                <a:gd name="T45" fmla="*/ 8 h 160"/>
                <a:gd name="T46" fmla="*/ 46 w 130"/>
                <a:gd name="T4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0" h="160">
                  <a:moveTo>
                    <a:pt x="46" y="0"/>
                  </a:moveTo>
                  <a:lnTo>
                    <a:pt x="26" y="8"/>
                  </a:lnTo>
                  <a:lnTo>
                    <a:pt x="13" y="24"/>
                  </a:lnTo>
                  <a:lnTo>
                    <a:pt x="0" y="56"/>
                  </a:lnTo>
                  <a:lnTo>
                    <a:pt x="0" y="96"/>
                  </a:lnTo>
                  <a:lnTo>
                    <a:pt x="13" y="104"/>
                  </a:lnTo>
                  <a:lnTo>
                    <a:pt x="26" y="96"/>
                  </a:lnTo>
                  <a:lnTo>
                    <a:pt x="26" y="80"/>
                  </a:lnTo>
                  <a:lnTo>
                    <a:pt x="26" y="144"/>
                  </a:lnTo>
                  <a:lnTo>
                    <a:pt x="52" y="160"/>
                  </a:lnTo>
                  <a:lnTo>
                    <a:pt x="78" y="160"/>
                  </a:lnTo>
                  <a:lnTo>
                    <a:pt x="104" y="160"/>
                  </a:lnTo>
                  <a:lnTo>
                    <a:pt x="117" y="144"/>
                  </a:lnTo>
                  <a:lnTo>
                    <a:pt x="111" y="80"/>
                  </a:lnTo>
                  <a:lnTo>
                    <a:pt x="124" y="88"/>
                  </a:lnTo>
                  <a:lnTo>
                    <a:pt x="130" y="80"/>
                  </a:lnTo>
                  <a:lnTo>
                    <a:pt x="124" y="40"/>
                  </a:lnTo>
                  <a:lnTo>
                    <a:pt x="111" y="16"/>
                  </a:lnTo>
                  <a:lnTo>
                    <a:pt x="98" y="0"/>
                  </a:lnTo>
                  <a:lnTo>
                    <a:pt x="78" y="0"/>
                  </a:lnTo>
                  <a:lnTo>
                    <a:pt x="78" y="8"/>
                  </a:lnTo>
                  <a:lnTo>
                    <a:pt x="72" y="16"/>
                  </a:lnTo>
                  <a:lnTo>
                    <a:pt x="59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5" name="Line 85"/>
            <p:cNvSpPr>
              <a:spLocks noChangeShapeType="1"/>
            </p:cNvSpPr>
            <p:nvPr/>
          </p:nvSpPr>
          <p:spPr bwMode="auto">
            <a:xfrm flipV="1">
              <a:off x="2085" y="2591"/>
              <a:ext cx="1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086" name="Freeform 86"/>
            <p:cNvSpPr>
              <a:spLocks/>
            </p:cNvSpPr>
            <p:nvPr/>
          </p:nvSpPr>
          <p:spPr bwMode="auto">
            <a:xfrm>
              <a:off x="1974" y="2623"/>
              <a:ext cx="39" cy="88"/>
            </a:xfrm>
            <a:custGeom>
              <a:avLst/>
              <a:gdLst>
                <a:gd name="T0" fmla="*/ 26 w 39"/>
                <a:gd name="T1" fmla="*/ 0 h 88"/>
                <a:gd name="T2" fmla="*/ 26 w 39"/>
                <a:gd name="T3" fmla="*/ 32 h 88"/>
                <a:gd name="T4" fmla="*/ 39 w 39"/>
                <a:gd name="T5" fmla="*/ 72 h 88"/>
                <a:gd name="T6" fmla="*/ 33 w 39"/>
                <a:gd name="T7" fmla="*/ 88 h 88"/>
                <a:gd name="T8" fmla="*/ 7 w 39"/>
                <a:gd name="T9" fmla="*/ 40 h 88"/>
                <a:gd name="T10" fmla="*/ 0 w 39"/>
                <a:gd name="T11" fmla="*/ 0 h 88"/>
                <a:gd name="T12" fmla="*/ 13 w 39"/>
                <a:gd name="T13" fmla="*/ 8 h 88"/>
                <a:gd name="T14" fmla="*/ 26 w 39"/>
                <a:gd name="T1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88">
                  <a:moveTo>
                    <a:pt x="26" y="0"/>
                  </a:moveTo>
                  <a:lnTo>
                    <a:pt x="26" y="32"/>
                  </a:lnTo>
                  <a:lnTo>
                    <a:pt x="39" y="72"/>
                  </a:lnTo>
                  <a:lnTo>
                    <a:pt x="33" y="88"/>
                  </a:lnTo>
                  <a:lnTo>
                    <a:pt x="7" y="40"/>
                  </a:lnTo>
                  <a:lnTo>
                    <a:pt x="0" y="0"/>
                  </a:lnTo>
                  <a:lnTo>
                    <a:pt x="13" y="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7" name="Freeform 87"/>
            <p:cNvSpPr>
              <a:spLocks/>
            </p:cNvSpPr>
            <p:nvPr/>
          </p:nvSpPr>
          <p:spPr bwMode="auto">
            <a:xfrm>
              <a:off x="2085" y="2607"/>
              <a:ext cx="19" cy="88"/>
            </a:xfrm>
            <a:custGeom>
              <a:avLst/>
              <a:gdLst>
                <a:gd name="T0" fmla="*/ 19 w 19"/>
                <a:gd name="T1" fmla="*/ 0 h 88"/>
                <a:gd name="T2" fmla="*/ 19 w 19"/>
                <a:gd name="T3" fmla="*/ 40 h 88"/>
                <a:gd name="T4" fmla="*/ 6 w 19"/>
                <a:gd name="T5" fmla="*/ 88 h 88"/>
                <a:gd name="T6" fmla="*/ 0 w 19"/>
                <a:gd name="T7" fmla="*/ 72 h 88"/>
                <a:gd name="T8" fmla="*/ 6 w 19"/>
                <a:gd name="T9" fmla="*/ 64 h 88"/>
                <a:gd name="T10" fmla="*/ 0 w 19"/>
                <a:gd name="T11" fmla="*/ 0 h 88"/>
                <a:gd name="T12" fmla="*/ 13 w 19"/>
                <a:gd name="T13" fmla="*/ 8 h 88"/>
                <a:gd name="T14" fmla="*/ 19 w 19"/>
                <a:gd name="T1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88">
                  <a:moveTo>
                    <a:pt x="19" y="0"/>
                  </a:moveTo>
                  <a:lnTo>
                    <a:pt x="19" y="40"/>
                  </a:lnTo>
                  <a:lnTo>
                    <a:pt x="6" y="88"/>
                  </a:lnTo>
                  <a:lnTo>
                    <a:pt x="0" y="72"/>
                  </a:lnTo>
                  <a:lnTo>
                    <a:pt x="6" y="64"/>
                  </a:lnTo>
                  <a:lnTo>
                    <a:pt x="0" y="0"/>
                  </a:lnTo>
                  <a:lnTo>
                    <a:pt x="13" y="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8" name="Freeform 88"/>
            <p:cNvSpPr>
              <a:spLocks/>
            </p:cNvSpPr>
            <p:nvPr/>
          </p:nvSpPr>
          <p:spPr bwMode="auto">
            <a:xfrm>
              <a:off x="2228" y="2871"/>
              <a:ext cx="136" cy="64"/>
            </a:xfrm>
            <a:custGeom>
              <a:avLst/>
              <a:gdLst>
                <a:gd name="T0" fmla="*/ 6 w 136"/>
                <a:gd name="T1" fmla="*/ 16 h 64"/>
                <a:gd name="T2" fmla="*/ 0 w 136"/>
                <a:gd name="T3" fmla="*/ 40 h 64"/>
                <a:gd name="T4" fmla="*/ 0 w 136"/>
                <a:gd name="T5" fmla="*/ 48 h 64"/>
                <a:gd name="T6" fmla="*/ 19 w 136"/>
                <a:gd name="T7" fmla="*/ 56 h 64"/>
                <a:gd name="T8" fmla="*/ 38 w 136"/>
                <a:gd name="T9" fmla="*/ 64 h 64"/>
                <a:gd name="T10" fmla="*/ 64 w 136"/>
                <a:gd name="T11" fmla="*/ 56 h 64"/>
                <a:gd name="T12" fmla="*/ 71 w 136"/>
                <a:gd name="T13" fmla="*/ 48 h 64"/>
                <a:gd name="T14" fmla="*/ 97 w 136"/>
                <a:gd name="T15" fmla="*/ 48 h 64"/>
                <a:gd name="T16" fmla="*/ 103 w 136"/>
                <a:gd name="T17" fmla="*/ 48 h 64"/>
                <a:gd name="T18" fmla="*/ 129 w 136"/>
                <a:gd name="T19" fmla="*/ 48 h 64"/>
                <a:gd name="T20" fmla="*/ 136 w 136"/>
                <a:gd name="T21" fmla="*/ 40 h 64"/>
                <a:gd name="T22" fmla="*/ 129 w 136"/>
                <a:gd name="T23" fmla="*/ 24 h 64"/>
                <a:gd name="T24" fmla="*/ 116 w 136"/>
                <a:gd name="T25" fmla="*/ 16 h 64"/>
                <a:gd name="T26" fmla="*/ 103 w 136"/>
                <a:gd name="T27" fmla="*/ 8 h 64"/>
                <a:gd name="T28" fmla="*/ 90 w 136"/>
                <a:gd name="T29" fmla="*/ 0 h 64"/>
                <a:gd name="T30" fmla="*/ 77 w 136"/>
                <a:gd name="T31" fmla="*/ 8 h 64"/>
                <a:gd name="T32" fmla="*/ 51 w 136"/>
                <a:gd name="T33" fmla="*/ 8 h 64"/>
                <a:gd name="T34" fmla="*/ 38 w 136"/>
                <a:gd name="T35" fmla="*/ 8 h 64"/>
                <a:gd name="T36" fmla="*/ 19 w 136"/>
                <a:gd name="T37" fmla="*/ 16 h 64"/>
                <a:gd name="T38" fmla="*/ 6 w 136"/>
                <a:gd name="T39" fmla="*/ 1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6" h="64">
                  <a:moveTo>
                    <a:pt x="6" y="16"/>
                  </a:moveTo>
                  <a:lnTo>
                    <a:pt x="0" y="40"/>
                  </a:lnTo>
                  <a:lnTo>
                    <a:pt x="0" y="48"/>
                  </a:lnTo>
                  <a:lnTo>
                    <a:pt x="19" y="56"/>
                  </a:lnTo>
                  <a:lnTo>
                    <a:pt x="38" y="64"/>
                  </a:lnTo>
                  <a:lnTo>
                    <a:pt x="64" y="56"/>
                  </a:lnTo>
                  <a:lnTo>
                    <a:pt x="71" y="48"/>
                  </a:lnTo>
                  <a:lnTo>
                    <a:pt x="97" y="48"/>
                  </a:lnTo>
                  <a:lnTo>
                    <a:pt x="103" y="48"/>
                  </a:lnTo>
                  <a:lnTo>
                    <a:pt x="129" y="48"/>
                  </a:lnTo>
                  <a:lnTo>
                    <a:pt x="136" y="40"/>
                  </a:lnTo>
                  <a:lnTo>
                    <a:pt x="129" y="24"/>
                  </a:lnTo>
                  <a:lnTo>
                    <a:pt x="116" y="16"/>
                  </a:lnTo>
                  <a:lnTo>
                    <a:pt x="103" y="8"/>
                  </a:lnTo>
                  <a:lnTo>
                    <a:pt x="90" y="0"/>
                  </a:lnTo>
                  <a:lnTo>
                    <a:pt x="77" y="8"/>
                  </a:lnTo>
                  <a:lnTo>
                    <a:pt x="51" y="8"/>
                  </a:lnTo>
                  <a:lnTo>
                    <a:pt x="38" y="8"/>
                  </a:lnTo>
                  <a:lnTo>
                    <a:pt x="19" y="16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9" name="Oval 89"/>
            <p:cNvSpPr>
              <a:spLocks noChangeArrowheads="1"/>
            </p:cNvSpPr>
            <p:nvPr/>
          </p:nvSpPr>
          <p:spPr bwMode="auto">
            <a:xfrm>
              <a:off x="2237" y="2890"/>
              <a:ext cx="1" cy="1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0" name="Oval 90"/>
            <p:cNvSpPr>
              <a:spLocks noChangeArrowheads="1"/>
            </p:cNvSpPr>
            <p:nvPr/>
          </p:nvSpPr>
          <p:spPr bwMode="auto">
            <a:xfrm>
              <a:off x="2289" y="2882"/>
              <a:ext cx="0" cy="1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1" name="Freeform 91"/>
            <p:cNvSpPr>
              <a:spLocks/>
            </p:cNvSpPr>
            <p:nvPr/>
          </p:nvSpPr>
          <p:spPr bwMode="auto">
            <a:xfrm>
              <a:off x="2279" y="2879"/>
              <a:ext cx="20" cy="40"/>
            </a:xfrm>
            <a:custGeom>
              <a:avLst/>
              <a:gdLst>
                <a:gd name="T0" fmla="*/ 20 w 20"/>
                <a:gd name="T1" fmla="*/ 40 h 40"/>
                <a:gd name="T2" fmla="*/ 20 w 20"/>
                <a:gd name="T3" fmla="*/ 24 h 40"/>
                <a:gd name="T4" fmla="*/ 13 w 20"/>
                <a:gd name="T5" fmla="*/ 16 h 40"/>
                <a:gd name="T6" fmla="*/ 0 w 20"/>
                <a:gd name="T7" fmla="*/ 16 h 40"/>
                <a:gd name="T8" fmla="*/ 0 w 20"/>
                <a:gd name="T9" fmla="*/ 0 h 40"/>
                <a:gd name="T10" fmla="*/ 20 w 20"/>
                <a:gd name="T11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40">
                  <a:moveTo>
                    <a:pt x="20" y="40"/>
                  </a:moveTo>
                  <a:lnTo>
                    <a:pt x="20" y="24"/>
                  </a:lnTo>
                  <a:lnTo>
                    <a:pt x="13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2" name="Freeform 92"/>
            <p:cNvSpPr>
              <a:spLocks/>
            </p:cNvSpPr>
            <p:nvPr/>
          </p:nvSpPr>
          <p:spPr bwMode="auto">
            <a:xfrm>
              <a:off x="2279" y="2879"/>
              <a:ext cx="20" cy="40"/>
            </a:xfrm>
            <a:custGeom>
              <a:avLst/>
              <a:gdLst>
                <a:gd name="T0" fmla="*/ 20 w 20"/>
                <a:gd name="T1" fmla="*/ 40 h 40"/>
                <a:gd name="T2" fmla="*/ 20 w 20"/>
                <a:gd name="T3" fmla="*/ 24 h 40"/>
                <a:gd name="T4" fmla="*/ 13 w 20"/>
                <a:gd name="T5" fmla="*/ 16 h 40"/>
                <a:gd name="T6" fmla="*/ 0 w 20"/>
                <a:gd name="T7" fmla="*/ 16 h 40"/>
                <a:gd name="T8" fmla="*/ 0 w 20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0">
                  <a:moveTo>
                    <a:pt x="20" y="40"/>
                  </a:moveTo>
                  <a:lnTo>
                    <a:pt x="20" y="24"/>
                  </a:lnTo>
                  <a:lnTo>
                    <a:pt x="13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3" name="Freeform 93"/>
            <p:cNvSpPr>
              <a:spLocks/>
            </p:cNvSpPr>
            <p:nvPr/>
          </p:nvSpPr>
          <p:spPr bwMode="auto">
            <a:xfrm>
              <a:off x="2215" y="2623"/>
              <a:ext cx="116" cy="264"/>
            </a:xfrm>
            <a:custGeom>
              <a:avLst/>
              <a:gdLst>
                <a:gd name="T0" fmla="*/ 6 w 116"/>
                <a:gd name="T1" fmla="*/ 0 h 264"/>
                <a:gd name="T2" fmla="*/ 0 w 116"/>
                <a:gd name="T3" fmla="*/ 40 h 264"/>
                <a:gd name="T4" fmla="*/ 6 w 116"/>
                <a:gd name="T5" fmla="*/ 80 h 264"/>
                <a:gd name="T6" fmla="*/ 13 w 116"/>
                <a:gd name="T7" fmla="*/ 184 h 264"/>
                <a:gd name="T8" fmla="*/ 13 w 116"/>
                <a:gd name="T9" fmla="*/ 248 h 264"/>
                <a:gd name="T10" fmla="*/ 19 w 116"/>
                <a:gd name="T11" fmla="*/ 264 h 264"/>
                <a:gd name="T12" fmla="*/ 32 w 116"/>
                <a:gd name="T13" fmla="*/ 264 h 264"/>
                <a:gd name="T14" fmla="*/ 58 w 116"/>
                <a:gd name="T15" fmla="*/ 256 h 264"/>
                <a:gd name="T16" fmla="*/ 64 w 116"/>
                <a:gd name="T17" fmla="*/ 248 h 264"/>
                <a:gd name="T18" fmla="*/ 90 w 116"/>
                <a:gd name="T19" fmla="*/ 256 h 264"/>
                <a:gd name="T20" fmla="*/ 103 w 116"/>
                <a:gd name="T21" fmla="*/ 256 h 264"/>
                <a:gd name="T22" fmla="*/ 110 w 116"/>
                <a:gd name="T23" fmla="*/ 240 h 264"/>
                <a:gd name="T24" fmla="*/ 116 w 116"/>
                <a:gd name="T25" fmla="*/ 176 h 264"/>
                <a:gd name="T26" fmla="*/ 116 w 116"/>
                <a:gd name="T27" fmla="*/ 136 h 264"/>
                <a:gd name="T28" fmla="*/ 110 w 116"/>
                <a:gd name="T29" fmla="*/ 0 h 264"/>
                <a:gd name="T30" fmla="*/ 97 w 116"/>
                <a:gd name="T31" fmla="*/ 8 h 264"/>
                <a:gd name="T32" fmla="*/ 64 w 116"/>
                <a:gd name="T33" fmla="*/ 16 h 264"/>
                <a:gd name="T34" fmla="*/ 32 w 116"/>
                <a:gd name="T35" fmla="*/ 16 h 264"/>
                <a:gd name="T36" fmla="*/ 6 w 116"/>
                <a:gd name="T3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6" h="264">
                  <a:moveTo>
                    <a:pt x="6" y="0"/>
                  </a:moveTo>
                  <a:lnTo>
                    <a:pt x="0" y="40"/>
                  </a:lnTo>
                  <a:lnTo>
                    <a:pt x="6" y="80"/>
                  </a:lnTo>
                  <a:lnTo>
                    <a:pt x="13" y="184"/>
                  </a:lnTo>
                  <a:lnTo>
                    <a:pt x="13" y="248"/>
                  </a:lnTo>
                  <a:lnTo>
                    <a:pt x="19" y="264"/>
                  </a:lnTo>
                  <a:lnTo>
                    <a:pt x="32" y="264"/>
                  </a:lnTo>
                  <a:lnTo>
                    <a:pt x="58" y="256"/>
                  </a:lnTo>
                  <a:lnTo>
                    <a:pt x="64" y="248"/>
                  </a:lnTo>
                  <a:lnTo>
                    <a:pt x="90" y="256"/>
                  </a:lnTo>
                  <a:lnTo>
                    <a:pt x="103" y="256"/>
                  </a:lnTo>
                  <a:lnTo>
                    <a:pt x="110" y="240"/>
                  </a:lnTo>
                  <a:lnTo>
                    <a:pt x="116" y="176"/>
                  </a:lnTo>
                  <a:lnTo>
                    <a:pt x="116" y="136"/>
                  </a:lnTo>
                  <a:lnTo>
                    <a:pt x="110" y="0"/>
                  </a:lnTo>
                  <a:lnTo>
                    <a:pt x="97" y="8"/>
                  </a:lnTo>
                  <a:lnTo>
                    <a:pt x="64" y="16"/>
                  </a:lnTo>
                  <a:lnTo>
                    <a:pt x="32" y="1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4" name="Freeform 94"/>
            <p:cNvSpPr>
              <a:spLocks/>
            </p:cNvSpPr>
            <p:nvPr/>
          </p:nvSpPr>
          <p:spPr bwMode="auto">
            <a:xfrm>
              <a:off x="2279" y="2703"/>
              <a:ext cx="7" cy="168"/>
            </a:xfrm>
            <a:custGeom>
              <a:avLst/>
              <a:gdLst>
                <a:gd name="T0" fmla="*/ 0 w 7"/>
                <a:gd name="T1" fmla="*/ 168 h 168"/>
                <a:gd name="T2" fmla="*/ 7 w 7"/>
                <a:gd name="T3" fmla="*/ 64 h 168"/>
                <a:gd name="T4" fmla="*/ 7 w 7"/>
                <a:gd name="T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8">
                  <a:moveTo>
                    <a:pt x="0" y="168"/>
                  </a:moveTo>
                  <a:lnTo>
                    <a:pt x="7" y="64"/>
                  </a:lnTo>
                  <a:lnTo>
                    <a:pt x="7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5" name="Freeform 95"/>
            <p:cNvSpPr>
              <a:spLocks/>
            </p:cNvSpPr>
            <p:nvPr/>
          </p:nvSpPr>
          <p:spPr bwMode="auto">
            <a:xfrm>
              <a:off x="2228" y="2344"/>
              <a:ext cx="71" cy="96"/>
            </a:xfrm>
            <a:custGeom>
              <a:avLst/>
              <a:gdLst>
                <a:gd name="T0" fmla="*/ 13 w 71"/>
                <a:gd name="T1" fmla="*/ 40 h 96"/>
                <a:gd name="T2" fmla="*/ 6 w 71"/>
                <a:gd name="T3" fmla="*/ 40 h 96"/>
                <a:gd name="T4" fmla="*/ 0 w 71"/>
                <a:gd name="T5" fmla="*/ 48 h 96"/>
                <a:gd name="T6" fmla="*/ 0 w 71"/>
                <a:gd name="T7" fmla="*/ 56 h 96"/>
                <a:gd name="T8" fmla="*/ 13 w 71"/>
                <a:gd name="T9" fmla="*/ 64 h 96"/>
                <a:gd name="T10" fmla="*/ 19 w 71"/>
                <a:gd name="T11" fmla="*/ 80 h 96"/>
                <a:gd name="T12" fmla="*/ 38 w 71"/>
                <a:gd name="T13" fmla="*/ 96 h 96"/>
                <a:gd name="T14" fmla="*/ 58 w 71"/>
                <a:gd name="T15" fmla="*/ 96 h 96"/>
                <a:gd name="T16" fmla="*/ 64 w 71"/>
                <a:gd name="T17" fmla="*/ 80 h 96"/>
                <a:gd name="T18" fmla="*/ 71 w 71"/>
                <a:gd name="T19" fmla="*/ 64 h 96"/>
                <a:gd name="T20" fmla="*/ 71 w 71"/>
                <a:gd name="T21" fmla="*/ 32 h 96"/>
                <a:gd name="T22" fmla="*/ 64 w 71"/>
                <a:gd name="T23" fmla="*/ 0 h 96"/>
                <a:gd name="T24" fmla="*/ 25 w 71"/>
                <a:gd name="T25" fmla="*/ 24 h 96"/>
                <a:gd name="T26" fmla="*/ 13 w 71"/>
                <a:gd name="T27" fmla="*/ 24 h 96"/>
                <a:gd name="T28" fmla="*/ 13 w 71"/>
                <a:gd name="T29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96">
                  <a:moveTo>
                    <a:pt x="13" y="40"/>
                  </a:moveTo>
                  <a:lnTo>
                    <a:pt x="6" y="4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13" y="64"/>
                  </a:lnTo>
                  <a:lnTo>
                    <a:pt x="19" y="80"/>
                  </a:lnTo>
                  <a:lnTo>
                    <a:pt x="38" y="96"/>
                  </a:lnTo>
                  <a:lnTo>
                    <a:pt x="58" y="96"/>
                  </a:lnTo>
                  <a:lnTo>
                    <a:pt x="64" y="80"/>
                  </a:lnTo>
                  <a:lnTo>
                    <a:pt x="71" y="64"/>
                  </a:lnTo>
                  <a:lnTo>
                    <a:pt x="71" y="32"/>
                  </a:lnTo>
                  <a:lnTo>
                    <a:pt x="64" y="0"/>
                  </a:lnTo>
                  <a:lnTo>
                    <a:pt x="25" y="24"/>
                  </a:lnTo>
                  <a:lnTo>
                    <a:pt x="13" y="24"/>
                  </a:lnTo>
                  <a:lnTo>
                    <a:pt x="13" y="4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6" name="Freeform 96"/>
            <p:cNvSpPr>
              <a:spLocks/>
            </p:cNvSpPr>
            <p:nvPr/>
          </p:nvSpPr>
          <p:spPr bwMode="auto">
            <a:xfrm>
              <a:off x="2215" y="2320"/>
              <a:ext cx="90" cy="80"/>
            </a:xfrm>
            <a:custGeom>
              <a:avLst/>
              <a:gdLst>
                <a:gd name="T0" fmla="*/ 84 w 90"/>
                <a:gd name="T1" fmla="*/ 56 h 80"/>
                <a:gd name="T2" fmla="*/ 84 w 90"/>
                <a:gd name="T3" fmla="*/ 40 h 80"/>
                <a:gd name="T4" fmla="*/ 90 w 90"/>
                <a:gd name="T5" fmla="*/ 24 h 80"/>
                <a:gd name="T6" fmla="*/ 77 w 90"/>
                <a:gd name="T7" fmla="*/ 8 h 80"/>
                <a:gd name="T8" fmla="*/ 64 w 90"/>
                <a:gd name="T9" fmla="*/ 0 h 80"/>
                <a:gd name="T10" fmla="*/ 38 w 90"/>
                <a:gd name="T11" fmla="*/ 0 h 80"/>
                <a:gd name="T12" fmla="*/ 19 w 90"/>
                <a:gd name="T13" fmla="*/ 0 h 80"/>
                <a:gd name="T14" fmla="*/ 13 w 90"/>
                <a:gd name="T15" fmla="*/ 8 h 80"/>
                <a:gd name="T16" fmla="*/ 6 w 90"/>
                <a:gd name="T17" fmla="*/ 0 h 80"/>
                <a:gd name="T18" fmla="*/ 13 w 90"/>
                <a:gd name="T19" fmla="*/ 8 h 80"/>
                <a:gd name="T20" fmla="*/ 6 w 90"/>
                <a:gd name="T21" fmla="*/ 8 h 80"/>
                <a:gd name="T22" fmla="*/ 13 w 90"/>
                <a:gd name="T23" fmla="*/ 16 h 80"/>
                <a:gd name="T24" fmla="*/ 0 w 90"/>
                <a:gd name="T25" fmla="*/ 24 h 80"/>
                <a:gd name="T26" fmla="*/ 0 w 90"/>
                <a:gd name="T27" fmla="*/ 56 h 80"/>
                <a:gd name="T28" fmla="*/ 13 w 90"/>
                <a:gd name="T29" fmla="*/ 80 h 80"/>
                <a:gd name="T30" fmla="*/ 13 w 90"/>
                <a:gd name="T31" fmla="*/ 72 h 80"/>
                <a:gd name="T32" fmla="*/ 19 w 90"/>
                <a:gd name="T33" fmla="*/ 64 h 80"/>
                <a:gd name="T34" fmla="*/ 26 w 90"/>
                <a:gd name="T35" fmla="*/ 64 h 80"/>
                <a:gd name="T36" fmla="*/ 26 w 90"/>
                <a:gd name="T37" fmla="*/ 48 h 80"/>
                <a:gd name="T38" fmla="*/ 38 w 90"/>
                <a:gd name="T39" fmla="*/ 48 h 80"/>
                <a:gd name="T40" fmla="*/ 77 w 90"/>
                <a:gd name="T41" fmla="*/ 24 h 80"/>
                <a:gd name="T42" fmla="*/ 84 w 90"/>
                <a:gd name="T43" fmla="*/ 5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0" h="80">
                  <a:moveTo>
                    <a:pt x="84" y="56"/>
                  </a:moveTo>
                  <a:lnTo>
                    <a:pt x="84" y="40"/>
                  </a:lnTo>
                  <a:lnTo>
                    <a:pt x="90" y="24"/>
                  </a:lnTo>
                  <a:lnTo>
                    <a:pt x="77" y="8"/>
                  </a:lnTo>
                  <a:lnTo>
                    <a:pt x="64" y="0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13" y="8"/>
                  </a:lnTo>
                  <a:lnTo>
                    <a:pt x="6" y="0"/>
                  </a:lnTo>
                  <a:lnTo>
                    <a:pt x="13" y="8"/>
                  </a:lnTo>
                  <a:lnTo>
                    <a:pt x="6" y="8"/>
                  </a:lnTo>
                  <a:lnTo>
                    <a:pt x="13" y="16"/>
                  </a:lnTo>
                  <a:lnTo>
                    <a:pt x="0" y="24"/>
                  </a:lnTo>
                  <a:lnTo>
                    <a:pt x="0" y="56"/>
                  </a:lnTo>
                  <a:lnTo>
                    <a:pt x="13" y="80"/>
                  </a:lnTo>
                  <a:lnTo>
                    <a:pt x="13" y="72"/>
                  </a:lnTo>
                  <a:lnTo>
                    <a:pt x="19" y="64"/>
                  </a:lnTo>
                  <a:lnTo>
                    <a:pt x="26" y="64"/>
                  </a:lnTo>
                  <a:lnTo>
                    <a:pt x="26" y="48"/>
                  </a:lnTo>
                  <a:lnTo>
                    <a:pt x="38" y="48"/>
                  </a:lnTo>
                  <a:lnTo>
                    <a:pt x="77" y="24"/>
                  </a:lnTo>
                  <a:lnTo>
                    <a:pt x="84" y="56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7" name="Freeform 97"/>
            <p:cNvSpPr>
              <a:spLocks/>
            </p:cNvSpPr>
            <p:nvPr/>
          </p:nvSpPr>
          <p:spPr bwMode="auto">
            <a:xfrm>
              <a:off x="2234" y="2408"/>
              <a:ext cx="52" cy="48"/>
            </a:xfrm>
            <a:custGeom>
              <a:avLst/>
              <a:gdLst>
                <a:gd name="T0" fmla="*/ 7 w 52"/>
                <a:gd name="T1" fmla="*/ 0 h 48"/>
                <a:gd name="T2" fmla="*/ 0 w 52"/>
                <a:gd name="T3" fmla="*/ 32 h 48"/>
                <a:gd name="T4" fmla="*/ 19 w 52"/>
                <a:gd name="T5" fmla="*/ 48 h 48"/>
                <a:gd name="T6" fmla="*/ 32 w 52"/>
                <a:gd name="T7" fmla="*/ 48 h 48"/>
                <a:gd name="T8" fmla="*/ 45 w 52"/>
                <a:gd name="T9" fmla="*/ 40 h 48"/>
                <a:gd name="T10" fmla="*/ 52 w 52"/>
                <a:gd name="T11" fmla="*/ 40 h 48"/>
                <a:gd name="T12" fmla="*/ 45 w 52"/>
                <a:gd name="T13" fmla="*/ 32 h 48"/>
                <a:gd name="T14" fmla="*/ 32 w 52"/>
                <a:gd name="T15" fmla="*/ 32 h 48"/>
                <a:gd name="T16" fmla="*/ 13 w 52"/>
                <a:gd name="T17" fmla="*/ 16 h 48"/>
                <a:gd name="T18" fmla="*/ 7 w 52"/>
                <a:gd name="T1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48">
                  <a:moveTo>
                    <a:pt x="7" y="0"/>
                  </a:moveTo>
                  <a:lnTo>
                    <a:pt x="0" y="32"/>
                  </a:lnTo>
                  <a:lnTo>
                    <a:pt x="19" y="48"/>
                  </a:lnTo>
                  <a:lnTo>
                    <a:pt x="32" y="48"/>
                  </a:lnTo>
                  <a:lnTo>
                    <a:pt x="45" y="40"/>
                  </a:lnTo>
                  <a:lnTo>
                    <a:pt x="52" y="40"/>
                  </a:lnTo>
                  <a:lnTo>
                    <a:pt x="45" y="32"/>
                  </a:lnTo>
                  <a:lnTo>
                    <a:pt x="32" y="32"/>
                  </a:lnTo>
                  <a:lnTo>
                    <a:pt x="13" y="1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8" name="Freeform 98"/>
            <p:cNvSpPr>
              <a:spLocks/>
            </p:cNvSpPr>
            <p:nvPr/>
          </p:nvSpPr>
          <p:spPr bwMode="auto">
            <a:xfrm>
              <a:off x="2182" y="2440"/>
              <a:ext cx="162" cy="199"/>
            </a:xfrm>
            <a:custGeom>
              <a:avLst/>
              <a:gdLst>
                <a:gd name="T0" fmla="*/ 52 w 162"/>
                <a:gd name="T1" fmla="*/ 0 h 199"/>
                <a:gd name="T2" fmla="*/ 33 w 162"/>
                <a:gd name="T3" fmla="*/ 16 h 199"/>
                <a:gd name="T4" fmla="*/ 13 w 162"/>
                <a:gd name="T5" fmla="*/ 32 h 199"/>
                <a:gd name="T6" fmla="*/ 0 w 162"/>
                <a:gd name="T7" fmla="*/ 71 h 199"/>
                <a:gd name="T8" fmla="*/ 0 w 162"/>
                <a:gd name="T9" fmla="*/ 119 h 199"/>
                <a:gd name="T10" fmla="*/ 13 w 162"/>
                <a:gd name="T11" fmla="*/ 127 h 199"/>
                <a:gd name="T12" fmla="*/ 33 w 162"/>
                <a:gd name="T13" fmla="*/ 119 h 199"/>
                <a:gd name="T14" fmla="*/ 33 w 162"/>
                <a:gd name="T15" fmla="*/ 103 h 199"/>
                <a:gd name="T16" fmla="*/ 33 w 162"/>
                <a:gd name="T17" fmla="*/ 183 h 199"/>
                <a:gd name="T18" fmla="*/ 65 w 162"/>
                <a:gd name="T19" fmla="*/ 199 h 199"/>
                <a:gd name="T20" fmla="*/ 97 w 162"/>
                <a:gd name="T21" fmla="*/ 199 h 199"/>
                <a:gd name="T22" fmla="*/ 130 w 162"/>
                <a:gd name="T23" fmla="*/ 199 h 199"/>
                <a:gd name="T24" fmla="*/ 143 w 162"/>
                <a:gd name="T25" fmla="*/ 183 h 199"/>
                <a:gd name="T26" fmla="*/ 136 w 162"/>
                <a:gd name="T27" fmla="*/ 103 h 199"/>
                <a:gd name="T28" fmla="*/ 156 w 162"/>
                <a:gd name="T29" fmla="*/ 103 h 199"/>
                <a:gd name="T30" fmla="*/ 162 w 162"/>
                <a:gd name="T31" fmla="*/ 95 h 199"/>
                <a:gd name="T32" fmla="*/ 156 w 162"/>
                <a:gd name="T33" fmla="*/ 55 h 199"/>
                <a:gd name="T34" fmla="*/ 143 w 162"/>
                <a:gd name="T35" fmla="*/ 16 h 199"/>
                <a:gd name="T36" fmla="*/ 117 w 162"/>
                <a:gd name="T37" fmla="*/ 8 h 199"/>
                <a:gd name="T38" fmla="*/ 97 w 162"/>
                <a:gd name="T39" fmla="*/ 0 h 199"/>
                <a:gd name="T40" fmla="*/ 97 w 162"/>
                <a:gd name="T41" fmla="*/ 8 h 199"/>
                <a:gd name="T42" fmla="*/ 84 w 162"/>
                <a:gd name="T43" fmla="*/ 16 h 199"/>
                <a:gd name="T44" fmla="*/ 71 w 162"/>
                <a:gd name="T45" fmla="*/ 16 h 199"/>
                <a:gd name="T46" fmla="*/ 52 w 162"/>
                <a:gd name="T4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2" h="199">
                  <a:moveTo>
                    <a:pt x="52" y="0"/>
                  </a:moveTo>
                  <a:lnTo>
                    <a:pt x="33" y="16"/>
                  </a:lnTo>
                  <a:lnTo>
                    <a:pt x="13" y="32"/>
                  </a:lnTo>
                  <a:lnTo>
                    <a:pt x="0" y="71"/>
                  </a:lnTo>
                  <a:lnTo>
                    <a:pt x="0" y="119"/>
                  </a:lnTo>
                  <a:lnTo>
                    <a:pt x="13" y="127"/>
                  </a:lnTo>
                  <a:lnTo>
                    <a:pt x="33" y="119"/>
                  </a:lnTo>
                  <a:lnTo>
                    <a:pt x="33" y="103"/>
                  </a:lnTo>
                  <a:lnTo>
                    <a:pt x="33" y="183"/>
                  </a:lnTo>
                  <a:lnTo>
                    <a:pt x="65" y="199"/>
                  </a:lnTo>
                  <a:lnTo>
                    <a:pt x="97" y="199"/>
                  </a:lnTo>
                  <a:lnTo>
                    <a:pt x="130" y="199"/>
                  </a:lnTo>
                  <a:lnTo>
                    <a:pt x="143" y="183"/>
                  </a:lnTo>
                  <a:lnTo>
                    <a:pt x="136" y="103"/>
                  </a:lnTo>
                  <a:lnTo>
                    <a:pt x="156" y="103"/>
                  </a:lnTo>
                  <a:lnTo>
                    <a:pt x="162" y="95"/>
                  </a:lnTo>
                  <a:lnTo>
                    <a:pt x="156" y="55"/>
                  </a:lnTo>
                  <a:lnTo>
                    <a:pt x="143" y="16"/>
                  </a:lnTo>
                  <a:lnTo>
                    <a:pt x="117" y="8"/>
                  </a:lnTo>
                  <a:lnTo>
                    <a:pt x="97" y="0"/>
                  </a:lnTo>
                  <a:lnTo>
                    <a:pt x="97" y="8"/>
                  </a:lnTo>
                  <a:lnTo>
                    <a:pt x="84" y="16"/>
                  </a:lnTo>
                  <a:lnTo>
                    <a:pt x="71" y="16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9" name="Line 99"/>
            <p:cNvSpPr>
              <a:spLocks noChangeShapeType="1"/>
            </p:cNvSpPr>
            <p:nvPr/>
          </p:nvSpPr>
          <p:spPr bwMode="auto">
            <a:xfrm flipV="1">
              <a:off x="2318" y="2519"/>
              <a:ext cx="1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00" name="Freeform 100"/>
            <p:cNvSpPr>
              <a:spLocks/>
            </p:cNvSpPr>
            <p:nvPr/>
          </p:nvSpPr>
          <p:spPr bwMode="auto">
            <a:xfrm>
              <a:off x="2182" y="2559"/>
              <a:ext cx="52" cy="104"/>
            </a:xfrm>
            <a:custGeom>
              <a:avLst/>
              <a:gdLst>
                <a:gd name="T0" fmla="*/ 26 w 52"/>
                <a:gd name="T1" fmla="*/ 0 h 104"/>
                <a:gd name="T2" fmla="*/ 33 w 52"/>
                <a:gd name="T3" fmla="*/ 48 h 104"/>
                <a:gd name="T4" fmla="*/ 52 w 52"/>
                <a:gd name="T5" fmla="*/ 88 h 104"/>
                <a:gd name="T6" fmla="*/ 46 w 52"/>
                <a:gd name="T7" fmla="*/ 104 h 104"/>
                <a:gd name="T8" fmla="*/ 7 w 52"/>
                <a:gd name="T9" fmla="*/ 48 h 104"/>
                <a:gd name="T10" fmla="*/ 0 w 52"/>
                <a:gd name="T11" fmla="*/ 0 h 104"/>
                <a:gd name="T12" fmla="*/ 13 w 52"/>
                <a:gd name="T13" fmla="*/ 8 h 104"/>
                <a:gd name="T14" fmla="*/ 26 w 52"/>
                <a:gd name="T1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04">
                  <a:moveTo>
                    <a:pt x="26" y="0"/>
                  </a:moveTo>
                  <a:lnTo>
                    <a:pt x="33" y="48"/>
                  </a:lnTo>
                  <a:lnTo>
                    <a:pt x="52" y="88"/>
                  </a:lnTo>
                  <a:lnTo>
                    <a:pt x="46" y="104"/>
                  </a:lnTo>
                  <a:lnTo>
                    <a:pt x="7" y="48"/>
                  </a:lnTo>
                  <a:lnTo>
                    <a:pt x="0" y="0"/>
                  </a:lnTo>
                  <a:lnTo>
                    <a:pt x="13" y="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1" name="Freeform 101"/>
            <p:cNvSpPr>
              <a:spLocks/>
            </p:cNvSpPr>
            <p:nvPr/>
          </p:nvSpPr>
          <p:spPr bwMode="auto">
            <a:xfrm>
              <a:off x="2318" y="2543"/>
              <a:ext cx="26" cy="112"/>
            </a:xfrm>
            <a:custGeom>
              <a:avLst/>
              <a:gdLst>
                <a:gd name="T0" fmla="*/ 26 w 26"/>
                <a:gd name="T1" fmla="*/ 0 h 112"/>
                <a:gd name="T2" fmla="*/ 26 w 26"/>
                <a:gd name="T3" fmla="*/ 40 h 112"/>
                <a:gd name="T4" fmla="*/ 7 w 26"/>
                <a:gd name="T5" fmla="*/ 112 h 112"/>
                <a:gd name="T6" fmla="*/ 7 w 26"/>
                <a:gd name="T7" fmla="*/ 88 h 112"/>
                <a:gd name="T8" fmla="*/ 7 w 26"/>
                <a:gd name="T9" fmla="*/ 80 h 112"/>
                <a:gd name="T10" fmla="*/ 0 w 26"/>
                <a:gd name="T11" fmla="*/ 0 h 112"/>
                <a:gd name="T12" fmla="*/ 20 w 26"/>
                <a:gd name="T13" fmla="*/ 0 h 112"/>
                <a:gd name="T14" fmla="*/ 26 w 26"/>
                <a:gd name="T1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112">
                  <a:moveTo>
                    <a:pt x="26" y="0"/>
                  </a:moveTo>
                  <a:lnTo>
                    <a:pt x="26" y="40"/>
                  </a:lnTo>
                  <a:lnTo>
                    <a:pt x="7" y="112"/>
                  </a:lnTo>
                  <a:lnTo>
                    <a:pt x="7" y="88"/>
                  </a:lnTo>
                  <a:lnTo>
                    <a:pt x="7" y="8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2" name="Freeform 102"/>
            <p:cNvSpPr>
              <a:spLocks/>
            </p:cNvSpPr>
            <p:nvPr/>
          </p:nvSpPr>
          <p:spPr bwMode="auto">
            <a:xfrm>
              <a:off x="2455" y="2895"/>
              <a:ext cx="77" cy="40"/>
            </a:xfrm>
            <a:custGeom>
              <a:avLst/>
              <a:gdLst>
                <a:gd name="T0" fmla="*/ 0 w 77"/>
                <a:gd name="T1" fmla="*/ 8 h 40"/>
                <a:gd name="T2" fmla="*/ 0 w 77"/>
                <a:gd name="T3" fmla="*/ 24 h 40"/>
                <a:gd name="T4" fmla="*/ 0 w 77"/>
                <a:gd name="T5" fmla="*/ 32 h 40"/>
                <a:gd name="T6" fmla="*/ 13 w 77"/>
                <a:gd name="T7" fmla="*/ 32 h 40"/>
                <a:gd name="T8" fmla="*/ 19 w 77"/>
                <a:gd name="T9" fmla="*/ 40 h 40"/>
                <a:gd name="T10" fmla="*/ 39 w 77"/>
                <a:gd name="T11" fmla="*/ 32 h 40"/>
                <a:gd name="T12" fmla="*/ 39 w 77"/>
                <a:gd name="T13" fmla="*/ 24 h 40"/>
                <a:gd name="T14" fmla="*/ 58 w 77"/>
                <a:gd name="T15" fmla="*/ 32 h 40"/>
                <a:gd name="T16" fmla="*/ 64 w 77"/>
                <a:gd name="T17" fmla="*/ 32 h 40"/>
                <a:gd name="T18" fmla="*/ 77 w 77"/>
                <a:gd name="T19" fmla="*/ 32 h 40"/>
                <a:gd name="T20" fmla="*/ 77 w 77"/>
                <a:gd name="T21" fmla="*/ 24 h 40"/>
                <a:gd name="T22" fmla="*/ 77 w 77"/>
                <a:gd name="T23" fmla="*/ 16 h 40"/>
                <a:gd name="T24" fmla="*/ 71 w 77"/>
                <a:gd name="T25" fmla="*/ 8 h 40"/>
                <a:gd name="T26" fmla="*/ 58 w 77"/>
                <a:gd name="T27" fmla="*/ 8 h 40"/>
                <a:gd name="T28" fmla="*/ 52 w 77"/>
                <a:gd name="T29" fmla="*/ 0 h 40"/>
                <a:gd name="T30" fmla="*/ 45 w 77"/>
                <a:gd name="T31" fmla="*/ 8 h 40"/>
                <a:gd name="T32" fmla="*/ 26 w 77"/>
                <a:gd name="T33" fmla="*/ 0 h 40"/>
                <a:gd name="T34" fmla="*/ 19 w 77"/>
                <a:gd name="T35" fmla="*/ 8 h 40"/>
                <a:gd name="T36" fmla="*/ 6 w 77"/>
                <a:gd name="T37" fmla="*/ 8 h 40"/>
                <a:gd name="T38" fmla="*/ 0 w 77"/>
                <a:gd name="T39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7" h="40">
                  <a:moveTo>
                    <a:pt x="0" y="8"/>
                  </a:moveTo>
                  <a:lnTo>
                    <a:pt x="0" y="24"/>
                  </a:lnTo>
                  <a:lnTo>
                    <a:pt x="0" y="32"/>
                  </a:lnTo>
                  <a:lnTo>
                    <a:pt x="13" y="32"/>
                  </a:lnTo>
                  <a:lnTo>
                    <a:pt x="19" y="40"/>
                  </a:lnTo>
                  <a:lnTo>
                    <a:pt x="39" y="32"/>
                  </a:lnTo>
                  <a:lnTo>
                    <a:pt x="39" y="24"/>
                  </a:lnTo>
                  <a:lnTo>
                    <a:pt x="58" y="32"/>
                  </a:lnTo>
                  <a:lnTo>
                    <a:pt x="64" y="32"/>
                  </a:lnTo>
                  <a:lnTo>
                    <a:pt x="77" y="32"/>
                  </a:lnTo>
                  <a:lnTo>
                    <a:pt x="77" y="24"/>
                  </a:lnTo>
                  <a:lnTo>
                    <a:pt x="77" y="16"/>
                  </a:lnTo>
                  <a:lnTo>
                    <a:pt x="71" y="8"/>
                  </a:lnTo>
                  <a:lnTo>
                    <a:pt x="58" y="8"/>
                  </a:lnTo>
                  <a:lnTo>
                    <a:pt x="52" y="0"/>
                  </a:lnTo>
                  <a:lnTo>
                    <a:pt x="45" y="8"/>
                  </a:lnTo>
                  <a:lnTo>
                    <a:pt x="26" y="0"/>
                  </a:lnTo>
                  <a:lnTo>
                    <a:pt x="19" y="8"/>
                  </a:lnTo>
                  <a:lnTo>
                    <a:pt x="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3" name="Oval 103"/>
            <p:cNvSpPr>
              <a:spLocks noChangeArrowheads="1"/>
            </p:cNvSpPr>
            <p:nvPr/>
          </p:nvSpPr>
          <p:spPr bwMode="auto">
            <a:xfrm>
              <a:off x="2458" y="2906"/>
              <a:ext cx="0" cy="1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4" name="Oval 104"/>
            <p:cNvSpPr>
              <a:spLocks noChangeArrowheads="1"/>
            </p:cNvSpPr>
            <p:nvPr/>
          </p:nvSpPr>
          <p:spPr bwMode="auto">
            <a:xfrm>
              <a:off x="2490" y="2906"/>
              <a:ext cx="1" cy="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5" name="Freeform 105"/>
            <p:cNvSpPr>
              <a:spLocks/>
            </p:cNvSpPr>
            <p:nvPr/>
          </p:nvSpPr>
          <p:spPr bwMode="auto">
            <a:xfrm>
              <a:off x="2481" y="2903"/>
              <a:ext cx="13" cy="24"/>
            </a:xfrm>
            <a:custGeom>
              <a:avLst/>
              <a:gdLst>
                <a:gd name="T0" fmla="*/ 13 w 13"/>
                <a:gd name="T1" fmla="*/ 24 h 24"/>
                <a:gd name="T2" fmla="*/ 13 w 13"/>
                <a:gd name="T3" fmla="*/ 16 h 24"/>
                <a:gd name="T4" fmla="*/ 13 w 13"/>
                <a:gd name="T5" fmla="*/ 8 h 24"/>
                <a:gd name="T6" fmla="*/ 6 w 13"/>
                <a:gd name="T7" fmla="*/ 8 h 24"/>
                <a:gd name="T8" fmla="*/ 0 w 13"/>
                <a:gd name="T9" fmla="*/ 0 h 24"/>
                <a:gd name="T10" fmla="*/ 13 w 13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24">
                  <a:moveTo>
                    <a:pt x="13" y="24"/>
                  </a:moveTo>
                  <a:lnTo>
                    <a:pt x="13" y="16"/>
                  </a:lnTo>
                  <a:lnTo>
                    <a:pt x="13" y="8"/>
                  </a:lnTo>
                  <a:lnTo>
                    <a:pt x="6" y="8"/>
                  </a:lnTo>
                  <a:lnTo>
                    <a:pt x="0" y="0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6" name="Freeform 106"/>
            <p:cNvSpPr>
              <a:spLocks/>
            </p:cNvSpPr>
            <p:nvPr/>
          </p:nvSpPr>
          <p:spPr bwMode="auto">
            <a:xfrm>
              <a:off x="2481" y="2903"/>
              <a:ext cx="13" cy="24"/>
            </a:xfrm>
            <a:custGeom>
              <a:avLst/>
              <a:gdLst>
                <a:gd name="T0" fmla="*/ 13 w 13"/>
                <a:gd name="T1" fmla="*/ 24 h 24"/>
                <a:gd name="T2" fmla="*/ 13 w 13"/>
                <a:gd name="T3" fmla="*/ 16 h 24"/>
                <a:gd name="T4" fmla="*/ 13 w 13"/>
                <a:gd name="T5" fmla="*/ 8 h 24"/>
                <a:gd name="T6" fmla="*/ 6 w 13"/>
                <a:gd name="T7" fmla="*/ 8 h 24"/>
                <a:gd name="T8" fmla="*/ 0 w 1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4">
                  <a:moveTo>
                    <a:pt x="13" y="24"/>
                  </a:moveTo>
                  <a:lnTo>
                    <a:pt x="13" y="16"/>
                  </a:lnTo>
                  <a:lnTo>
                    <a:pt x="13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7" name="Freeform 107"/>
            <p:cNvSpPr>
              <a:spLocks/>
            </p:cNvSpPr>
            <p:nvPr/>
          </p:nvSpPr>
          <p:spPr bwMode="auto">
            <a:xfrm>
              <a:off x="2448" y="2751"/>
              <a:ext cx="65" cy="152"/>
            </a:xfrm>
            <a:custGeom>
              <a:avLst/>
              <a:gdLst>
                <a:gd name="T0" fmla="*/ 0 w 65"/>
                <a:gd name="T1" fmla="*/ 0 h 152"/>
                <a:gd name="T2" fmla="*/ 0 w 65"/>
                <a:gd name="T3" fmla="*/ 16 h 152"/>
                <a:gd name="T4" fmla="*/ 0 w 65"/>
                <a:gd name="T5" fmla="*/ 40 h 152"/>
                <a:gd name="T6" fmla="*/ 0 w 65"/>
                <a:gd name="T7" fmla="*/ 104 h 152"/>
                <a:gd name="T8" fmla="*/ 0 w 65"/>
                <a:gd name="T9" fmla="*/ 144 h 152"/>
                <a:gd name="T10" fmla="*/ 7 w 65"/>
                <a:gd name="T11" fmla="*/ 152 h 152"/>
                <a:gd name="T12" fmla="*/ 20 w 65"/>
                <a:gd name="T13" fmla="*/ 152 h 152"/>
                <a:gd name="T14" fmla="*/ 33 w 65"/>
                <a:gd name="T15" fmla="*/ 152 h 152"/>
                <a:gd name="T16" fmla="*/ 39 w 65"/>
                <a:gd name="T17" fmla="*/ 144 h 152"/>
                <a:gd name="T18" fmla="*/ 52 w 65"/>
                <a:gd name="T19" fmla="*/ 152 h 152"/>
                <a:gd name="T20" fmla="*/ 59 w 65"/>
                <a:gd name="T21" fmla="*/ 152 h 152"/>
                <a:gd name="T22" fmla="*/ 65 w 65"/>
                <a:gd name="T23" fmla="*/ 144 h 152"/>
                <a:gd name="T24" fmla="*/ 65 w 65"/>
                <a:gd name="T25" fmla="*/ 96 h 152"/>
                <a:gd name="T26" fmla="*/ 65 w 65"/>
                <a:gd name="T27" fmla="*/ 80 h 152"/>
                <a:gd name="T28" fmla="*/ 59 w 65"/>
                <a:gd name="T29" fmla="*/ 0 h 152"/>
                <a:gd name="T30" fmla="*/ 59 w 65"/>
                <a:gd name="T31" fmla="*/ 0 h 152"/>
                <a:gd name="T32" fmla="*/ 39 w 65"/>
                <a:gd name="T33" fmla="*/ 8 h 152"/>
                <a:gd name="T34" fmla="*/ 20 w 65"/>
                <a:gd name="T35" fmla="*/ 8 h 152"/>
                <a:gd name="T36" fmla="*/ 0 w 65"/>
                <a:gd name="T3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5" h="152">
                  <a:moveTo>
                    <a:pt x="0" y="0"/>
                  </a:moveTo>
                  <a:lnTo>
                    <a:pt x="0" y="16"/>
                  </a:lnTo>
                  <a:lnTo>
                    <a:pt x="0" y="40"/>
                  </a:lnTo>
                  <a:lnTo>
                    <a:pt x="0" y="104"/>
                  </a:lnTo>
                  <a:lnTo>
                    <a:pt x="0" y="144"/>
                  </a:lnTo>
                  <a:lnTo>
                    <a:pt x="7" y="152"/>
                  </a:lnTo>
                  <a:lnTo>
                    <a:pt x="20" y="152"/>
                  </a:lnTo>
                  <a:lnTo>
                    <a:pt x="33" y="152"/>
                  </a:lnTo>
                  <a:lnTo>
                    <a:pt x="39" y="144"/>
                  </a:lnTo>
                  <a:lnTo>
                    <a:pt x="52" y="152"/>
                  </a:lnTo>
                  <a:lnTo>
                    <a:pt x="59" y="152"/>
                  </a:lnTo>
                  <a:lnTo>
                    <a:pt x="65" y="144"/>
                  </a:lnTo>
                  <a:lnTo>
                    <a:pt x="65" y="96"/>
                  </a:lnTo>
                  <a:lnTo>
                    <a:pt x="65" y="8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39" y="8"/>
                  </a:lnTo>
                  <a:lnTo>
                    <a:pt x="2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8" name="Freeform 108"/>
            <p:cNvSpPr>
              <a:spLocks/>
            </p:cNvSpPr>
            <p:nvPr/>
          </p:nvSpPr>
          <p:spPr bwMode="auto">
            <a:xfrm>
              <a:off x="2487" y="2799"/>
              <a:ext cx="1" cy="96"/>
            </a:xfrm>
            <a:custGeom>
              <a:avLst/>
              <a:gdLst>
                <a:gd name="T0" fmla="*/ 96 h 96"/>
                <a:gd name="T1" fmla="*/ 32 h 96"/>
                <a:gd name="T2" fmla="*/ 0 h 9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6">
                  <a:moveTo>
                    <a:pt x="0" y="96"/>
                  </a:moveTo>
                  <a:lnTo>
                    <a:pt x="0" y="32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9" name="Freeform 109"/>
            <p:cNvSpPr>
              <a:spLocks/>
            </p:cNvSpPr>
            <p:nvPr/>
          </p:nvSpPr>
          <p:spPr bwMode="auto">
            <a:xfrm>
              <a:off x="2455" y="2583"/>
              <a:ext cx="39" cy="56"/>
            </a:xfrm>
            <a:custGeom>
              <a:avLst/>
              <a:gdLst>
                <a:gd name="T0" fmla="*/ 6 w 39"/>
                <a:gd name="T1" fmla="*/ 24 h 56"/>
                <a:gd name="T2" fmla="*/ 0 w 39"/>
                <a:gd name="T3" fmla="*/ 16 h 56"/>
                <a:gd name="T4" fmla="*/ 0 w 39"/>
                <a:gd name="T5" fmla="*/ 24 h 56"/>
                <a:gd name="T6" fmla="*/ 0 w 39"/>
                <a:gd name="T7" fmla="*/ 32 h 56"/>
                <a:gd name="T8" fmla="*/ 6 w 39"/>
                <a:gd name="T9" fmla="*/ 32 h 56"/>
                <a:gd name="T10" fmla="*/ 6 w 39"/>
                <a:gd name="T11" fmla="*/ 48 h 56"/>
                <a:gd name="T12" fmla="*/ 19 w 39"/>
                <a:gd name="T13" fmla="*/ 56 h 56"/>
                <a:gd name="T14" fmla="*/ 32 w 39"/>
                <a:gd name="T15" fmla="*/ 48 h 56"/>
                <a:gd name="T16" fmla="*/ 39 w 39"/>
                <a:gd name="T17" fmla="*/ 48 h 56"/>
                <a:gd name="T18" fmla="*/ 39 w 39"/>
                <a:gd name="T19" fmla="*/ 32 h 56"/>
                <a:gd name="T20" fmla="*/ 39 w 39"/>
                <a:gd name="T21" fmla="*/ 16 h 56"/>
                <a:gd name="T22" fmla="*/ 32 w 39"/>
                <a:gd name="T23" fmla="*/ 0 h 56"/>
                <a:gd name="T24" fmla="*/ 13 w 39"/>
                <a:gd name="T25" fmla="*/ 8 h 56"/>
                <a:gd name="T26" fmla="*/ 6 w 39"/>
                <a:gd name="T27" fmla="*/ 8 h 56"/>
                <a:gd name="T28" fmla="*/ 6 w 39"/>
                <a:gd name="T29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6">
                  <a:moveTo>
                    <a:pt x="6" y="24"/>
                  </a:moveTo>
                  <a:lnTo>
                    <a:pt x="0" y="16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6" y="48"/>
                  </a:lnTo>
                  <a:lnTo>
                    <a:pt x="19" y="56"/>
                  </a:lnTo>
                  <a:lnTo>
                    <a:pt x="32" y="48"/>
                  </a:lnTo>
                  <a:lnTo>
                    <a:pt x="39" y="48"/>
                  </a:lnTo>
                  <a:lnTo>
                    <a:pt x="39" y="32"/>
                  </a:lnTo>
                  <a:lnTo>
                    <a:pt x="39" y="16"/>
                  </a:lnTo>
                  <a:lnTo>
                    <a:pt x="32" y="0"/>
                  </a:lnTo>
                  <a:lnTo>
                    <a:pt x="13" y="8"/>
                  </a:lnTo>
                  <a:lnTo>
                    <a:pt x="6" y="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0" name="Freeform 110"/>
            <p:cNvSpPr>
              <a:spLocks/>
            </p:cNvSpPr>
            <p:nvPr/>
          </p:nvSpPr>
          <p:spPr bwMode="auto">
            <a:xfrm>
              <a:off x="2442" y="2559"/>
              <a:ext cx="58" cy="56"/>
            </a:xfrm>
            <a:custGeom>
              <a:avLst/>
              <a:gdLst>
                <a:gd name="T0" fmla="*/ 52 w 58"/>
                <a:gd name="T1" fmla="*/ 40 h 56"/>
                <a:gd name="T2" fmla="*/ 52 w 58"/>
                <a:gd name="T3" fmla="*/ 32 h 56"/>
                <a:gd name="T4" fmla="*/ 58 w 58"/>
                <a:gd name="T5" fmla="*/ 16 h 56"/>
                <a:gd name="T6" fmla="*/ 52 w 58"/>
                <a:gd name="T7" fmla="*/ 8 h 56"/>
                <a:gd name="T8" fmla="*/ 45 w 58"/>
                <a:gd name="T9" fmla="*/ 8 h 56"/>
                <a:gd name="T10" fmla="*/ 26 w 58"/>
                <a:gd name="T11" fmla="*/ 0 h 56"/>
                <a:gd name="T12" fmla="*/ 13 w 58"/>
                <a:gd name="T13" fmla="*/ 8 h 56"/>
                <a:gd name="T14" fmla="*/ 13 w 58"/>
                <a:gd name="T15" fmla="*/ 8 h 56"/>
                <a:gd name="T16" fmla="*/ 6 w 58"/>
                <a:gd name="T17" fmla="*/ 8 h 56"/>
                <a:gd name="T18" fmla="*/ 13 w 58"/>
                <a:gd name="T19" fmla="*/ 8 h 56"/>
                <a:gd name="T20" fmla="*/ 6 w 58"/>
                <a:gd name="T21" fmla="*/ 8 h 56"/>
                <a:gd name="T22" fmla="*/ 6 w 58"/>
                <a:gd name="T23" fmla="*/ 16 h 56"/>
                <a:gd name="T24" fmla="*/ 6 w 58"/>
                <a:gd name="T25" fmla="*/ 16 h 56"/>
                <a:gd name="T26" fmla="*/ 0 w 58"/>
                <a:gd name="T27" fmla="*/ 40 h 56"/>
                <a:gd name="T28" fmla="*/ 13 w 58"/>
                <a:gd name="T29" fmla="*/ 56 h 56"/>
                <a:gd name="T30" fmla="*/ 13 w 58"/>
                <a:gd name="T31" fmla="*/ 48 h 56"/>
                <a:gd name="T32" fmla="*/ 13 w 58"/>
                <a:gd name="T33" fmla="*/ 40 h 56"/>
                <a:gd name="T34" fmla="*/ 19 w 58"/>
                <a:gd name="T35" fmla="*/ 48 h 56"/>
                <a:gd name="T36" fmla="*/ 19 w 58"/>
                <a:gd name="T37" fmla="*/ 32 h 56"/>
                <a:gd name="T38" fmla="*/ 26 w 58"/>
                <a:gd name="T39" fmla="*/ 32 h 56"/>
                <a:gd name="T40" fmla="*/ 45 w 58"/>
                <a:gd name="T41" fmla="*/ 24 h 56"/>
                <a:gd name="T42" fmla="*/ 52 w 58"/>
                <a:gd name="T43" fmla="*/ 4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8" h="56">
                  <a:moveTo>
                    <a:pt x="52" y="40"/>
                  </a:moveTo>
                  <a:lnTo>
                    <a:pt x="52" y="32"/>
                  </a:lnTo>
                  <a:lnTo>
                    <a:pt x="58" y="16"/>
                  </a:lnTo>
                  <a:lnTo>
                    <a:pt x="52" y="8"/>
                  </a:lnTo>
                  <a:lnTo>
                    <a:pt x="45" y="8"/>
                  </a:lnTo>
                  <a:lnTo>
                    <a:pt x="26" y="0"/>
                  </a:lnTo>
                  <a:lnTo>
                    <a:pt x="13" y="8"/>
                  </a:lnTo>
                  <a:lnTo>
                    <a:pt x="13" y="8"/>
                  </a:lnTo>
                  <a:lnTo>
                    <a:pt x="6" y="8"/>
                  </a:lnTo>
                  <a:lnTo>
                    <a:pt x="13" y="8"/>
                  </a:lnTo>
                  <a:lnTo>
                    <a:pt x="6" y="8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0" y="40"/>
                  </a:lnTo>
                  <a:lnTo>
                    <a:pt x="13" y="56"/>
                  </a:lnTo>
                  <a:lnTo>
                    <a:pt x="13" y="48"/>
                  </a:lnTo>
                  <a:lnTo>
                    <a:pt x="13" y="40"/>
                  </a:lnTo>
                  <a:lnTo>
                    <a:pt x="19" y="48"/>
                  </a:lnTo>
                  <a:lnTo>
                    <a:pt x="19" y="32"/>
                  </a:lnTo>
                  <a:lnTo>
                    <a:pt x="26" y="32"/>
                  </a:lnTo>
                  <a:lnTo>
                    <a:pt x="45" y="24"/>
                  </a:lnTo>
                  <a:lnTo>
                    <a:pt x="52" y="4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1" name="Freeform 111"/>
            <p:cNvSpPr>
              <a:spLocks/>
            </p:cNvSpPr>
            <p:nvPr/>
          </p:nvSpPr>
          <p:spPr bwMode="auto">
            <a:xfrm>
              <a:off x="2461" y="2615"/>
              <a:ext cx="26" cy="32"/>
            </a:xfrm>
            <a:custGeom>
              <a:avLst/>
              <a:gdLst>
                <a:gd name="T0" fmla="*/ 0 w 26"/>
                <a:gd name="T1" fmla="*/ 0 h 32"/>
                <a:gd name="T2" fmla="*/ 0 w 26"/>
                <a:gd name="T3" fmla="*/ 24 h 32"/>
                <a:gd name="T4" fmla="*/ 7 w 26"/>
                <a:gd name="T5" fmla="*/ 32 h 32"/>
                <a:gd name="T6" fmla="*/ 13 w 26"/>
                <a:gd name="T7" fmla="*/ 32 h 32"/>
                <a:gd name="T8" fmla="*/ 20 w 26"/>
                <a:gd name="T9" fmla="*/ 32 h 32"/>
                <a:gd name="T10" fmla="*/ 26 w 26"/>
                <a:gd name="T11" fmla="*/ 24 h 32"/>
                <a:gd name="T12" fmla="*/ 26 w 26"/>
                <a:gd name="T13" fmla="*/ 16 h 32"/>
                <a:gd name="T14" fmla="*/ 13 w 26"/>
                <a:gd name="T15" fmla="*/ 24 h 32"/>
                <a:gd name="T16" fmla="*/ 0 w 26"/>
                <a:gd name="T17" fmla="*/ 16 h 32"/>
                <a:gd name="T18" fmla="*/ 0 w 26"/>
                <a:gd name="T1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32">
                  <a:moveTo>
                    <a:pt x="0" y="0"/>
                  </a:moveTo>
                  <a:lnTo>
                    <a:pt x="0" y="24"/>
                  </a:lnTo>
                  <a:lnTo>
                    <a:pt x="7" y="32"/>
                  </a:lnTo>
                  <a:lnTo>
                    <a:pt x="13" y="32"/>
                  </a:lnTo>
                  <a:lnTo>
                    <a:pt x="20" y="32"/>
                  </a:lnTo>
                  <a:lnTo>
                    <a:pt x="26" y="24"/>
                  </a:lnTo>
                  <a:lnTo>
                    <a:pt x="26" y="16"/>
                  </a:lnTo>
                  <a:lnTo>
                    <a:pt x="13" y="24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2" name="Freeform 112"/>
            <p:cNvSpPr>
              <a:spLocks/>
            </p:cNvSpPr>
            <p:nvPr/>
          </p:nvSpPr>
          <p:spPr bwMode="auto">
            <a:xfrm>
              <a:off x="2422" y="2631"/>
              <a:ext cx="97" cy="128"/>
            </a:xfrm>
            <a:custGeom>
              <a:avLst/>
              <a:gdLst>
                <a:gd name="T0" fmla="*/ 39 w 97"/>
                <a:gd name="T1" fmla="*/ 8 h 128"/>
                <a:gd name="T2" fmla="*/ 20 w 97"/>
                <a:gd name="T3" fmla="*/ 16 h 128"/>
                <a:gd name="T4" fmla="*/ 13 w 97"/>
                <a:gd name="T5" fmla="*/ 24 h 128"/>
                <a:gd name="T6" fmla="*/ 7 w 97"/>
                <a:gd name="T7" fmla="*/ 48 h 128"/>
                <a:gd name="T8" fmla="*/ 0 w 97"/>
                <a:gd name="T9" fmla="*/ 72 h 128"/>
                <a:gd name="T10" fmla="*/ 13 w 97"/>
                <a:gd name="T11" fmla="*/ 80 h 128"/>
                <a:gd name="T12" fmla="*/ 20 w 97"/>
                <a:gd name="T13" fmla="*/ 80 h 128"/>
                <a:gd name="T14" fmla="*/ 26 w 97"/>
                <a:gd name="T15" fmla="*/ 64 h 128"/>
                <a:gd name="T16" fmla="*/ 26 w 97"/>
                <a:gd name="T17" fmla="*/ 120 h 128"/>
                <a:gd name="T18" fmla="*/ 46 w 97"/>
                <a:gd name="T19" fmla="*/ 128 h 128"/>
                <a:gd name="T20" fmla="*/ 65 w 97"/>
                <a:gd name="T21" fmla="*/ 128 h 128"/>
                <a:gd name="T22" fmla="*/ 85 w 97"/>
                <a:gd name="T23" fmla="*/ 120 h 128"/>
                <a:gd name="T24" fmla="*/ 91 w 97"/>
                <a:gd name="T25" fmla="*/ 120 h 128"/>
                <a:gd name="T26" fmla="*/ 85 w 97"/>
                <a:gd name="T27" fmla="*/ 72 h 128"/>
                <a:gd name="T28" fmla="*/ 97 w 97"/>
                <a:gd name="T29" fmla="*/ 72 h 128"/>
                <a:gd name="T30" fmla="*/ 97 w 97"/>
                <a:gd name="T31" fmla="*/ 64 h 128"/>
                <a:gd name="T32" fmla="*/ 97 w 97"/>
                <a:gd name="T33" fmla="*/ 40 h 128"/>
                <a:gd name="T34" fmla="*/ 85 w 97"/>
                <a:gd name="T35" fmla="*/ 16 h 128"/>
                <a:gd name="T36" fmla="*/ 72 w 97"/>
                <a:gd name="T37" fmla="*/ 8 h 128"/>
                <a:gd name="T38" fmla="*/ 65 w 97"/>
                <a:gd name="T39" fmla="*/ 0 h 128"/>
                <a:gd name="T40" fmla="*/ 59 w 97"/>
                <a:gd name="T41" fmla="*/ 16 h 128"/>
                <a:gd name="T42" fmla="*/ 52 w 97"/>
                <a:gd name="T43" fmla="*/ 16 h 128"/>
                <a:gd name="T44" fmla="*/ 46 w 97"/>
                <a:gd name="T45" fmla="*/ 16 h 128"/>
                <a:gd name="T46" fmla="*/ 39 w 97"/>
                <a:gd name="T47" fmla="*/ 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7" h="128">
                  <a:moveTo>
                    <a:pt x="39" y="8"/>
                  </a:moveTo>
                  <a:lnTo>
                    <a:pt x="20" y="16"/>
                  </a:lnTo>
                  <a:lnTo>
                    <a:pt x="13" y="24"/>
                  </a:lnTo>
                  <a:lnTo>
                    <a:pt x="7" y="48"/>
                  </a:lnTo>
                  <a:lnTo>
                    <a:pt x="0" y="72"/>
                  </a:lnTo>
                  <a:lnTo>
                    <a:pt x="13" y="80"/>
                  </a:lnTo>
                  <a:lnTo>
                    <a:pt x="20" y="80"/>
                  </a:lnTo>
                  <a:lnTo>
                    <a:pt x="26" y="64"/>
                  </a:lnTo>
                  <a:lnTo>
                    <a:pt x="26" y="120"/>
                  </a:lnTo>
                  <a:lnTo>
                    <a:pt x="46" y="128"/>
                  </a:lnTo>
                  <a:lnTo>
                    <a:pt x="65" y="128"/>
                  </a:lnTo>
                  <a:lnTo>
                    <a:pt x="85" y="120"/>
                  </a:lnTo>
                  <a:lnTo>
                    <a:pt x="91" y="120"/>
                  </a:lnTo>
                  <a:lnTo>
                    <a:pt x="85" y="72"/>
                  </a:lnTo>
                  <a:lnTo>
                    <a:pt x="97" y="72"/>
                  </a:lnTo>
                  <a:lnTo>
                    <a:pt x="97" y="64"/>
                  </a:lnTo>
                  <a:lnTo>
                    <a:pt x="97" y="40"/>
                  </a:lnTo>
                  <a:lnTo>
                    <a:pt x="85" y="16"/>
                  </a:lnTo>
                  <a:lnTo>
                    <a:pt x="72" y="8"/>
                  </a:lnTo>
                  <a:lnTo>
                    <a:pt x="65" y="0"/>
                  </a:lnTo>
                  <a:lnTo>
                    <a:pt x="59" y="16"/>
                  </a:lnTo>
                  <a:lnTo>
                    <a:pt x="52" y="16"/>
                  </a:lnTo>
                  <a:lnTo>
                    <a:pt x="46" y="16"/>
                  </a:lnTo>
                  <a:lnTo>
                    <a:pt x="39" y="8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3" name="Line 113"/>
            <p:cNvSpPr>
              <a:spLocks noChangeShapeType="1"/>
            </p:cNvSpPr>
            <p:nvPr/>
          </p:nvSpPr>
          <p:spPr bwMode="auto">
            <a:xfrm flipV="1">
              <a:off x="2507" y="2679"/>
              <a:ext cx="1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14" name="Freeform 114"/>
            <p:cNvSpPr>
              <a:spLocks/>
            </p:cNvSpPr>
            <p:nvPr/>
          </p:nvSpPr>
          <p:spPr bwMode="auto">
            <a:xfrm>
              <a:off x="2429" y="2711"/>
              <a:ext cx="26" cy="64"/>
            </a:xfrm>
            <a:custGeom>
              <a:avLst/>
              <a:gdLst>
                <a:gd name="T0" fmla="*/ 13 w 26"/>
                <a:gd name="T1" fmla="*/ 0 h 64"/>
                <a:gd name="T2" fmla="*/ 13 w 26"/>
                <a:gd name="T3" fmla="*/ 24 h 64"/>
                <a:gd name="T4" fmla="*/ 26 w 26"/>
                <a:gd name="T5" fmla="*/ 48 h 64"/>
                <a:gd name="T6" fmla="*/ 19 w 26"/>
                <a:gd name="T7" fmla="*/ 64 h 64"/>
                <a:gd name="T8" fmla="*/ 0 w 26"/>
                <a:gd name="T9" fmla="*/ 24 h 64"/>
                <a:gd name="T10" fmla="*/ 0 w 26"/>
                <a:gd name="T11" fmla="*/ 0 h 64"/>
                <a:gd name="T12" fmla="*/ 6 w 26"/>
                <a:gd name="T13" fmla="*/ 0 h 64"/>
                <a:gd name="T14" fmla="*/ 13 w 26"/>
                <a:gd name="T1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64">
                  <a:moveTo>
                    <a:pt x="13" y="0"/>
                  </a:moveTo>
                  <a:lnTo>
                    <a:pt x="13" y="24"/>
                  </a:lnTo>
                  <a:lnTo>
                    <a:pt x="26" y="48"/>
                  </a:lnTo>
                  <a:lnTo>
                    <a:pt x="19" y="6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5" name="Freeform 115"/>
            <p:cNvSpPr>
              <a:spLocks/>
            </p:cNvSpPr>
            <p:nvPr/>
          </p:nvSpPr>
          <p:spPr bwMode="auto">
            <a:xfrm>
              <a:off x="2507" y="2695"/>
              <a:ext cx="12" cy="72"/>
            </a:xfrm>
            <a:custGeom>
              <a:avLst/>
              <a:gdLst>
                <a:gd name="T0" fmla="*/ 12 w 12"/>
                <a:gd name="T1" fmla="*/ 0 h 72"/>
                <a:gd name="T2" fmla="*/ 12 w 12"/>
                <a:gd name="T3" fmla="*/ 32 h 72"/>
                <a:gd name="T4" fmla="*/ 6 w 12"/>
                <a:gd name="T5" fmla="*/ 72 h 72"/>
                <a:gd name="T6" fmla="*/ 0 w 12"/>
                <a:gd name="T7" fmla="*/ 56 h 72"/>
                <a:gd name="T8" fmla="*/ 6 w 12"/>
                <a:gd name="T9" fmla="*/ 56 h 72"/>
                <a:gd name="T10" fmla="*/ 0 w 12"/>
                <a:gd name="T11" fmla="*/ 8 h 72"/>
                <a:gd name="T12" fmla="*/ 12 w 12"/>
                <a:gd name="T13" fmla="*/ 8 h 72"/>
                <a:gd name="T14" fmla="*/ 12 w 12"/>
                <a:gd name="T1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72">
                  <a:moveTo>
                    <a:pt x="12" y="0"/>
                  </a:moveTo>
                  <a:lnTo>
                    <a:pt x="12" y="32"/>
                  </a:lnTo>
                  <a:lnTo>
                    <a:pt x="6" y="72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0" y="8"/>
                  </a:lnTo>
                  <a:lnTo>
                    <a:pt x="12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6" name="Freeform 116"/>
            <p:cNvSpPr>
              <a:spLocks/>
            </p:cNvSpPr>
            <p:nvPr/>
          </p:nvSpPr>
          <p:spPr bwMode="auto">
            <a:xfrm>
              <a:off x="2630" y="2903"/>
              <a:ext cx="71" cy="32"/>
            </a:xfrm>
            <a:custGeom>
              <a:avLst/>
              <a:gdLst>
                <a:gd name="T0" fmla="*/ 6 w 71"/>
                <a:gd name="T1" fmla="*/ 8 h 32"/>
                <a:gd name="T2" fmla="*/ 0 w 71"/>
                <a:gd name="T3" fmla="*/ 16 h 32"/>
                <a:gd name="T4" fmla="*/ 0 w 71"/>
                <a:gd name="T5" fmla="*/ 24 h 32"/>
                <a:gd name="T6" fmla="*/ 13 w 71"/>
                <a:gd name="T7" fmla="*/ 24 h 32"/>
                <a:gd name="T8" fmla="*/ 19 w 71"/>
                <a:gd name="T9" fmla="*/ 32 h 32"/>
                <a:gd name="T10" fmla="*/ 32 w 71"/>
                <a:gd name="T11" fmla="*/ 24 h 32"/>
                <a:gd name="T12" fmla="*/ 39 w 71"/>
                <a:gd name="T13" fmla="*/ 24 h 32"/>
                <a:gd name="T14" fmla="*/ 45 w 71"/>
                <a:gd name="T15" fmla="*/ 24 h 32"/>
                <a:gd name="T16" fmla="*/ 52 w 71"/>
                <a:gd name="T17" fmla="*/ 24 h 32"/>
                <a:gd name="T18" fmla="*/ 65 w 71"/>
                <a:gd name="T19" fmla="*/ 24 h 32"/>
                <a:gd name="T20" fmla="*/ 71 w 71"/>
                <a:gd name="T21" fmla="*/ 16 h 32"/>
                <a:gd name="T22" fmla="*/ 65 w 71"/>
                <a:gd name="T23" fmla="*/ 8 h 32"/>
                <a:gd name="T24" fmla="*/ 58 w 71"/>
                <a:gd name="T25" fmla="*/ 8 h 32"/>
                <a:gd name="T26" fmla="*/ 52 w 71"/>
                <a:gd name="T27" fmla="*/ 0 h 32"/>
                <a:gd name="T28" fmla="*/ 45 w 71"/>
                <a:gd name="T29" fmla="*/ 0 h 32"/>
                <a:gd name="T30" fmla="*/ 39 w 71"/>
                <a:gd name="T31" fmla="*/ 0 h 32"/>
                <a:gd name="T32" fmla="*/ 26 w 71"/>
                <a:gd name="T33" fmla="*/ 0 h 32"/>
                <a:gd name="T34" fmla="*/ 19 w 71"/>
                <a:gd name="T35" fmla="*/ 0 h 32"/>
                <a:gd name="T36" fmla="*/ 13 w 71"/>
                <a:gd name="T37" fmla="*/ 8 h 32"/>
                <a:gd name="T38" fmla="*/ 6 w 71"/>
                <a:gd name="T3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32">
                  <a:moveTo>
                    <a:pt x="6" y="8"/>
                  </a:moveTo>
                  <a:lnTo>
                    <a:pt x="0" y="16"/>
                  </a:lnTo>
                  <a:lnTo>
                    <a:pt x="0" y="24"/>
                  </a:lnTo>
                  <a:lnTo>
                    <a:pt x="13" y="24"/>
                  </a:lnTo>
                  <a:lnTo>
                    <a:pt x="19" y="32"/>
                  </a:lnTo>
                  <a:lnTo>
                    <a:pt x="32" y="24"/>
                  </a:lnTo>
                  <a:lnTo>
                    <a:pt x="39" y="24"/>
                  </a:lnTo>
                  <a:lnTo>
                    <a:pt x="45" y="24"/>
                  </a:lnTo>
                  <a:lnTo>
                    <a:pt x="52" y="24"/>
                  </a:lnTo>
                  <a:lnTo>
                    <a:pt x="65" y="24"/>
                  </a:lnTo>
                  <a:lnTo>
                    <a:pt x="71" y="16"/>
                  </a:lnTo>
                  <a:lnTo>
                    <a:pt x="65" y="8"/>
                  </a:lnTo>
                  <a:lnTo>
                    <a:pt x="58" y="8"/>
                  </a:lnTo>
                  <a:lnTo>
                    <a:pt x="52" y="0"/>
                  </a:lnTo>
                  <a:lnTo>
                    <a:pt x="45" y="0"/>
                  </a:lnTo>
                  <a:lnTo>
                    <a:pt x="39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8"/>
                  </a:lnTo>
                  <a:lnTo>
                    <a:pt x="6" y="8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7" name="Freeform 117"/>
            <p:cNvSpPr>
              <a:spLocks/>
            </p:cNvSpPr>
            <p:nvPr/>
          </p:nvSpPr>
          <p:spPr bwMode="auto">
            <a:xfrm>
              <a:off x="2656" y="2903"/>
              <a:ext cx="13" cy="24"/>
            </a:xfrm>
            <a:custGeom>
              <a:avLst/>
              <a:gdLst>
                <a:gd name="T0" fmla="*/ 13 w 13"/>
                <a:gd name="T1" fmla="*/ 24 h 24"/>
                <a:gd name="T2" fmla="*/ 13 w 13"/>
                <a:gd name="T3" fmla="*/ 16 h 24"/>
                <a:gd name="T4" fmla="*/ 6 w 13"/>
                <a:gd name="T5" fmla="*/ 8 h 24"/>
                <a:gd name="T6" fmla="*/ 0 w 13"/>
                <a:gd name="T7" fmla="*/ 8 h 24"/>
                <a:gd name="T8" fmla="*/ 0 w 13"/>
                <a:gd name="T9" fmla="*/ 0 h 24"/>
                <a:gd name="T10" fmla="*/ 13 w 13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24">
                  <a:moveTo>
                    <a:pt x="13" y="24"/>
                  </a:moveTo>
                  <a:lnTo>
                    <a:pt x="13" y="16"/>
                  </a:lnTo>
                  <a:lnTo>
                    <a:pt x="6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8" name="Freeform 118"/>
            <p:cNvSpPr>
              <a:spLocks/>
            </p:cNvSpPr>
            <p:nvPr/>
          </p:nvSpPr>
          <p:spPr bwMode="auto">
            <a:xfrm>
              <a:off x="2656" y="2903"/>
              <a:ext cx="13" cy="24"/>
            </a:xfrm>
            <a:custGeom>
              <a:avLst/>
              <a:gdLst>
                <a:gd name="T0" fmla="*/ 13 w 13"/>
                <a:gd name="T1" fmla="*/ 24 h 24"/>
                <a:gd name="T2" fmla="*/ 13 w 13"/>
                <a:gd name="T3" fmla="*/ 16 h 24"/>
                <a:gd name="T4" fmla="*/ 6 w 13"/>
                <a:gd name="T5" fmla="*/ 8 h 24"/>
                <a:gd name="T6" fmla="*/ 0 w 13"/>
                <a:gd name="T7" fmla="*/ 8 h 24"/>
                <a:gd name="T8" fmla="*/ 0 w 1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4">
                  <a:moveTo>
                    <a:pt x="13" y="24"/>
                  </a:moveTo>
                  <a:lnTo>
                    <a:pt x="13" y="16"/>
                  </a:lnTo>
                  <a:lnTo>
                    <a:pt x="6" y="8"/>
                  </a:lnTo>
                  <a:lnTo>
                    <a:pt x="0" y="8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9" name="Freeform 119"/>
            <p:cNvSpPr>
              <a:spLocks/>
            </p:cNvSpPr>
            <p:nvPr/>
          </p:nvSpPr>
          <p:spPr bwMode="auto">
            <a:xfrm>
              <a:off x="2623" y="2775"/>
              <a:ext cx="59" cy="136"/>
            </a:xfrm>
            <a:custGeom>
              <a:avLst/>
              <a:gdLst>
                <a:gd name="T0" fmla="*/ 0 w 59"/>
                <a:gd name="T1" fmla="*/ 0 h 136"/>
                <a:gd name="T2" fmla="*/ 0 w 59"/>
                <a:gd name="T3" fmla="*/ 24 h 136"/>
                <a:gd name="T4" fmla="*/ 7 w 59"/>
                <a:gd name="T5" fmla="*/ 40 h 136"/>
                <a:gd name="T6" fmla="*/ 7 w 59"/>
                <a:gd name="T7" fmla="*/ 96 h 136"/>
                <a:gd name="T8" fmla="*/ 7 w 59"/>
                <a:gd name="T9" fmla="*/ 128 h 136"/>
                <a:gd name="T10" fmla="*/ 13 w 59"/>
                <a:gd name="T11" fmla="*/ 136 h 136"/>
                <a:gd name="T12" fmla="*/ 20 w 59"/>
                <a:gd name="T13" fmla="*/ 136 h 136"/>
                <a:gd name="T14" fmla="*/ 26 w 59"/>
                <a:gd name="T15" fmla="*/ 128 h 136"/>
                <a:gd name="T16" fmla="*/ 33 w 59"/>
                <a:gd name="T17" fmla="*/ 128 h 136"/>
                <a:gd name="T18" fmla="*/ 46 w 59"/>
                <a:gd name="T19" fmla="*/ 136 h 136"/>
                <a:gd name="T20" fmla="*/ 52 w 59"/>
                <a:gd name="T21" fmla="*/ 128 h 136"/>
                <a:gd name="T22" fmla="*/ 59 w 59"/>
                <a:gd name="T23" fmla="*/ 120 h 136"/>
                <a:gd name="T24" fmla="*/ 59 w 59"/>
                <a:gd name="T25" fmla="*/ 88 h 136"/>
                <a:gd name="T26" fmla="*/ 59 w 59"/>
                <a:gd name="T27" fmla="*/ 72 h 136"/>
                <a:gd name="T28" fmla="*/ 52 w 59"/>
                <a:gd name="T29" fmla="*/ 0 h 136"/>
                <a:gd name="T30" fmla="*/ 52 w 59"/>
                <a:gd name="T31" fmla="*/ 8 h 136"/>
                <a:gd name="T32" fmla="*/ 33 w 59"/>
                <a:gd name="T33" fmla="*/ 8 h 136"/>
                <a:gd name="T34" fmla="*/ 20 w 59"/>
                <a:gd name="T35" fmla="*/ 8 h 136"/>
                <a:gd name="T36" fmla="*/ 0 w 59"/>
                <a:gd name="T37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136">
                  <a:moveTo>
                    <a:pt x="0" y="0"/>
                  </a:moveTo>
                  <a:lnTo>
                    <a:pt x="0" y="24"/>
                  </a:lnTo>
                  <a:lnTo>
                    <a:pt x="7" y="40"/>
                  </a:lnTo>
                  <a:lnTo>
                    <a:pt x="7" y="96"/>
                  </a:lnTo>
                  <a:lnTo>
                    <a:pt x="7" y="128"/>
                  </a:lnTo>
                  <a:lnTo>
                    <a:pt x="13" y="136"/>
                  </a:lnTo>
                  <a:lnTo>
                    <a:pt x="20" y="136"/>
                  </a:lnTo>
                  <a:lnTo>
                    <a:pt x="26" y="128"/>
                  </a:lnTo>
                  <a:lnTo>
                    <a:pt x="33" y="128"/>
                  </a:lnTo>
                  <a:lnTo>
                    <a:pt x="46" y="136"/>
                  </a:lnTo>
                  <a:lnTo>
                    <a:pt x="52" y="128"/>
                  </a:lnTo>
                  <a:lnTo>
                    <a:pt x="59" y="120"/>
                  </a:lnTo>
                  <a:lnTo>
                    <a:pt x="59" y="88"/>
                  </a:lnTo>
                  <a:lnTo>
                    <a:pt x="59" y="72"/>
                  </a:lnTo>
                  <a:lnTo>
                    <a:pt x="52" y="0"/>
                  </a:lnTo>
                  <a:lnTo>
                    <a:pt x="52" y="8"/>
                  </a:lnTo>
                  <a:lnTo>
                    <a:pt x="33" y="8"/>
                  </a:lnTo>
                  <a:lnTo>
                    <a:pt x="2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0" name="Freeform 120"/>
            <p:cNvSpPr>
              <a:spLocks/>
            </p:cNvSpPr>
            <p:nvPr/>
          </p:nvSpPr>
          <p:spPr bwMode="auto">
            <a:xfrm>
              <a:off x="2656" y="2815"/>
              <a:ext cx="6" cy="88"/>
            </a:xfrm>
            <a:custGeom>
              <a:avLst/>
              <a:gdLst>
                <a:gd name="T0" fmla="*/ 0 w 6"/>
                <a:gd name="T1" fmla="*/ 88 h 88"/>
                <a:gd name="T2" fmla="*/ 6 w 6"/>
                <a:gd name="T3" fmla="*/ 32 h 88"/>
                <a:gd name="T4" fmla="*/ 6 w 6"/>
                <a:gd name="T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88">
                  <a:moveTo>
                    <a:pt x="0" y="88"/>
                  </a:moveTo>
                  <a:lnTo>
                    <a:pt x="6" y="32"/>
                  </a:lnTo>
                  <a:lnTo>
                    <a:pt x="6" y="0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1" name="Freeform 121"/>
            <p:cNvSpPr>
              <a:spLocks/>
            </p:cNvSpPr>
            <p:nvPr/>
          </p:nvSpPr>
          <p:spPr bwMode="auto">
            <a:xfrm>
              <a:off x="2630" y="2639"/>
              <a:ext cx="32" cy="48"/>
            </a:xfrm>
            <a:custGeom>
              <a:avLst/>
              <a:gdLst>
                <a:gd name="T0" fmla="*/ 6 w 32"/>
                <a:gd name="T1" fmla="*/ 16 h 48"/>
                <a:gd name="T2" fmla="*/ 6 w 32"/>
                <a:gd name="T3" fmla="*/ 16 h 48"/>
                <a:gd name="T4" fmla="*/ 0 w 32"/>
                <a:gd name="T5" fmla="*/ 24 h 48"/>
                <a:gd name="T6" fmla="*/ 0 w 32"/>
                <a:gd name="T7" fmla="*/ 24 h 48"/>
                <a:gd name="T8" fmla="*/ 6 w 32"/>
                <a:gd name="T9" fmla="*/ 32 h 48"/>
                <a:gd name="T10" fmla="*/ 6 w 32"/>
                <a:gd name="T11" fmla="*/ 40 h 48"/>
                <a:gd name="T12" fmla="*/ 19 w 32"/>
                <a:gd name="T13" fmla="*/ 48 h 48"/>
                <a:gd name="T14" fmla="*/ 32 w 32"/>
                <a:gd name="T15" fmla="*/ 48 h 48"/>
                <a:gd name="T16" fmla="*/ 32 w 32"/>
                <a:gd name="T17" fmla="*/ 40 h 48"/>
                <a:gd name="T18" fmla="*/ 32 w 32"/>
                <a:gd name="T19" fmla="*/ 32 h 48"/>
                <a:gd name="T20" fmla="*/ 32 w 32"/>
                <a:gd name="T21" fmla="*/ 16 h 48"/>
                <a:gd name="T22" fmla="*/ 32 w 32"/>
                <a:gd name="T23" fmla="*/ 0 h 48"/>
                <a:gd name="T24" fmla="*/ 13 w 32"/>
                <a:gd name="T25" fmla="*/ 8 h 48"/>
                <a:gd name="T26" fmla="*/ 6 w 32"/>
                <a:gd name="T27" fmla="*/ 8 h 48"/>
                <a:gd name="T28" fmla="*/ 6 w 32"/>
                <a:gd name="T29" fmla="*/ 1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" h="48">
                  <a:moveTo>
                    <a:pt x="6" y="16"/>
                  </a:moveTo>
                  <a:lnTo>
                    <a:pt x="6" y="1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32"/>
                  </a:lnTo>
                  <a:lnTo>
                    <a:pt x="6" y="40"/>
                  </a:lnTo>
                  <a:lnTo>
                    <a:pt x="19" y="48"/>
                  </a:lnTo>
                  <a:lnTo>
                    <a:pt x="32" y="48"/>
                  </a:lnTo>
                  <a:lnTo>
                    <a:pt x="32" y="40"/>
                  </a:lnTo>
                  <a:lnTo>
                    <a:pt x="32" y="32"/>
                  </a:lnTo>
                  <a:lnTo>
                    <a:pt x="32" y="16"/>
                  </a:lnTo>
                  <a:lnTo>
                    <a:pt x="32" y="0"/>
                  </a:lnTo>
                  <a:lnTo>
                    <a:pt x="13" y="8"/>
                  </a:lnTo>
                  <a:lnTo>
                    <a:pt x="6" y="8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2" name="Freeform 122"/>
            <p:cNvSpPr>
              <a:spLocks/>
            </p:cNvSpPr>
            <p:nvPr/>
          </p:nvSpPr>
          <p:spPr bwMode="auto">
            <a:xfrm>
              <a:off x="2623" y="2623"/>
              <a:ext cx="46" cy="40"/>
            </a:xfrm>
            <a:custGeom>
              <a:avLst/>
              <a:gdLst>
                <a:gd name="T0" fmla="*/ 39 w 46"/>
                <a:gd name="T1" fmla="*/ 32 h 40"/>
                <a:gd name="T2" fmla="*/ 46 w 46"/>
                <a:gd name="T3" fmla="*/ 24 h 40"/>
                <a:gd name="T4" fmla="*/ 46 w 46"/>
                <a:gd name="T5" fmla="*/ 16 h 40"/>
                <a:gd name="T6" fmla="*/ 39 w 46"/>
                <a:gd name="T7" fmla="*/ 8 h 40"/>
                <a:gd name="T8" fmla="*/ 33 w 46"/>
                <a:gd name="T9" fmla="*/ 0 h 40"/>
                <a:gd name="T10" fmla="*/ 20 w 46"/>
                <a:gd name="T11" fmla="*/ 0 h 40"/>
                <a:gd name="T12" fmla="*/ 13 w 46"/>
                <a:gd name="T13" fmla="*/ 0 h 40"/>
                <a:gd name="T14" fmla="*/ 7 w 46"/>
                <a:gd name="T15" fmla="*/ 8 h 40"/>
                <a:gd name="T16" fmla="*/ 7 w 46"/>
                <a:gd name="T17" fmla="*/ 0 h 40"/>
                <a:gd name="T18" fmla="*/ 7 w 46"/>
                <a:gd name="T19" fmla="*/ 8 h 40"/>
                <a:gd name="T20" fmla="*/ 0 w 46"/>
                <a:gd name="T21" fmla="*/ 8 h 40"/>
                <a:gd name="T22" fmla="*/ 7 w 46"/>
                <a:gd name="T23" fmla="*/ 8 h 40"/>
                <a:gd name="T24" fmla="*/ 0 w 46"/>
                <a:gd name="T25" fmla="*/ 16 h 40"/>
                <a:gd name="T26" fmla="*/ 0 w 46"/>
                <a:gd name="T27" fmla="*/ 32 h 40"/>
                <a:gd name="T28" fmla="*/ 7 w 46"/>
                <a:gd name="T29" fmla="*/ 40 h 40"/>
                <a:gd name="T30" fmla="*/ 7 w 46"/>
                <a:gd name="T31" fmla="*/ 40 h 40"/>
                <a:gd name="T32" fmla="*/ 13 w 46"/>
                <a:gd name="T33" fmla="*/ 32 h 40"/>
                <a:gd name="T34" fmla="*/ 13 w 46"/>
                <a:gd name="T35" fmla="*/ 32 h 40"/>
                <a:gd name="T36" fmla="*/ 13 w 46"/>
                <a:gd name="T37" fmla="*/ 24 h 40"/>
                <a:gd name="T38" fmla="*/ 20 w 46"/>
                <a:gd name="T39" fmla="*/ 24 h 40"/>
                <a:gd name="T40" fmla="*/ 39 w 46"/>
                <a:gd name="T41" fmla="*/ 16 h 40"/>
                <a:gd name="T42" fmla="*/ 39 w 46"/>
                <a:gd name="T43" fmla="*/ 3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" h="40">
                  <a:moveTo>
                    <a:pt x="39" y="32"/>
                  </a:moveTo>
                  <a:lnTo>
                    <a:pt x="46" y="24"/>
                  </a:lnTo>
                  <a:lnTo>
                    <a:pt x="46" y="16"/>
                  </a:lnTo>
                  <a:lnTo>
                    <a:pt x="39" y="8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8"/>
                  </a:lnTo>
                  <a:lnTo>
                    <a:pt x="7" y="0"/>
                  </a:lnTo>
                  <a:lnTo>
                    <a:pt x="7" y="8"/>
                  </a:lnTo>
                  <a:lnTo>
                    <a:pt x="0" y="8"/>
                  </a:lnTo>
                  <a:lnTo>
                    <a:pt x="7" y="8"/>
                  </a:lnTo>
                  <a:lnTo>
                    <a:pt x="0" y="16"/>
                  </a:lnTo>
                  <a:lnTo>
                    <a:pt x="0" y="32"/>
                  </a:lnTo>
                  <a:lnTo>
                    <a:pt x="7" y="40"/>
                  </a:lnTo>
                  <a:lnTo>
                    <a:pt x="7" y="40"/>
                  </a:lnTo>
                  <a:lnTo>
                    <a:pt x="13" y="32"/>
                  </a:lnTo>
                  <a:lnTo>
                    <a:pt x="13" y="32"/>
                  </a:lnTo>
                  <a:lnTo>
                    <a:pt x="13" y="24"/>
                  </a:lnTo>
                  <a:lnTo>
                    <a:pt x="20" y="24"/>
                  </a:lnTo>
                  <a:lnTo>
                    <a:pt x="39" y="16"/>
                  </a:lnTo>
                  <a:lnTo>
                    <a:pt x="39" y="32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3" name="Freeform 123"/>
            <p:cNvSpPr>
              <a:spLocks/>
            </p:cNvSpPr>
            <p:nvPr/>
          </p:nvSpPr>
          <p:spPr bwMode="auto">
            <a:xfrm>
              <a:off x="2636" y="2671"/>
              <a:ext cx="20" cy="24"/>
            </a:xfrm>
            <a:custGeom>
              <a:avLst/>
              <a:gdLst>
                <a:gd name="T0" fmla="*/ 0 w 20"/>
                <a:gd name="T1" fmla="*/ 0 h 24"/>
                <a:gd name="T2" fmla="*/ 0 w 20"/>
                <a:gd name="T3" fmla="*/ 16 h 24"/>
                <a:gd name="T4" fmla="*/ 7 w 20"/>
                <a:gd name="T5" fmla="*/ 24 h 24"/>
                <a:gd name="T6" fmla="*/ 13 w 20"/>
                <a:gd name="T7" fmla="*/ 24 h 24"/>
                <a:gd name="T8" fmla="*/ 20 w 20"/>
                <a:gd name="T9" fmla="*/ 24 h 24"/>
                <a:gd name="T10" fmla="*/ 20 w 20"/>
                <a:gd name="T11" fmla="*/ 16 h 24"/>
                <a:gd name="T12" fmla="*/ 20 w 20"/>
                <a:gd name="T13" fmla="*/ 16 h 24"/>
                <a:gd name="T14" fmla="*/ 13 w 20"/>
                <a:gd name="T15" fmla="*/ 16 h 24"/>
                <a:gd name="T16" fmla="*/ 0 w 20"/>
                <a:gd name="T17" fmla="*/ 8 h 24"/>
                <a:gd name="T18" fmla="*/ 0 w 20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4">
                  <a:moveTo>
                    <a:pt x="0" y="0"/>
                  </a:moveTo>
                  <a:lnTo>
                    <a:pt x="0" y="16"/>
                  </a:lnTo>
                  <a:lnTo>
                    <a:pt x="7" y="24"/>
                  </a:lnTo>
                  <a:lnTo>
                    <a:pt x="13" y="24"/>
                  </a:lnTo>
                  <a:lnTo>
                    <a:pt x="20" y="2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13" y="16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4" name="Freeform 124"/>
            <p:cNvSpPr>
              <a:spLocks/>
            </p:cNvSpPr>
            <p:nvPr/>
          </p:nvSpPr>
          <p:spPr bwMode="auto">
            <a:xfrm>
              <a:off x="2610" y="2687"/>
              <a:ext cx="78" cy="96"/>
            </a:xfrm>
            <a:custGeom>
              <a:avLst/>
              <a:gdLst>
                <a:gd name="T0" fmla="*/ 26 w 78"/>
                <a:gd name="T1" fmla="*/ 0 h 96"/>
                <a:gd name="T2" fmla="*/ 13 w 78"/>
                <a:gd name="T3" fmla="*/ 8 h 96"/>
                <a:gd name="T4" fmla="*/ 7 w 78"/>
                <a:gd name="T5" fmla="*/ 16 h 96"/>
                <a:gd name="T6" fmla="*/ 0 w 78"/>
                <a:gd name="T7" fmla="*/ 32 h 96"/>
                <a:gd name="T8" fmla="*/ 0 w 78"/>
                <a:gd name="T9" fmla="*/ 56 h 96"/>
                <a:gd name="T10" fmla="*/ 7 w 78"/>
                <a:gd name="T11" fmla="*/ 64 h 96"/>
                <a:gd name="T12" fmla="*/ 13 w 78"/>
                <a:gd name="T13" fmla="*/ 56 h 96"/>
                <a:gd name="T14" fmla="*/ 13 w 78"/>
                <a:gd name="T15" fmla="*/ 48 h 96"/>
                <a:gd name="T16" fmla="*/ 13 w 78"/>
                <a:gd name="T17" fmla="*/ 88 h 96"/>
                <a:gd name="T18" fmla="*/ 33 w 78"/>
                <a:gd name="T19" fmla="*/ 96 h 96"/>
                <a:gd name="T20" fmla="*/ 46 w 78"/>
                <a:gd name="T21" fmla="*/ 96 h 96"/>
                <a:gd name="T22" fmla="*/ 65 w 78"/>
                <a:gd name="T23" fmla="*/ 96 h 96"/>
                <a:gd name="T24" fmla="*/ 72 w 78"/>
                <a:gd name="T25" fmla="*/ 88 h 96"/>
                <a:gd name="T26" fmla="*/ 65 w 78"/>
                <a:gd name="T27" fmla="*/ 48 h 96"/>
                <a:gd name="T28" fmla="*/ 72 w 78"/>
                <a:gd name="T29" fmla="*/ 48 h 96"/>
                <a:gd name="T30" fmla="*/ 78 w 78"/>
                <a:gd name="T31" fmla="*/ 48 h 96"/>
                <a:gd name="T32" fmla="*/ 78 w 78"/>
                <a:gd name="T33" fmla="*/ 24 h 96"/>
                <a:gd name="T34" fmla="*/ 65 w 78"/>
                <a:gd name="T35" fmla="*/ 8 h 96"/>
                <a:gd name="T36" fmla="*/ 59 w 78"/>
                <a:gd name="T37" fmla="*/ 0 h 96"/>
                <a:gd name="T38" fmla="*/ 46 w 78"/>
                <a:gd name="T39" fmla="*/ 0 h 96"/>
                <a:gd name="T40" fmla="*/ 46 w 78"/>
                <a:gd name="T41" fmla="*/ 8 h 96"/>
                <a:gd name="T42" fmla="*/ 39 w 78"/>
                <a:gd name="T43" fmla="*/ 8 h 96"/>
                <a:gd name="T44" fmla="*/ 33 w 78"/>
                <a:gd name="T45" fmla="*/ 8 h 96"/>
                <a:gd name="T46" fmla="*/ 26 w 78"/>
                <a:gd name="T47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" h="96">
                  <a:moveTo>
                    <a:pt x="26" y="0"/>
                  </a:moveTo>
                  <a:lnTo>
                    <a:pt x="13" y="8"/>
                  </a:lnTo>
                  <a:lnTo>
                    <a:pt x="7" y="16"/>
                  </a:lnTo>
                  <a:lnTo>
                    <a:pt x="0" y="32"/>
                  </a:lnTo>
                  <a:lnTo>
                    <a:pt x="0" y="56"/>
                  </a:lnTo>
                  <a:lnTo>
                    <a:pt x="7" y="64"/>
                  </a:lnTo>
                  <a:lnTo>
                    <a:pt x="13" y="56"/>
                  </a:lnTo>
                  <a:lnTo>
                    <a:pt x="13" y="48"/>
                  </a:lnTo>
                  <a:lnTo>
                    <a:pt x="13" y="88"/>
                  </a:lnTo>
                  <a:lnTo>
                    <a:pt x="33" y="96"/>
                  </a:lnTo>
                  <a:lnTo>
                    <a:pt x="46" y="96"/>
                  </a:lnTo>
                  <a:lnTo>
                    <a:pt x="65" y="96"/>
                  </a:lnTo>
                  <a:lnTo>
                    <a:pt x="72" y="88"/>
                  </a:lnTo>
                  <a:lnTo>
                    <a:pt x="65" y="48"/>
                  </a:lnTo>
                  <a:lnTo>
                    <a:pt x="72" y="48"/>
                  </a:lnTo>
                  <a:lnTo>
                    <a:pt x="78" y="48"/>
                  </a:lnTo>
                  <a:lnTo>
                    <a:pt x="78" y="24"/>
                  </a:lnTo>
                  <a:lnTo>
                    <a:pt x="65" y="8"/>
                  </a:lnTo>
                  <a:lnTo>
                    <a:pt x="59" y="0"/>
                  </a:lnTo>
                  <a:lnTo>
                    <a:pt x="46" y="0"/>
                  </a:lnTo>
                  <a:lnTo>
                    <a:pt x="46" y="8"/>
                  </a:lnTo>
                  <a:lnTo>
                    <a:pt x="39" y="8"/>
                  </a:lnTo>
                  <a:lnTo>
                    <a:pt x="33" y="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5" name="Line 125"/>
            <p:cNvSpPr>
              <a:spLocks noChangeShapeType="1"/>
            </p:cNvSpPr>
            <p:nvPr/>
          </p:nvSpPr>
          <p:spPr bwMode="auto">
            <a:xfrm flipV="1">
              <a:off x="2675" y="2727"/>
              <a:ext cx="1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126" name="Freeform 126"/>
            <p:cNvSpPr>
              <a:spLocks/>
            </p:cNvSpPr>
            <p:nvPr/>
          </p:nvSpPr>
          <p:spPr bwMode="auto">
            <a:xfrm>
              <a:off x="2610" y="2743"/>
              <a:ext cx="26" cy="56"/>
            </a:xfrm>
            <a:custGeom>
              <a:avLst/>
              <a:gdLst>
                <a:gd name="T0" fmla="*/ 13 w 26"/>
                <a:gd name="T1" fmla="*/ 0 h 56"/>
                <a:gd name="T2" fmla="*/ 13 w 26"/>
                <a:gd name="T3" fmla="*/ 24 h 56"/>
                <a:gd name="T4" fmla="*/ 26 w 26"/>
                <a:gd name="T5" fmla="*/ 48 h 56"/>
                <a:gd name="T6" fmla="*/ 20 w 26"/>
                <a:gd name="T7" fmla="*/ 56 h 56"/>
                <a:gd name="T8" fmla="*/ 0 w 26"/>
                <a:gd name="T9" fmla="*/ 24 h 56"/>
                <a:gd name="T10" fmla="*/ 0 w 26"/>
                <a:gd name="T11" fmla="*/ 0 h 56"/>
                <a:gd name="T12" fmla="*/ 7 w 26"/>
                <a:gd name="T13" fmla="*/ 8 h 56"/>
                <a:gd name="T14" fmla="*/ 13 w 26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56">
                  <a:moveTo>
                    <a:pt x="13" y="0"/>
                  </a:moveTo>
                  <a:lnTo>
                    <a:pt x="13" y="24"/>
                  </a:lnTo>
                  <a:lnTo>
                    <a:pt x="26" y="48"/>
                  </a:lnTo>
                  <a:lnTo>
                    <a:pt x="20" y="56"/>
                  </a:lnTo>
                  <a:lnTo>
                    <a:pt x="0" y="24"/>
                  </a:lnTo>
                  <a:lnTo>
                    <a:pt x="0" y="0"/>
                  </a:lnTo>
                  <a:lnTo>
                    <a:pt x="7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7" name="Freeform 127"/>
            <p:cNvSpPr>
              <a:spLocks/>
            </p:cNvSpPr>
            <p:nvPr/>
          </p:nvSpPr>
          <p:spPr bwMode="auto">
            <a:xfrm>
              <a:off x="2675" y="2735"/>
              <a:ext cx="13" cy="56"/>
            </a:xfrm>
            <a:custGeom>
              <a:avLst/>
              <a:gdLst>
                <a:gd name="T0" fmla="*/ 13 w 13"/>
                <a:gd name="T1" fmla="*/ 0 h 56"/>
                <a:gd name="T2" fmla="*/ 13 w 13"/>
                <a:gd name="T3" fmla="*/ 24 h 56"/>
                <a:gd name="T4" fmla="*/ 0 w 13"/>
                <a:gd name="T5" fmla="*/ 56 h 56"/>
                <a:gd name="T6" fmla="*/ 0 w 13"/>
                <a:gd name="T7" fmla="*/ 48 h 56"/>
                <a:gd name="T8" fmla="*/ 7 w 13"/>
                <a:gd name="T9" fmla="*/ 40 h 56"/>
                <a:gd name="T10" fmla="*/ 0 w 13"/>
                <a:gd name="T11" fmla="*/ 0 h 56"/>
                <a:gd name="T12" fmla="*/ 7 w 13"/>
                <a:gd name="T13" fmla="*/ 0 h 56"/>
                <a:gd name="T14" fmla="*/ 13 w 13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56">
                  <a:moveTo>
                    <a:pt x="13" y="0"/>
                  </a:moveTo>
                  <a:lnTo>
                    <a:pt x="13" y="24"/>
                  </a:lnTo>
                  <a:lnTo>
                    <a:pt x="0" y="56"/>
                  </a:lnTo>
                  <a:lnTo>
                    <a:pt x="0" y="48"/>
                  </a:lnTo>
                  <a:lnTo>
                    <a:pt x="7" y="4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128" name="Group 128"/>
          <p:cNvGrpSpPr>
            <a:grpSpLocks/>
          </p:cNvGrpSpPr>
          <p:nvPr/>
        </p:nvGrpSpPr>
        <p:grpSpPr bwMode="auto">
          <a:xfrm>
            <a:off x="3498850" y="3124200"/>
            <a:ext cx="1114425" cy="1119188"/>
            <a:chOff x="3110" y="2304"/>
            <a:chExt cx="702" cy="705"/>
          </a:xfrm>
        </p:grpSpPr>
        <p:sp>
          <p:nvSpPr>
            <p:cNvPr id="512129" name="Rectangle 129"/>
            <p:cNvSpPr>
              <a:spLocks noChangeArrowheads="1"/>
            </p:cNvSpPr>
            <p:nvPr/>
          </p:nvSpPr>
          <p:spPr bwMode="auto">
            <a:xfrm>
              <a:off x="3110" y="2304"/>
              <a:ext cx="702" cy="705"/>
            </a:xfrm>
            <a:prstGeom prst="rect">
              <a:avLst/>
            </a:prstGeom>
            <a:noFill/>
            <a:ln w="206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130" name="Group 130"/>
            <p:cNvGrpSpPr>
              <a:grpSpLocks/>
            </p:cNvGrpSpPr>
            <p:nvPr/>
          </p:nvGrpSpPr>
          <p:grpSpPr bwMode="auto">
            <a:xfrm flipH="1">
              <a:off x="3216" y="2421"/>
              <a:ext cx="432" cy="411"/>
              <a:chOff x="1632" y="1248"/>
              <a:chExt cx="2682" cy="2286"/>
            </a:xfrm>
          </p:grpSpPr>
          <p:sp>
            <p:nvSpPr>
              <p:cNvPr id="512131" name="Gear"/>
              <p:cNvSpPr>
                <a:spLocks noEditPoints="1" noChangeArrowheads="1"/>
              </p:cNvSpPr>
              <p:nvPr/>
            </p:nvSpPr>
            <p:spPr bwMode="auto">
              <a:xfrm>
                <a:off x="3119" y="1248"/>
                <a:ext cx="1195" cy="1048"/>
              </a:xfrm>
              <a:custGeom>
                <a:avLst/>
                <a:gdLst>
                  <a:gd name="T0" fmla="*/ 10800 w 21600"/>
                  <a:gd name="T1" fmla="*/ 0 h 21600"/>
                  <a:gd name="T2" fmla="*/ 21600 w 21600"/>
                  <a:gd name="T3" fmla="*/ 10800 h 21600"/>
                  <a:gd name="T4" fmla="*/ 10800 w 21600"/>
                  <a:gd name="T5" fmla="*/ 21600 h 21600"/>
                  <a:gd name="T6" fmla="*/ 0 w 21600"/>
                  <a:gd name="T7" fmla="*/ 10800 h 21600"/>
                  <a:gd name="T8" fmla="*/ 4374 w 21600"/>
                  <a:gd name="T9" fmla="*/ 3964 h 21600"/>
                  <a:gd name="T10" fmla="*/ 17841 w 21600"/>
                  <a:gd name="T11" fmla="*/ 1763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9689" y="1725"/>
                    </a:moveTo>
                    <a:lnTo>
                      <a:pt x="10304" y="85"/>
                    </a:lnTo>
                    <a:lnTo>
                      <a:pt x="11637" y="85"/>
                    </a:lnTo>
                    <a:lnTo>
                      <a:pt x="12303" y="1777"/>
                    </a:lnTo>
                    <a:lnTo>
                      <a:pt x="13072" y="1931"/>
                    </a:lnTo>
                    <a:lnTo>
                      <a:pt x="14303" y="598"/>
                    </a:lnTo>
                    <a:lnTo>
                      <a:pt x="15533" y="1110"/>
                    </a:lnTo>
                    <a:lnTo>
                      <a:pt x="15584" y="2905"/>
                    </a:lnTo>
                    <a:lnTo>
                      <a:pt x="16405" y="3520"/>
                    </a:lnTo>
                    <a:lnTo>
                      <a:pt x="17891" y="2751"/>
                    </a:lnTo>
                    <a:lnTo>
                      <a:pt x="18917" y="3674"/>
                    </a:lnTo>
                    <a:lnTo>
                      <a:pt x="18199" y="5314"/>
                    </a:lnTo>
                    <a:lnTo>
                      <a:pt x="18763" y="6083"/>
                    </a:lnTo>
                    <a:lnTo>
                      <a:pt x="20403" y="6032"/>
                    </a:lnTo>
                    <a:lnTo>
                      <a:pt x="20865" y="7211"/>
                    </a:lnTo>
                    <a:lnTo>
                      <a:pt x="19737" y="8185"/>
                    </a:lnTo>
                    <a:lnTo>
                      <a:pt x="20096" y="9723"/>
                    </a:lnTo>
                    <a:lnTo>
                      <a:pt x="21634" y="10287"/>
                    </a:lnTo>
                    <a:lnTo>
                      <a:pt x="21582" y="11620"/>
                    </a:lnTo>
                    <a:lnTo>
                      <a:pt x="20147" y="12184"/>
                    </a:lnTo>
                    <a:lnTo>
                      <a:pt x="19942" y="13158"/>
                    </a:lnTo>
                    <a:lnTo>
                      <a:pt x="21070" y="14234"/>
                    </a:lnTo>
                    <a:lnTo>
                      <a:pt x="20608" y="15362"/>
                    </a:lnTo>
                    <a:lnTo>
                      <a:pt x="19019" y="15465"/>
                    </a:lnTo>
                    <a:lnTo>
                      <a:pt x="18404" y="16439"/>
                    </a:lnTo>
                    <a:lnTo>
                      <a:pt x="19122" y="17925"/>
                    </a:lnTo>
                    <a:lnTo>
                      <a:pt x="18096" y="18797"/>
                    </a:lnTo>
                    <a:lnTo>
                      <a:pt x="16763" y="18284"/>
                    </a:lnTo>
                    <a:lnTo>
                      <a:pt x="15431" y="19002"/>
                    </a:lnTo>
                    <a:lnTo>
                      <a:pt x="15277" y="20848"/>
                    </a:lnTo>
                    <a:lnTo>
                      <a:pt x="14149" y="21155"/>
                    </a:lnTo>
                    <a:lnTo>
                      <a:pt x="13021" y="19925"/>
                    </a:lnTo>
                    <a:lnTo>
                      <a:pt x="12252" y="20181"/>
                    </a:lnTo>
                    <a:lnTo>
                      <a:pt x="11739" y="21668"/>
                    </a:lnTo>
                    <a:lnTo>
                      <a:pt x="10201" y="21668"/>
                    </a:lnTo>
                    <a:lnTo>
                      <a:pt x="9740" y="20130"/>
                    </a:lnTo>
                    <a:lnTo>
                      <a:pt x="8253" y="19771"/>
                    </a:lnTo>
                    <a:lnTo>
                      <a:pt x="7125" y="21001"/>
                    </a:lnTo>
                    <a:lnTo>
                      <a:pt x="5895" y="20489"/>
                    </a:lnTo>
                    <a:lnTo>
                      <a:pt x="5946" y="18592"/>
                    </a:lnTo>
                    <a:lnTo>
                      <a:pt x="5177" y="18131"/>
                    </a:lnTo>
                    <a:lnTo>
                      <a:pt x="3383" y="18848"/>
                    </a:lnTo>
                    <a:lnTo>
                      <a:pt x="2614" y="17874"/>
                    </a:lnTo>
                    <a:lnTo>
                      <a:pt x="3383" y="16182"/>
                    </a:lnTo>
                    <a:lnTo>
                      <a:pt x="2922" y="15465"/>
                    </a:lnTo>
                    <a:lnTo>
                      <a:pt x="922" y="15516"/>
                    </a:lnTo>
                    <a:lnTo>
                      <a:pt x="512" y="14234"/>
                    </a:lnTo>
                    <a:lnTo>
                      <a:pt x="1948" y="12901"/>
                    </a:lnTo>
                    <a:lnTo>
                      <a:pt x="1896" y="12184"/>
                    </a:lnTo>
                    <a:lnTo>
                      <a:pt x="0" y="11415"/>
                    </a:lnTo>
                    <a:lnTo>
                      <a:pt x="51" y="10031"/>
                    </a:lnTo>
                    <a:lnTo>
                      <a:pt x="1948" y="9313"/>
                    </a:lnTo>
                    <a:lnTo>
                      <a:pt x="2101" y="8595"/>
                    </a:lnTo>
                    <a:lnTo>
                      <a:pt x="615" y="7160"/>
                    </a:lnTo>
                    <a:lnTo>
                      <a:pt x="1127" y="5878"/>
                    </a:lnTo>
                    <a:lnTo>
                      <a:pt x="3178" y="5981"/>
                    </a:lnTo>
                    <a:lnTo>
                      <a:pt x="3588" y="5417"/>
                    </a:lnTo>
                    <a:lnTo>
                      <a:pt x="2819" y="3520"/>
                    </a:lnTo>
                    <a:lnTo>
                      <a:pt x="3742" y="2597"/>
                    </a:lnTo>
                    <a:lnTo>
                      <a:pt x="5536" y="3417"/>
                    </a:lnTo>
                    <a:lnTo>
                      <a:pt x="6049" y="3058"/>
                    </a:lnTo>
                    <a:lnTo>
                      <a:pt x="6100" y="1264"/>
                    </a:lnTo>
                    <a:lnTo>
                      <a:pt x="7228" y="700"/>
                    </a:lnTo>
                    <a:lnTo>
                      <a:pt x="8510" y="2033"/>
                    </a:lnTo>
                    <a:lnTo>
                      <a:pt x="9689" y="1725"/>
                    </a:lnTo>
                    <a:close/>
                    <a:moveTo>
                      <a:pt x="10817" y="14422"/>
                    </a:moveTo>
                    <a:lnTo>
                      <a:pt x="11175" y="14388"/>
                    </a:lnTo>
                    <a:lnTo>
                      <a:pt x="11534" y="14354"/>
                    </a:lnTo>
                    <a:lnTo>
                      <a:pt x="11893" y="14268"/>
                    </a:lnTo>
                    <a:lnTo>
                      <a:pt x="12218" y="14166"/>
                    </a:lnTo>
                    <a:lnTo>
                      <a:pt x="12508" y="13995"/>
                    </a:lnTo>
                    <a:lnTo>
                      <a:pt x="12816" y="13807"/>
                    </a:lnTo>
                    <a:lnTo>
                      <a:pt x="13106" y="13602"/>
                    </a:lnTo>
                    <a:lnTo>
                      <a:pt x="13329" y="13380"/>
                    </a:lnTo>
                    <a:lnTo>
                      <a:pt x="13568" y="13106"/>
                    </a:lnTo>
                    <a:lnTo>
                      <a:pt x="13790" y="12850"/>
                    </a:lnTo>
                    <a:lnTo>
                      <a:pt x="13961" y="12560"/>
                    </a:lnTo>
                    <a:lnTo>
                      <a:pt x="14115" y="12269"/>
                    </a:lnTo>
                    <a:lnTo>
                      <a:pt x="14217" y="11927"/>
                    </a:lnTo>
                    <a:lnTo>
                      <a:pt x="14320" y="11568"/>
                    </a:lnTo>
                    <a:lnTo>
                      <a:pt x="14388" y="11210"/>
                    </a:lnTo>
                    <a:lnTo>
                      <a:pt x="14388" y="10851"/>
                    </a:lnTo>
                    <a:lnTo>
                      <a:pt x="14388" y="10492"/>
                    </a:lnTo>
                    <a:lnTo>
                      <a:pt x="14320" y="10133"/>
                    </a:lnTo>
                    <a:lnTo>
                      <a:pt x="14217" y="9808"/>
                    </a:lnTo>
                    <a:lnTo>
                      <a:pt x="14115" y="9467"/>
                    </a:lnTo>
                    <a:lnTo>
                      <a:pt x="13961" y="9142"/>
                    </a:lnTo>
                    <a:lnTo>
                      <a:pt x="13790" y="8851"/>
                    </a:lnTo>
                    <a:lnTo>
                      <a:pt x="13568" y="8595"/>
                    </a:lnTo>
                    <a:lnTo>
                      <a:pt x="13329" y="8322"/>
                    </a:lnTo>
                    <a:lnTo>
                      <a:pt x="13106" y="8100"/>
                    </a:lnTo>
                    <a:lnTo>
                      <a:pt x="12816" y="7894"/>
                    </a:lnTo>
                    <a:lnTo>
                      <a:pt x="12508" y="7741"/>
                    </a:lnTo>
                    <a:lnTo>
                      <a:pt x="12218" y="7570"/>
                    </a:lnTo>
                    <a:lnTo>
                      <a:pt x="11893" y="7433"/>
                    </a:lnTo>
                    <a:lnTo>
                      <a:pt x="11534" y="7382"/>
                    </a:lnTo>
                    <a:lnTo>
                      <a:pt x="11175" y="7313"/>
                    </a:lnTo>
                    <a:lnTo>
                      <a:pt x="10817" y="7313"/>
                    </a:lnTo>
                    <a:lnTo>
                      <a:pt x="10441" y="7313"/>
                    </a:lnTo>
                    <a:lnTo>
                      <a:pt x="10082" y="7382"/>
                    </a:lnTo>
                    <a:lnTo>
                      <a:pt x="9757" y="7433"/>
                    </a:lnTo>
                    <a:lnTo>
                      <a:pt x="9432" y="7570"/>
                    </a:lnTo>
                    <a:lnTo>
                      <a:pt x="9142" y="7741"/>
                    </a:lnTo>
                    <a:lnTo>
                      <a:pt x="8834" y="7894"/>
                    </a:lnTo>
                    <a:lnTo>
                      <a:pt x="8544" y="8100"/>
                    </a:lnTo>
                    <a:lnTo>
                      <a:pt x="8287" y="8322"/>
                    </a:lnTo>
                    <a:lnTo>
                      <a:pt x="8048" y="8595"/>
                    </a:lnTo>
                    <a:lnTo>
                      <a:pt x="7860" y="8851"/>
                    </a:lnTo>
                    <a:lnTo>
                      <a:pt x="7689" y="9142"/>
                    </a:lnTo>
                    <a:lnTo>
                      <a:pt x="7536" y="9467"/>
                    </a:lnTo>
                    <a:lnTo>
                      <a:pt x="7399" y="9808"/>
                    </a:lnTo>
                    <a:lnTo>
                      <a:pt x="7331" y="10133"/>
                    </a:lnTo>
                    <a:lnTo>
                      <a:pt x="7262" y="10492"/>
                    </a:lnTo>
                    <a:lnTo>
                      <a:pt x="7262" y="10851"/>
                    </a:lnTo>
                    <a:lnTo>
                      <a:pt x="7262" y="11210"/>
                    </a:lnTo>
                    <a:lnTo>
                      <a:pt x="7331" y="11568"/>
                    </a:lnTo>
                    <a:lnTo>
                      <a:pt x="7399" y="11927"/>
                    </a:lnTo>
                    <a:lnTo>
                      <a:pt x="7536" y="12269"/>
                    </a:lnTo>
                    <a:lnTo>
                      <a:pt x="7689" y="12560"/>
                    </a:lnTo>
                    <a:lnTo>
                      <a:pt x="7860" y="12850"/>
                    </a:lnTo>
                    <a:lnTo>
                      <a:pt x="8048" y="13106"/>
                    </a:lnTo>
                    <a:lnTo>
                      <a:pt x="8287" y="13380"/>
                    </a:lnTo>
                    <a:lnTo>
                      <a:pt x="8544" y="13602"/>
                    </a:lnTo>
                    <a:lnTo>
                      <a:pt x="8834" y="13807"/>
                    </a:lnTo>
                    <a:lnTo>
                      <a:pt x="9142" y="13995"/>
                    </a:lnTo>
                    <a:lnTo>
                      <a:pt x="9432" y="14166"/>
                    </a:lnTo>
                    <a:lnTo>
                      <a:pt x="9757" y="14268"/>
                    </a:lnTo>
                    <a:lnTo>
                      <a:pt x="10082" y="14354"/>
                    </a:lnTo>
                    <a:lnTo>
                      <a:pt x="10441" y="14388"/>
                    </a:lnTo>
                    <a:lnTo>
                      <a:pt x="10817" y="1442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Front">
                  <a:rot lat="20099999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C0C0C0"/>
                </a:extrusionClr>
                <a:contourClr>
                  <a:srgbClr val="C0C0C0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en-US"/>
              </a:p>
            </p:txBody>
          </p:sp>
          <p:sp>
            <p:nvSpPr>
              <p:cNvPr id="512132" name="AutoShape 132"/>
              <p:cNvSpPr>
                <a:spLocks noEditPoints="1" noChangeArrowheads="1"/>
              </p:cNvSpPr>
              <p:nvPr/>
            </p:nvSpPr>
            <p:spPr bwMode="auto">
              <a:xfrm>
                <a:off x="1632" y="1680"/>
                <a:ext cx="1429" cy="1253"/>
              </a:xfrm>
              <a:custGeom>
                <a:avLst/>
                <a:gdLst>
                  <a:gd name="T0" fmla="*/ 10800 w 21600"/>
                  <a:gd name="T1" fmla="*/ 0 h 21600"/>
                  <a:gd name="T2" fmla="*/ 21600 w 21600"/>
                  <a:gd name="T3" fmla="*/ 10800 h 21600"/>
                  <a:gd name="T4" fmla="*/ 10800 w 21600"/>
                  <a:gd name="T5" fmla="*/ 21600 h 21600"/>
                  <a:gd name="T6" fmla="*/ 0 w 21600"/>
                  <a:gd name="T7" fmla="*/ 10800 h 21600"/>
                  <a:gd name="T8" fmla="*/ 4374 w 21600"/>
                  <a:gd name="T9" fmla="*/ 3964 h 21600"/>
                  <a:gd name="T10" fmla="*/ 17841 w 21600"/>
                  <a:gd name="T11" fmla="*/ 1763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9689" y="1725"/>
                    </a:moveTo>
                    <a:lnTo>
                      <a:pt x="10304" y="85"/>
                    </a:lnTo>
                    <a:lnTo>
                      <a:pt x="11637" y="85"/>
                    </a:lnTo>
                    <a:lnTo>
                      <a:pt x="12303" y="1777"/>
                    </a:lnTo>
                    <a:lnTo>
                      <a:pt x="13072" y="1931"/>
                    </a:lnTo>
                    <a:lnTo>
                      <a:pt x="14303" y="598"/>
                    </a:lnTo>
                    <a:lnTo>
                      <a:pt x="15533" y="1110"/>
                    </a:lnTo>
                    <a:lnTo>
                      <a:pt x="15584" y="2905"/>
                    </a:lnTo>
                    <a:lnTo>
                      <a:pt x="16405" y="3520"/>
                    </a:lnTo>
                    <a:lnTo>
                      <a:pt x="17891" y="2751"/>
                    </a:lnTo>
                    <a:lnTo>
                      <a:pt x="18917" y="3674"/>
                    </a:lnTo>
                    <a:lnTo>
                      <a:pt x="18199" y="5314"/>
                    </a:lnTo>
                    <a:lnTo>
                      <a:pt x="18763" y="6083"/>
                    </a:lnTo>
                    <a:lnTo>
                      <a:pt x="20403" y="6032"/>
                    </a:lnTo>
                    <a:lnTo>
                      <a:pt x="20865" y="7211"/>
                    </a:lnTo>
                    <a:lnTo>
                      <a:pt x="19737" y="8185"/>
                    </a:lnTo>
                    <a:lnTo>
                      <a:pt x="20096" y="9723"/>
                    </a:lnTo>
                    <a:lnTo>
                      <a:pt x="21634" y="10287"/>
                    </a:lnTo>
                    <a:lnTo>
                      <a:pt x="21582" y="11620"/>
                    </a:lnTo>
                    <a:lnTo>
                      <a:pt x="20147" y="12184"/>
                    </a:lnTo>
                    <a:lnTo>
                      <a:pt x="19942" y="13158"/>
                    </a:lnTo>
                    <a:lnTo>
                      <a:pt x="21070" y="14234"/>
                    </a:lnTo>
                    <a:lnTo>
                      <a:pt x="20608" y="15362"/>
                    </a:lnTo>
                    <a:lnTo>
                      <a:pt x="19019" y="15465"/>
                    </a:lnTo>
                    <a:lnTo>
                      <a:pt x="18404" y="16439"/>
                    </a:lnTo>
                    <a:lnTo>
                      <a:pt x="19122" y="17925"/>
                    </a:lnTo>
                    <a:lnTo>
                      <a:pt x="18096" y="18797"/>
                    </a:lnTo>
                    <a:lnTo>
                      <a:pt x="16763" y="18284"/>
                    </a:lnTo>
                    <a:lnTo>
                      <a:pt x="15431" y="19002"/>
                    </a:lnTo>
                    <a:lnTo>
                      <a:pt x="15277" y="20848"/>
                    </a:lnTo>
                    <a:lnTo>
                      <a:pt x="14149" y="21155"/>
                    </a:lnTo>
                    <a:lnTo>
                      <a:pt x="13021" y="19925"/>
                    </a:lnTo>
                    <a:lnTo>
                      <a:pt x="12252" y="20181"/>
                    </a:lnTo>
                    <a:lnTo>
                      <a:pt x="11739" y="21668"/>
                    </a:lnTo>
                    <a:lnTo>
                      <a:pt x="10201" y="21668"/>
                    </a:lnTo>
                    <a:lnTo>
                      <a:pt x="9740" y="20130"/>
                    </a:lnTo>
                    <a:lnTo>
                      <a:pt x="8253" y="19771"/>
                    </a:lnTo>
                    <a:lnTo>
                      <a:pt x="7125" y="21001"/>
                    </a:lnTo>
                    <a:lnTo>
                      <a:pt x="5895" y="20489"/>
                    </a:lnTo>
                    <a:lnTo>
                      <a:pt x="5946" y="18592"/>
                    </a:lnTo>
                    <a:lnTo>
                      <a:pt x="5177" y="18131"/>
                    </a:lnTo>
                    <a:lnTo>
                      <a:pt x="3383" y="18848"/>
                    </a:lnTo>
                    <a:lnTo>
                      <a:pt x="2614" y="17874"/>
                    </a:lnTo>
                    <a:lnTo>
                      <a:pt x="3383" y="16182"/>
                    </a:lnTo>
                    <a:lnTo>
                      <a:pt x="2922" y="15465"/>
                    </a:lnTo>
                    <a:lnTo>
                      <a:pt x="922" y="15516"/>
                    </a:lnTo>
                    <a:lnTo>
                      <a:pt x="512" y="14234"/>
                    </a:lnTo>
                    <a:lnTo>
                      <a:pt x="1948" y="12901"/>
                    </a:lnTo>
                    <a:lnTo>
                      <a:pt x="1896" y="12184"/>
                    </a:lnTo>
                    <a:lnTo>
                      <a:pt x="0" y="11415"/>
                    </a:lnTo>
                    <a:lnTo>
                      <a:pt x="51" y="10031"/>
                    </a:lnTo>
                    <a:lnTo>
                      <a:pt x="1948" y="9313"/>
                    </a:lnTo>
                    <a:lnTo>
                      <a:pt x="2101" y="8595"/>
                    </a:lnTo>
                    <a:lnTo>
                      <a:pt x="615" y="7160"/>
                    </a:lnTo>
                    <a:lnTo>
                      <a:pt x="1127" y="5878"/>
                    </a:lnTo>
                    <a:lnTo>
                      <a:pt x="3178" y="5981"/>
                    </a:lnTo>
                    <a:lnTo>
                      <a:pt x="3588" y="5417"/>
                    </a:lnTo>
                    <a:lnTo>
                      <a:pt x="2819" y="3520"/>
                    </a:lnTo>
                    <a:lnTo>
                      <a:pt x="3742" y="2597"/>
                    </a:lnTo>
                    <a:lnTo>
                      <a:pt x="5536" y="3417"/>
                    </a:lnTo>
                    <a:lnTo>
                      <a:pt x="6049" y="3058"/>
                    </a:lnTo>
                    <a:lnTo>
                      <a:pt x="6100" y="1264"/>
                    </a:lnTo>
                    <a:lnTo>
                      <a:pt x="7228" y="700"/>
                    </a:lnTo>
                    <a:lnTo>
                      <a:pt x="8510" y="2033"/>
                    </a:lnTo>
                    <a:lnTo>
                      <a:pt x="9689" y="1725"/>
                    </a:lnTo>
                    <a:close/>
                    <a:moveTo>
                      <a:pt x="10817" y="14422"/>
                    </a:moveTo>
                    <a:lnTo>
                      <a:pt x="11175" y="14388"/>
                    </a:lnTo>
                    <a:lnTo>
                      <a:pt x="11534" y="14354"/>
                    </a:lnTo>
                    <a:lnTo>
                      <a:pt x="11893" y="14268"/>
                    </a:lnTo>
                    <a:lnTo>
                      <a:pt x="12218" y="14166"/>
                    </a:lnTo>
                    <a:lnTo>
                      <a:pt x="12508" y="13995"/>
                    </a:lnTo>
                    <a:lnTo>
                      <a:pt x="12816" y="13807"/>
                    </a:lnTo>
                    <a:lnTo>
                      <a:pt x="13106" y="13602"/>
                    </a:lnTo>
                    <a:lnTo>
                      <a:pt x="13329" y="13380"/>
                    </a:lnTo>
                    <a:lnTo>
                      <a:pt x="13568" y="13106"/>
                    </a:lnTo>
                    <a:lnTo>
                      <a:pt x="13790" y="12850"/>
                    </a:lnTo>
                    <a:lnTo>
                      <a:pt x="13961" y="12560"/>
                    </a:lnTo>
                    <a:lnTo>
                      <a:pt x="14115" y="12269"/>
                    </a:lnTo>
                    <a:lnTo>
                      <a:pt x="14217" y="11927"/>
                    </a:lnTo>
                    <a:lnTo>
                      <a:pt x="14320" y="11568"/>
                    </a:lnTo>
                    <a:lnTo>
                      <a:pt x="14388" y="11210"/>
                    </a:lnTo>
                    <a:lnTo>
                      <a:pt x="14388" y="10851"/>
                    </a:lnTo>
                    <a:lnTo>
                      <a:pt x="14388" y="10492"/>
                    </a:lnTo>
                    <a:lnTo>
                      <a:pt x="14320" y="10133"/>
                    </a:lnTo>
                    <a:lnTo>
                      <a:pt x="14217" y="9808"/>
                    </a:lnTo>
                    <a:lnTo>
                      <a:pt x="14115" y="9467"/>
                    </a:lnTo>
                    <a:lnTo>
                      <a:pt x="13961" y="9142"/>
                    </a:lnTo>
                    <a:lnTo>
                      <a:pt x="13790" y="8851"/>
                    </a:lnTo>
                    <a:lnTo>
                      <a:pt x="13568" y="8595"/>
                    </a:lnTo>
                    <a:lnTo>
                      <a:pt x="13329" y="8322"/>
                    </a:lnTo>
                    <a:lnTo>
                      <a:pt x="13106" y="8100"/>
                    </a:lnTo>
                    <a:lnTo>
                      <a:pt x="12816" y="7894"/>
                    </a:lnTo>
                    <a:lnTo>
                      <a:pt x="12508" y="7741"/>
                    </a:lnTo>
                    <a:lnTo>
                      <a:pt x="12218" y="7570"/>
                    </a:lnTo>
                    <a:lnTo>
                      <a:pt x="11893" y="7433"/>
                    </a:lnTo>
                    <a:lnTo>
                      <a:pt x="11534" y="7382"/>
                    </a:lnTo>
                    <a:lnTo>
                      <a:pt x="11175" y="7313"/>
                    </a:lnTo>
                    <a:lnTo>
                      <a:pt x="10817" y="7313"/>
                    </a:lnTo>
                    <a:lnTo>
                      <a:pt x="10441" y="7313"/>
                    </a:lnTo>
                    <a:lnTo>
                      <a:pt x="10082" y="7382"/>
                    </a:lnTo>
                    <a:lnTo>
                      <a:pt x="9757" y="7433"/>
                    </a:lnTo>
                    <a:lnTo>
                      <a:pt x="9432" y="7570"/>
                    </a:lnTo>
                    <a:lnTo>
                      <a:pt x="9142" y="7741"/>
                    </a:lnTo>
                    <a:lnTo>
                      <a:pt x="8834" y="7894"/>
                    </a:lnTo>
                    <a:lnTo>
                      <a:pt x="8544" y="8100"/>
                    </a:lnTo>
                    <a:lnTo>
                      <a:pt x="8287" y="8322"/>
                    </a:lnTo>
                    <a:lnTo>
                      <a:pt x="8048" y="8595"/>
                    </a:lnTo>
                    <a:lnTo>
                      <a:pt x="7860" y="8851"/>
                    </a:lnTo>
                    <a:lnTo>
                      <a:pt x="7689" y="9142"/>
                    </a:lnTo>
                    <a:lnTo>
                      <a:pt x="7536" y="9467"/>
                    </a:lnTo>
                    <a:lnTo>
                      <a:pt x="7399" y="9808"/>
                    </a:lnTo>
                    <a:lnTo>
                      <a:pt x="7331" y="10133"/>
                    </a:lnTo>
                    <a:lnTo>
                      <a:pt x="7262" y="10492"/>
                    </a:lnTo>
                    <a:lnTo>
                      <a:pt x="7262" y="10851"/>
                    </a:lnTo>
                    <a:lnTo>
                      <a:pt x="7262" y="11210"/>
                    </a:lnTo>
                    <a:lnTo>
                      <a:pt x="7331" y="11568"/>
                    </a:lnTo>
                    <a:lnTo>
                      <a:pt x="7399" y="11927"/>
                    </a:lnTo>
                    <a:lnTo>
                      <a:pt x="7536" y="12269"/>
                    </a:lnTo>
                    <a:lnTo>
                      <a:pt x="7689" y="12560"/>
                    </a:lnTo>
                    <a:lnTo>
                      <a:pt x="7860" y="12850"/>
                    </a:lnTo>
                    <a:lnTo>
                      <a:pt x="8048" y="13106"/>
                    </a:lnTo>
                    <a:lnTo>
                      <a:pt x="8287" y="13380"/>
                    </a:lnTo>
                    <a:lnTo>
                      <a:pt x="8544" y="13602"/>
                    </a:lnTo>
                    <a:lnTo>
                      <a:pt x="8834" y="13807"/>
                    </a:lnTo>
                    <a:lnTo>
                      <a:pt x="9142" y="13995"/>
                    </a:lnTo>
                    <a:lnTo>
                      <a:pt x="9432" y="14166"/>
                    </a:lnTo>
                    <a:lnTo>
                      <a:pt x="9757" y="14268"/>
                    </a:lnTo>
                    <a:lnTo>
                      <a:pt x="10082" y="14354"/>
                    </a:lnTo>
                    <a:lnTo>
                      <a:pt x="10441" y="14388"/>
                    </a:lnTo>
                    <a:lnTo>
                      <a:pt x="10817" y="1442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Front">
                  <a:rot lat="20099999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C0C0C0"/>
                </a:extrusionClr>
                <a:contourClr>
                  <a:srgbClr val="C0C0C0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en-US"/>
              </a:p>
            </p:txBody>
          </p:sp>
          <p:sp>
            <p:nvSpPr>
              <p:cNvPr id="512133" name="AutoShape 133"/>
              <p:cNvSpPr>
                <a:spLocks noEditPoints="1" noChangeArrowheads="1"/>
              </p:cNvSpPr>
              <p:nvPr/>
            </p:nvSpPr>
            <p:spPr bwMode="auto">
              <a:xfrm>
                <a:off x="2559" y="2142"/>
                <a:ext cx="1588" cy="1392"/>
              </a:xfrm>
              <a:custGeom>
                <a:avLst/>
                <a:gdLst>
                  <a:gd name="T0" fmla="*/ 10800 w 21600"/>
                  <a:gd name="T1" fmla="*/ 0 h 21600"/>
                  <a:gd name="T2" fmla="*/ 21600 w 21600"/>
                  <a:gd name="T3" fmla="*/ 10800 h 21600"/>
                  <a:gd name="T4" fmla="*/ 10800 w 21600"/>
                  <a:gd name="T5" fmla="*/ 21600 h 21600"/>
                  <a:gd name="T6" fmla="*/ 0 w 21600"/>
                  <a:gd name="T7" fmla="*/ 10800 h 21600"/>
                  <a:gd name="T8" fmla="*/ 4374 w 21600"/>
                  <a:gd name="T9" fmla="*/ 3964 h 21600"/>
                  <a:gd name="T10" fmla="*/ 17841 w 21600"/>
                  <a:gd name="T11" fmla="*/ 1763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9689" y="1725"/>
                    </a:moveTo>
                    <a:lnTo>
                      <a:pt x="10304" y="85"/>
                    </a:lnTo>
                    <a:lnTo>
                      <a:pt x="11637" y="85"/>
                    </a:lnTo>
                    <a:lnTo>
                      <a:pt x="12303" y="1777"/>
                    </a:lnTo>
                    <a:lnTo>
                      <a:pt x="13072" y="1931"/>
                    </a:lnTo>
                    <a:lnTo>
                      <a:pt x="14303" y="598"/>
                    </a:lnTo>
                    <a:lnTo>
                      <a:pt x="15533" y="1110"/>
                    </a:lnTo>
                    <a:lnTo>
                      <a:pt x="15584" y="2905"/>
                    </a:lnTo>
                    <a:lnTo>
                      <a:pt x="16405" y="3520"/>
                    </a:lnTo>
                    <a:lnTo>
                      <a:pt x="17891" y="2751"/>
                    </a:lnTo>
                    <a:lnTo>
                      <a:pt x="18917" y="3674"/>
                    </a:lnTo>
                    <a:lnTo>
                      <a:pt x="18199" y="5314"/>
                    </a:lnTo>
                    <a:lnTo>
                      <a:pt x="18763" y="6083"/>
                    </a:lnTo>
                    <a:lnTo>
                      <a:pt x="20403" y="6032"/>
                    </a:lnTo>
                    <a:lnTo>
                      <a:pt x="20865" y="7211"/>
                    </a:lnTo>
                    <a:lnTo>
                      <a:pt x="19737" y="8185"/>
                    </a:lnTo>
                    <a:lnTo>
                      <a:pt x="20096" y="9723"/>
                    </a:lnTo>
                    <a:lnTo>
                      <a:pt x="21634" y="10287"/>
                    </a:lnTo>
                    <a:lnTo>
                      <a:pt x="21582" y="11620"/>
                    </a:lnTo>
                    <a:lnTo>
                      <a:pt x="20147" y="12184"/>
                    </a:lnTo>
                    <a:lnTo>
                      <a:pt x="19942" y="13158"/>
                    </a:lnTo>
                    <a:lnTo>
                      <a:pt x="21070" y="14234"/>
                    </a:lnTo>
                    <a:lnTo>
                      <a:pt x="20608" y="15362"/>
                    </a:lnTo>
                    <a:lnTo>
                      <a:pt x="19019" y="15465"/>
                    </a:lnTo>
                    <a:lnTo>
                      <a:pt x="18404" y="16439"/>
                    </a:lnTo>
                    <a:lnTo>
                      <a:pt x="19122" y="17925"/>
                    </a:lnTo>
                    <a:lnTo>
                      <a:pt x="18096" y="18797"/>
                    </a:lnTo>
                    <a:lnTo>
                      <a:pt x="16763" y="18284"/>
                    </a:lnTo>
                    <a:lnTo>
                      <a:pt x="15431" y="19002"/>
                    </a:lnTo>
                    <a:lnTo>
                      <a:pt x="15277" y="20848"/>
                    </a:lnTo>
                    <a:lnTo>
                      <a:pt x="14149" y="21155"/>
                    </a:lnTo>
                    <a:lnTo>
                      <a:pt x="13021" y="19925"/>
                    </a:lnTo>
                    <a:lnTo>
                      <a:pt x="12252" y="20181"/>
                    </a:lnTo>
                    <a:lnTo>
                      <a:pt x="11739" y="21668"/>
                    </a:lnTo>
                    <a:lnTo>
                      <a:pt x="10201" y="21668"/>
                    </a:lnTo>
                    <a:lnTo>
                      <a:pt x="9740" y="20130"/>
                    </a:lnTo>
                    <a:lnTo>
                      <a:pt x="8253" y="19771"/>
                    </a:lnTo>
                    <a:lnTo>
                      <a:pt x="7125" y="21001"/>
                    </a:lnTo>
                    <a:lnTo>
                      <a:pt x="5895" y="20489"/>
                    </a:lnTo>
                    <a:lnTo>
                      <a:pt x="5946" y="18592"/>
                    </a:lnTo>
                    <a:lnTo>
                      <a:pt x="5177" y="18131"/>
                    </a:lnTo>
                    <a:lnTo>
                      <a:pt x="3383" y="18848"/>
                    </a:lnTo>
                    <a:lnTo>
                      <a:pt x="2614" y="17874"/>
                    </a:lnTo>
                    <a:lnTo>
                      <a:pt x="3383" y="16182"/>
                    </a:lnTo>
                    <a:lnTo>
                      <a:pt x="2922" y="15465"/>
                    </a:lnTo>
                    <a:lnTo>
                      <a:pt x="922" y="15516"/>
                    </a:lnTo>
                    <a:lnTo>
                      <a:pt x="512" y="14234"/>
                    </a:lnTo>
                    <a:lnTo>
                      <a:pt x="1948" y="12901"/>
                    </a:lnTo>
                    <a:lnTo>
                      <a:pt x="1896" y="12184"/>
                    </a:lnTo>
                    <a:lnTo>
                      <a:pt x="0" y="11415"/>
                    </a:lnTo>
                    <a:lnTo>
                      <a:pt x="51" y="10031"/>
                    </a:lnTo>
                    <a:lnTo>
                      <a:pt x="1948" y="9313"/>
                    </a:lnTo>
                    <a:lnTo>
                      <a:pt x="2101" y="8595"/>
                    </a:lnTo>
                    <a:lnTo>
                      <a:pt x="615" y="7160"/>
                    </a:lnTo>
                    <a:lnTo>
                      <a:pt x="1127" y="5878"/>
                    </a:lnTo>
                    <a:lnTo>
                      <a:pt x="3178" y="5981"/>
                    </a:lnTo>
                    <a:lnTo>
                      <a:pt x="3588" y="5417"/>
                    </a:lnTo>
                    <a:lnTo>
                      <a:pt x="2819" y="3520"/>
                    </a:lnTo>
                    <a:lnTo>
                      <a:pt x="3742" y="2597"/>
                    </a:lnTo>
                    <a:lnTo>
                      <a:pt x="5536" y="3417"/>
                    </a:lnTo>
                    <a:lnTo>
                      <a:pt x="6049" y="3058"/>
                    </a:lnTo>
                    <a:lnTo>
                      <a:pt x="6100" y="1264"/>
                    </a:lnTo>
                    <a:lnTo>
                      <a:pt x="7228" y="700"/>
                    </a:lnTo>
                    <a:lnTo>
                      <a:pt x="8510" y="2033"/>
                    </a:lnTo>
                    <a:lnTo>
                      <a:pt x="9689" y="1725"/>
                    </a:lnTo>
                    <a:close/>
                    <a:moveTo>
                      <a:pt x="10817" y="14422"/>
                    </a:moveTo>
                    <a:lnTo>
                      <a:pt x="11175" y="14388"/>
                    </a:lnTo>
                    <a:lnTo>
                      <a:pt x="11534" y="14354"/>
                    </a:lnTo>
                    <a:lnTo>
                      <a:pt x="11893" y="14268"/>
                    </a:lnTo>
                    <a:lnTo>
                      <a:pt x="12218" y="14166"/>
                    </a:lnTo>
                    <a:lnTo>
                      <a:pt x="12508" y="13995"/>
                    </a:lnTo>
                    <a:lnTo>
                      <a:pt x="12816" y="13807"/>
                    </a:lnTo>
                    <a:lnTo>
                      <a:pt x="13106" y="13602"/>
                    </a:lnTo>
                    <a:lnTo>
                      <a:pt x="13329" y="13380"/>
                    </a:lnTo>
                    <a:lnTo>
                      <a:pt x="13568" y="13106"/>
                    </a:lnTo>
                    <a:lnTo>
                      <a:pt x="13790" y="12850"/>
                    </a:lnTo>
                    <a:lnTo>
                      <a:pt x="13961" y="12560"/>
                    </a:lnTo>
                    <a:lnTo>
                      <a:pt x="14115" y="12269"/>
                    </a:lnTo>
                    <a:lnTo>
                      <a:pt x="14217" y="11927"/>
                    </a:lnTo>
                    <a:lnTo>
                      <a:pt x="14320" y="11568"/>
                    </a:lnTo>
                    <a:lnTo>
                      <a:pt x="14388" y="11210"/>
                    </a:lnTo>
                    <a:lnTo>
                      <a:pt x="14388" y="10851"/>
                    </a:lnTo>
                    <a:lnTo>
                      <a:pt x="14388" y="10492"/>
                    </a:lnTo>
                    <a:lnTo>
                      <a:pt x="14320" y="10133"/>
                    </a:lnTo>
                    <a:lnTo>
                      <a:pt x="14217" y="9808"/>
                    </a:lnTo>
                    <a:lnTo>
                      <a:pt x="14115" y="9467"/>
                    </a:lnTo>
                    <a:lnTo>
                      <a:pt x="13961" y="9142"/>
                    </a:lnTo>
                    <a:lnTo>
                      <a:pt x="13790" y="8851"/>
                    </a:lnTo>
                    <a:lnTo>
                      <a:pt x="13568" y="8595"/>
                    </a:lnTo>
                    <a:lnTo>
                      <a:pt x="13329" y="8322"/>
                    </a:lnTo>
                    <a:lnTo>
                      <a:pt x="13106" y="8100"/>
                    </a:lnTo>
                    <a:lnTo>
                      <a:pt x="12816" y="7894"/>
                    </a:lnTo>
                    <a:lnTo>
                      <a:pt x="12508" y="7741"/>
                    </a:lnTo>
                    <a:lnTo>
                      <a:pt x="12218" y="7570"/>
                    </a:lnTo>
                    <a:lnTo>
                      <a:pt x="11893" y="7433"/>
                    </a:lnTo>
                    <a:lnTo>
                      <a:pt x="11534" y="7382"/>
                    </a:lnTo>
                    <a:lnTo>
                      <a:pt x="11175" y="7313"/>
                    </a:lnTo>
                    <a:lnTo>
                      <a:pt x="10817" y="7313"/>
                    </a:lnTo>
                    <a:lnTo>
                      <a:pt x="10441" y="7313"/>
                    </a:lnTo>
                    <a:lnTo>
                      <a:pt x="10082" y="7382"/>
                    </a:lnTo>
                    <a:lnTo>
                      <a:pt x="9757" y="7433"/>
                    </a:lnTo>
                    <a:lnTo>
                      <a:pt x="9432" y="7570"/>
                    </a:lnTo>
                    <a:lnTo>
                      <a:pt x="9142" y="7741"/>
                    </a:lnTo>
                    <a:lnTo>
                      <a:pt x="8834" y="7894"/>
                    </a:lnTo>
                    <a:lnTo>
                      <a:pt x="8544" y="8100"/>
                    </a:lnTo>
                    <a:lnTo>
                      <a:pt x="8287" y="8322"/>
                    </a:lnTo>
                    <a:lnTo>
                      <a:pt x="8048" y="8595"/>
                    </a:lnTo>
                    <a:lnTo>
                      <a:pt x="7860" y="8851"/>
                    </a:lnTo>
                    <a:lnTo>
                      <a:pt x="7689" y="9142"/>
                    </a:lnTo>
                    <a:lnTo>
                      <a:pt x="7536" y="9467"/>
                    </a:lnTo>
                    <a:lnTo>
                      <a:pt x="7399" y="9808"/>
                    </a:lnTo>
                    <a:lnTo>
                      <a:pt x="7331" y="10133"/>
                    </a:lnTo>
                    <a:lnTo>
                      <a:pt x="7262" y="10492"/>
                    </a:lnTo>
                    <a:lnTo>
                      <a:pt x="7262" y="10851"/>
                    </a:lnTo>
                    <a:lnTo>
                      <a:pt x="7262" y="11210"/>
                    </a:lnTo>
                    <a:lnTo>
                      <a:pt x="7331" y="11568"/>
                    </a:lnTo>
                    <a:lnTo>
                      <a:pt x="7399" y="11927"/>
                    </a:lnTo>
                    <a:lnTo>
                      <a:pt x="7536" y="12269"/>
                    </a:lnTo>
                    <a:lnTo>
                      <a:pt x="7689" y="12560"/>
                    </a:lnTo>
                    <a:lnTo>
                      <a:pt x="7860" y="12850"/>
                    </a:lnTo>
                    <a:lnTo>
                      <a:pt x="8048" y="13106"/>
                    </a:lnTo>
                    <a:lnTo>
                      <a:pt x="8287" y="13380"/>
                    </a:lnTo>
                    <a:lnTo>
                      <a:pt x="8544" y="13602"/>
                    </a:lnTo>
                    <a:lnTo>
                      <a:pt x="8834" y="13807"/>
                    </a:lnTo>
                    <a:lnTo>
                      <a:pt x="9142" y="13995"/>
                    </a:lnTo>
                    <a:lnTo>
                      <a:pt x="9432" y="14166"/>
                    </a:lnTo>
                    <a:lnTo>
                      <a:pt x="9757" y="14268"/>
                    </a:lnTo>
                    <a:lnTo>
                      <a:pt x="10082" y="14354"/>
                    </a:lnTo>
                    <a:lnTo>
                      <a:pt x="10441" y="14388"/>
                    </a:lnTo>
                    <a:lnTo>
                      <a:pt x="10817" y="1442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Front">
                  <a:rot lat="20099999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C0C0C0"/>
                </a:extrusionClr>
                <a:contourClr>
                  <a:srgbClr val="C0C0C0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en-US"/>
              </a:p>
            </p:txBody>
          </p:sp>
        </p:grpSp>
      </p:grpSp>
      <p:sp>
        <p:nvSpPr>
          <p:cNvPr id="512134" name="AutoShape 134"/>
          <p:cNvSpPr>
            <a:spLocks noChangeArrowheads="1"/>
          </p:cNvSpPr>
          <p:nvPr/>
        </p:nvSpPr>
        <p:spPr bwMode="auto">
          <a:xfrm>
            <a:off x="2994025" y="35687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5" name="AutoShape 135"/>
          <p:cNvSpPr>
            <a:spLocks noChangeArrowheads="1"/>
          </p:cNvSpPr>
          <p:nvPr/>
        </p:nvSpPr>
        <p:spPr bwMode="auto">
          <a:xfrm>
            <a:off x="4735513" y="3570288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rgbClr val="E4BB0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6" name="Text Box 136"/>
          <p:cNvSpPr txBox="1">
            <a:spLocks noChangeArrowheads="1"/>
          </p:cNvSpPr>
          <p:nvPr/>
        </p:nvSpPr>
        <p:spPr bwMode="auto">
          <a:xfrm>
            <a:off x="3870325" y="26273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T(n)</a:t>
            </a:r>
          </a:p>
        </p:txBody>
      </p:sp>
      <p:sp>
        <p:nvSpPr>
          <p:cNvPr id="512137" name="Text Box 137"/>
          <p:cNvSpPr txBox="1">
            <a:spLocks noChangeArrowheads="1"/>
          </p:cNvSpPr>
          <p:nvPr/>
        </p:nvSpPr>
        <p:spPr bwMode="auto">
          <a:xfrm>
            <a:off x="1981200" y="2605088"/>
            <a:ext cx="711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n = 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39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1676400"/>
            <a:ext cx="210502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r>
              <a:rPr lang="en-US" altLang="en-US"/>
              <a:t>Average case vs. Worst case</a:t>
            </a:r>
          </a:p>
        </p:txBody>
      </p:sp>
      <p:sp>
        <p:nvSpPr>
          <p:cNvPr id="400388" name="AutoShape 4"/>
          <p:cNvSpPr>
            <a:spLocks noChangeAspect="1" noChangeArrowheads="1"/>
          </p:cNvSpPr>
          <p:nvPr>
            <p:ph type="body" idx="1"/>
          </p:nvPr>
        </p:nvSpPr>
        <p:spPr>
          <a:xfrm>
            <a:off x="-76200" y="1219200"/>
            <a:ext cx="6934200" cy="50292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The average case behavior</a:t>
            </a:r>
            <a:r>
              <a:rPr lang="en-US" altLang="en-US"/>
              <a:t> 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is harder</a:t>
            </a:r>
            <a:r>
              <a:rPr lang="en-US" altLang="en-US"/>
              <a:t> to analyze since </a:t>
            </a:r>
          </a:p>
          <a:p>
            <a:pPr lvl="2"/>
            <a:r>
              <a:rPr lang="en-US" altLang="en-US"/>
              <a:t>You need to know a probability distribution of input</a:t>
            </a:r>
          </a:p>
          <a:p>
            <a:endParaRPr lang="en-US" altLang="en-US"/>
          </a:p>
          <a:p>
            <a:r>
              <a:rPr lang="en-US" altLang="en-US"/>
              <a:t>We focus on the worst case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 running time</a:t>
            </a:r>
          </a:p>
          <a:p>
            <a:pPr lvl="1"/>
            <a:r>
              <a:rPr lang="en-US" altLang="en-US"/>
              <a:t>In certain apps (air traffic control,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    weapon systems, etc)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Knowing the worst case time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     is important</a:t>
            </a:r>
          </a:p>
        </p:txBody>
      </p:sp>
      <p:graphicFrame>
        <p:nvGraphicFramePr>
          <p:cNvPr id="400390" name="Object 6"/>
          <p:cNvGraphicFramePr>
            <a:graphicFrameLocks noChangeAspect="1"/>
          </p:cNvGraphicFramePr>
          <p:nvPr/>
        </p:nvGraphicFramePr>
        <p:xfrm>
          <a:off x="5429250" y="2657475"/>
          <a:ext cx="3943350" cy="420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92" name="Chart" r:id="rId5" imgW="3943350" imgH="4200525" progId="MSGraph.Chart.8">
                  <p:embed followColorScheme="full"/>
                </p:oleObj>
              </mc:Choice>
              <mc:Fallback>
                <p:oleObj name="Chart" r:id="rId5" imgW="3943350" imgH="42005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2657475"/>
                        <a:ext cx="3943350" cy="420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Worst case analysis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Some of the advantages include</a:t>
            </a:r>
          </a:p>
          <a:p>
            <a:pPr lvl="1"/>
            <a:r>
              <a:rPr lang="en-US" altLang="en-US"/>
              <a:t>Uses a high-level description (pseudo-code) of algorithm</a:t>
            </a:r>
          </a:p>
          <a:p>
            <a:pPr lvl="2"/>
            <a:r>
              <a:rPr lang="en-US" altLang="en-US"/>
              <a:t>Instead of an implementation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Characterizes running time as a function of input size n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Allows us to evaluate the speed of an algorithm</a:t>
            </a:r>
          </a:p>
          <a:p>
            <a:pPr lvl="2"/>
            <a:r>
              <a:rPr lang="en-US" altLang="en-US"/>
              <a:t>Independent of the hardware/software environment</a:t>
            </a:r>
          </a:p>
        </p:txBody>
      </p:sp>
      <p:pic>
        <p:nvPicPr>
          <p:cNvPr id="4864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5295900"/>
            <a:ext cx="66579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methodology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r>
              <a:rPr lang="en-US" altLang="en-US" sz="2200"/>
              <a:t>Independent of </a:t>
            </a:r>
          </a:p>
          <a:p>
            <a:pPr lvl="1"/>
            <a:r>
              <a:rPr lang="en-US" altLang="en-US" sz="2100">
                <a:solidFill>
                  <a:srgbClr val="FF0000"/>
                </a:solidFill>
              </a:rPr>
              <a:t>implementation hardware and software environments</a:t>
            </a:r>
          </a:p>
          <a:p>
            <a:pPr lvl="1"/>
            <a:endParaRPr lang="en-US" altLang="en-US" sz="2100">
              <a:solidFill>
                <a:srgbClr val="FF0000"/>
              </a:solidFill>
            </a:endParaRPr>
          </a:p>
          <a:p>
            <a:r>
              <a:rPr lang="en-US" altLang="en-US" sz="2200"/>
              <a:t>Actual elapsed time depends on</a:t>
            </a:r>
          </a:p>
          <a:p>
            <a:pPr lvl="1"/>
            <a:r>
              <a:rPr lang="en-US" altLang="en-US" sz="2100">
                <a:solidFill>
                  <a:srgbClr val="FF0000"/>
                </a:solidFill>
              </a:rPr>
              <a:t>Hardware, software (os), compiler</a:t>
            </a:r>
          </a:p>
          <a:p>
            <a:pPr lvl="1"/>
            <a:endParaRPr lang="en-US" altLang="en-US" sz="2100">
              <a:solidFill>
                <a:srgbClr val="FF0000"/>
              </a:solidFill>
            </a:endParaRPr>
          </a:p>
          <a:p>
            <a:r>
              <a:rPr lang="en-US" altLang="en-US" sz="2200"/>
              <a:t>Use </a:t>
            </a:r>
            <a:r>
              <a:rPr lang="en-US" altLang="en-US" sz="2200">
                <a:solidFill>
                  <a:srgbClr val="FF0000"/>
                </a:solidFill>
              </a:rPr>
              <a:t>high-level description</a:t>
            </a:r>
            <a:r>
              <a:rPr lang="en-US" altLang="en-US" sz="2200"/>
              <a:t> of the algorithm</a:t>
            </a:r>
          </a:p>
          <a:p>
            <a:pPr lvl="1"/>
            <a:r>
              <a:rPr lang="en-US" altLang="en-US" sz="2100"/>
              <a:t>instead of one of its implementations</a:t>
            </a:r>
          </a:p>
          <a:p>
            <a:pPr lvl="1"/>
            <a:endParaRPr lang="en-US" altLang="en-US" sz="2100"/>
          </a:p>
          <a:p>
            <a:r>
              <a:rPr lang="en-US" altLang="en-US" sz="2200"/>
              <a:t>Worry about order of magnitude</a:t>
            </a:r>
          </a:p>
          <a:p>
            <a:pPr lvl="1"/>
            <a:r>
              <a:rPr lang="en-US" altLang="en-US" sz="2100">
                <a:solidFill>
                  <a:srgbClr val="FF0000"/>
                </a:solidFill>
              </a:rPr>
              <a:t>Count steps (don’t worry about of time each steps takes)</a:t>
            </a:r>
          </a:p>
          <a:p>
            <a:pPr lvl="1"/>
            <a:endParaRPr lang="en-US" altLang="en-US" sz="2100">
              <a:solidFill>
                <a:srgbClr val="FF0000"/>
              </a:solidFill>
            </a:endParaRPr>
          </a:p>
          <a:p>
            <a:pPr lvl="1"/>
            <a:r>
              <a:rPr lang="en-US" altLang="en-US" sz="2100">
                <a:solidFill>
                  <a:srgbClr val="FF0000"/>
                </a:solidFill>
              </a:rPr>
              <a:t>Ignore multiplicative constants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1031</TotalTime>
  <Words>1193</Words>
  <Application>Microsoft Office PowerPoint</Application>
  <PresentationFormat>On-screen Show (4:3)</PresentationFormat>
  <Paragraphs>325</Paragraphs>
  <Slides>29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Times New Roman</vt:lpstr>
      <vt:lpstr>Wingdings</vt:lpstr>
      <vt:lpstr>Times</vt:lpstr>
      <vt:lpstr>Tahoma</vt:lpstr>
      <vt:lpstr>Symbol</vt:lpstr>
      <vt:lpstr>Courier New</vt:lpstr>
      <vt:lpstr>Network</vt:lpstr>
      <vt:lpstr>Microsoft Graph 2000 Chart</vt:lpstr>
      <vt:lpstr>Microsoft Clip Gallery</vt:lpstr>
      <vt:lpstr>Microsoft Excel Chart</vt:lpstr>
      <vt:lpstr>Analysis of algorithms</vt:lpstr>
      <vt:lpstr>What are we going to learn?</vt:lpstr>
      <vt:lpstr>Overview </vt:lpstr>
      <vt:lpstr>Experimental studies</vt:lpstr>
      <vt:lpstr>Limitations of experiments</vt:lpstr>
      <vt:lpstr>Algorithms, and inputs</vt:lpstr>
      <vt:lpstr>Average case vs. Worst case</vt:lpstr>
      <vt:lpstr>Worst case analysis</vt:lpstr>
      <vt:lpstr>General methodology</vt:lpstr>
      <vt:lpstr>Pseudo-code</vt:lpstr>
      <vt:lpstr>Pseudocode Details</vt:lpstr>
      <vt:lpstr>How to count steps</vt:lpstr>
      <vt:lpstr>How to count steps: iteration</vt:lpstr>
      <vt:lpstr>How to count steps: switch or if else</vt:lpstr>
      <vt:lpstr>Counting Primitive Operations </vt:lpstr>
      <vt:lpstr>Estimating Running Time</vt:lpstr>
      <vt:lpstr>Growth Rate of Running Time</vt:lpstr>
      <vt:lpstr>Big-Oh Notation</vt:lpstr>
      <vt:lpstr>Big-Oh Example</vt:lpstr>
      <vt:lpstr>Constant factors</vt:lpstr>
      <vt:lpstr>Seven important functions</vt:lpstr>
      <vt:lpstr>Big-Oh rules</vt:lpstr>
      <vt:lpstr>Big-Oh notation: mathematical proof</vt:lpstr>
      <vt:lpstr>Big-Oh example</vt:lpstr>
      <vt:lpstr>Asymptotic algorithm analysis</vt:lpstr>
      <vt:lpstr>Example of analysis</vt:lpstr>
      <vt:lpstr>Example of analysis (cont’d)</vt:lpstr>
      <vt:lpstr>Intuition behind asymptotic notation</vt:lpstr>
      <vt:lpstr>Math you need to review (Chapter 3)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Fawaz, Wissam Fawzi</cp:lastModifiedBy>
  <cp:revision>281</cp:revision>
  <cp:lastPrinted>1601-01-01T00:00:00Z</cp:lastPrinted>
  <dcterms:created xsi:type="dcterms:W3CDTF">2006-10-15T06:08:27Z</dcterms:created>
  <dcterms:modified xsi:type="dcterms:W3CDTF">2015-10-28T05:53:13Z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