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0"/>
  </p:notesMasterIdLst>
  <p:handoutMasterIdLst>
    <p:handoutMasterId r:id="rId11"/>
  </p:handoutMasterIdLst>
  <p:sldIdLst>
    <p:sldId id="318" r:id="rId2"/>
    <p:sldId id="319" r:id="rId3"/>
    <p:sldId id="320" r:id="rId4"/>
    <p:sldId id="310" r:id="rId5"/>
    <p:sldId id="311" r:id="rId6"/>
    <p:sldId id="315" r:id="rId7"/>
    <p:sldId id="316" r:id="rId8"/>
    <p:sldId id="31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5848" autoAdjust="0"/>
  </p:normalViewPr>
  <p:slideViewPr>
    <p:cSldViewPr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7D4065-3DDA-4260-B494-1AA3C75D1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833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58D503-C19A-4B29-9482-1B682A75BE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74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9A975-B42C-4FDC-9498-B7FE96F62F7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pseudo code is more structured than English prose and less detailed than a program. Moreover, it hides program design issues.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54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9A975-B42C-4FDC-9498-B7FE96F62F7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pseudo code is more structured than English prose and less detailed than a program. Moreover, it hides program design issues.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96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9A975-B42C-4FDC-9498-B7FE96F62F7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pseudo code is more structured than English prose and less detailed than a program. Moreover, it hides program design issues.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05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9BE3F6-EBDB-4CD9-B768-EFF287E081C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83339-A6E1-4363-AB06-AF98F4E78E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60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1E337-4C72-4701-A0A9-7D627DCB34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1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147D0B-43DE-44E3-9AF0-66A717061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90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57E9F1-F64F-4FFF-947D-0D7CB5C8E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65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8AC02-2792-4302-996A-F936E0947C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64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2253E-32F1-4AB6-BF2A-73DE4EAE3A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23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BC82C-D0DF-4DE5-AD1D-00F26A258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7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66958-195C-494F-A62F-B8DB4B30C2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64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1EFFD-E02E-42AE-855B-7F2697C5D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25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04FCF-C1DB-40EF-9E1E-5592AF0A75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37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C0CC2-70A5-4980-9110-C04A00808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63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99F5D-922C-4E42-87AB-BF71DAD26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42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8710FF5-EADE-4A79-9E64-F03BFC38262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0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Pseudo-code 1</a:t>
            </a:r>
            <a:endParaRPr lang="en-US" altLang="en-US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1663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Running time of algorithm is O(n)</a:t>
            </a:r>
            <a:endParaRPr lang="en-US" altLang="en-US" dirty="0"/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4495800" cy="32051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Algorithm1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arrayMax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Input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array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integers</a:t>
            </a:r>
          </a:p>
          <a:p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maximum element of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currentMax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[0]</a:t>
            </a: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 1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i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 </a:t>
            </a:r>
            <a:r>
              <a:rPr lang="en-US" altLang="en-US" sz="2400" b="1" i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US" altLang="en-US" sz="2400" b="1" i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08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Pseudo-code 2</a:t>
            </a:r>
            <a:endParaRPr lang="en-US" altLang="en-US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Running time of algorithm is O(n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1562100" y="1752600"/>
            <a:ext cx="4610100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Algorithm2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prefixAverages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Input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array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integers</a:t>
            </a:r>
          </a:p>
          <a:p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array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doubles</a:t>
            </a:r>
            <a:endParaRPr lang="en-US" altLang="en-US" sz="2400" b="1" i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Let X be an array of n doubles</a:t>
            </a: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 1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 0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j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 1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A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</a:t>
            </a:r>
          </a:p>
          <a:p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X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 dirty="0" err="1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 / (i+1)</a:t>
            </a: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Pseudo-code 3</a:t>
            </a:r>
            <a:endParaRPr lang="en-US" altLang="en-US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Running time of algorithm is O(2</a:t>
            </a:r>
            <a:r>
              <a:rPr lang="en-US" altLang="en-US" baseline="30000" dirty="0" smtClean="0"/>
              <a:t>n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1562100" y="1752600"/>
            <a:ext cx="4610100" cy="30469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Algorithm3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endParaRPr lang="en-US" altLang="en-US" sz="2400" dirty="0" smtClean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r>
              <a:rPr lang="en-US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result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m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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 * 2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j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en-US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result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result + </a:t>
            </a:r>
            <a:r>
              <a:rPr lang="en-US" altLang="en-US" sz="2400" b="1" i="1" dirty="0" err="1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*m*j</a:t>
            </a:r>
            <a:endParaRPr lang="en-US" altLang="en-US" sz="2400" dirty="0" smtClean="0">
              <a:solidFill>
                <a:schemeClr val="accent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sz="2400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result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61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algorithm analysis:  factorial 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3048000"/>
          </a:xfrm>
        </p:spPr>
        <p:txBody>
          <a:bodyPr/>
          <a:lstStyle/>
          <a:p>
            <a:r>
              <a:rPr lang="en-US" altLang="en-US"/>
              <a:t>1</a:t>
            </a:r>
            <a:r>
              <a:rPr lang="en-US" altLang="en-US" baseline="30000"/>
              <a:t>st</a:t>
            </a:r>
            <a:r>
              <a:rPr lang="en-US" altLang="en-US"/>
              <a:t> step: come up with a recurrence equation</a:t>
            </a:r>
          </a:p>
          <a:p>
            <a:pPr lvl="1"/>
            <a:r>
              <a:rPr lang="en-US" altLang="en-US"/>
              <a:t>T(n) = running time of Factorial(n)</a:t>
            </a:r>
          </a:p>
          <a:p>
            <a:pPr lvl="2"/>
            <a:r>
              <a:rPr lang="en-US" altLang="en-US"/>
              <a:t>=&gt; T(n) = T(n-1) + 1</a:t>
            </a:r>
          </a:p>
          <a:p>
            <a:pPr lvl="2"/>
            <a:endParaRPr lang="en-US" altLang="en-US"/>
          </a:p>
          <a:p>
            <a:r>
              <a:rPr lang="en-US" altLang="en-US"/>
              <a:t>2</a:t>
            </a:r>
            <a:r>
              <a:rPr lang="en-US" altLang="en-US" baseline="30000"/>
              <a:t>nd</a:t>
            </a:r>
            <a:r>
              <a:rPr lang="en-US" altLang="en-US"/>
              <a:t> step: identify a base case </a:t>
            </a:r>
          </a:p>
          <a:p>
            <a:pPr lvl="1"/>
            <a:r>
              <a:rPr lang="en-US" altLang="en-US"/>
              <a:t>That is, a termination condition (n=1)</a:t>
            </a:r>
          </a:p>
          <a:p>
            <a:pPr lvl="2"/>
            <a:r>
              <a:rPr lang="en-US" altLang="en-US"/>
              <a:t>T(1) = 1 step (i.e., a constant number of steps being executed)</a:t>
            </a: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1127125" y="1600200"/>
            <a:ext cx="5883275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Factorial(n)    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if(n==1) 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return 1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return Factorial(n-1)*n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algorithm analysis: factorial (cont’d)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1663"/>
          </a:xfrm>
        </p:spPr>
        <p:txBody>
          <a:bodyPr/>
          <a:lstStyle/>
          <a:p>
            <a:r>
              <a:rPr lang="en-US" altLang="en-US"/>
              <a:t>3</a:t>
            </a:r>
            <a:r>
              <a:rPr lang="en-US" altLang="en-US" baseline="30000"/>
              <a:t>rd</a:t>
            </a:r>
            <a:r>
              <a:rPr lang="en-US" altLang="en-US"/>
              <a:t> step: expand T(n)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4</a:t>
            </a:r>
            <a:r>
              <a:rPr lang="en-US" altLang="en-US" baseline="30000"/>
              <a:t>th</a:t>
            </a:r>
            <a:r>
              <a:rPr lang="en-US" altLang="en-US"/>
              <a:t> step: see the pattern </a:t>
            </a:r>
          </a:p>
        </p:txBody>
      </p:sp>
      <p:graphicFrame>
        <p:nvGraphicFramePr>
          <p:cNvPr id="551940" name="Object 4"/>
          <p:cNvGraphicFramePr>
            <a:graphicFrameLocks noChangeAspect="1"/>
          </p:cNvGraphicFramePr>
          <p:nvPr/>
        </p:nvGraphicFramePr>
        <p:xfrm>
          <a:off x="1371600" y="1960563"/>
          <a:ext cx="6184900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982" name="Equation" r:id="rId3" imgW="2476440" imgH="863280" progId="Equation.3">
                  <p:embed/>
                </p:oleObj>
              </mc:Choice>
              <mc:Fallback>
                <p:oleObj name="Equation" r:id="rId3" imgW="2476440" imgH="863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60563"/>
                        <a:ext cx="6184900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1941" name="Object 5"/>
          <p:cNvGraphicFramePr>
            <a:graphicFrameLocks noChangeAspect="1"/>
          </p:cNvGraphicFramePr>
          <p:nvPr/>
        </p:nvGraphicFramePr>
        <p:xfrm>
          <a:off x="1635125" y="4926013"/>
          <a:ext cx="5332413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983" name="Equation" r:id="rId5" imgW="2133360" imgH="660240" progId="Equation.3">
                  <p:embed/>
                </p:oleObj>
              </mc:Choice>
              <mc:Fallback>
                <p:oleObj name="Equation" r:id="rId5" imgW="21333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4926013"/>
                        <a:ext cx="5332413" cy="164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 recursion: pseudo-code</a:t>
            </a:r>
          </a:p>
        </p:txBody>
      </p:sp>
      <p:sp>
        <p:nvSpPr>
          <p:cNvPr id="557059" name="Text Box 3"/>
          <p:cNvSpPr txBox="1">
            <a:spLocks noChangeArrowheads="1"/>
          </p:cNvSpPr>
          <p:nvPr/>
        </p:nvSpPr>
        <p:spPr bwMode="auto">
          <a:xfrm>
            <a:off x="76200" y="1619250"/>
            <a:ext cx="92202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Boolean BS(A, key, start, end)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mid = (start+end)/2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if(A[mid] == key)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return true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if(end &lt;= start)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return false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 	else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if (A[mid] &gt; key)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	return BS(A, key, start, mid-1)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else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	return BS(A, key, mid+1, end)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</a:p>
          <a:p>
            <a:r>
              <a:rPr lang="en-US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 recursion: running time analysis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1</a:t>
            </a:r>
            <a:r>
              <a:rPr lang="en-US" altLang="en-US" baseline="30000"/>
              <a:t>st</a:t>
            </a:r>
            <a:r>
              <a:rPr lang="en-US" altLang="en-US"/>
              <a:t> step: find recurrence equation</a:t>
            </a:r>
          </a:p>
          <a:p>
            <a:pPr lvl="1"/>
            <a:r>
              <a:rPr lang="en-US" altLang="en-US"/>
              <a:t>T(n): running time of BS for input A of size n</a:t>
            </a:r>
          </a:p>
          <a:p>
            <a:pPr lvl="2"/>
            <a:r>
              <a:rPr lang="en-US" altLang="en-US"/>
              <a:t>T(n) = T(n/2) + 1</a:t>
            </a:r>
          </a:p>
          <a:p>
            <a:pPr lvl="2"/>
            <a:endParaRPr lang="en-US" altLang="en-US"/>
          </a:p>
          <a:p>
            <a:r>
              <a:rPr lang="en-US" altLang="en-US"/>
              <a:t>2</a:t>
            </a:r>
            <a:r>
              <a:rPr lang="en-US" altLang="en-US" baseline="30000"/>
              <a:t>nd</a:t>
            </a:r>
            <a:r>
              <a:rPr lang="en-US" altLang="en-US"/>
              <a:t> step: look at termination condition</a:t>
            </a:r>
          </a:p>
          <a:p>
            <a:pPr lvl="1"/>
            <a:r>
              <a:rPr lang="en-US" altLang="en-US"/>
              <a:t>When the search pool is reduced to one</a:t>
            </a:r>
          </a:p>
          <a:p>
            <a:pPr lvl="2"/>
            <a:r>
              <a:rPr lang="en-US" altLang="en-US"/>
              <a:t>T(1) = 1</a:t>
            </a:r>
          </a:p>
          <a:p>
            <a:pPr lvl="2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 recursion: running time analysis (cont’d)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9538"/>
            <a:ext cx="8229600" cy="4411662"/>
          </a:xfrm>
        </p:spPr>
        <p:txBody>
          <a:bodyPr/>
          <a:lstStyle/>
          <a:p>
            <a:r>
              <a:rPr lang="en-US" altLang="en-US"/>
              <a:t>3</a:t>
            </a:r>
            <a:r>
              <a:rPr lang="en-US" altLang="en-US" baseline="30000"/>
              <a:t>rd</a:t>
            </a:r>
            <a:r>
              <a:rPr lang="en-US" altLang="en-US"/>
              <a:t> step: expand T(n)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4</a:t>
            </a:r>
            <a:r>
              <a:rPr lang="en-US" altLang="en-US" baseline="30000"/>
              <a:t>th</a:t>
            </a:r>
            <a:r>
              <a:rPr lang="en-US" altLang="en-US"/>
              <a:t> step: pattern matching</a:t>
            </a:r>
          </a:p>
          <a:p>
            <a:endParaRPr lang="en-US" altLang="en-US"/>
          </a:p>
        </p:txBody>
      </p:sp>
      <p:graphicFrame>
        <p:nvGraphicFramePr>
          <p:cNvPr id="559108" name="Object 4"/>
          <p:cNvGraphicFramePr>
            <a:graphicFrameLocks noChangeAspect="1"/>
          </p:cNvGraphicFramePr>
          <p:nvPr/>
        </p:nvGraphicFramePr>
        <p:xfrm>
          <a:off x="1219200" y="2051050"/>
          <a:ext cx="6405563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50" name="Equation" r:id="rId3" imgW="2565360" imgH="888840" progId="Equation.3">
                  <p:embed/>
                </p:oleObj>
              </mc:Choice>
              <mc:Fallback>
                <p:oleObj name="Equation" r:id="rId3" imgW="256536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1050"/>
                        <a:ext cx="6405563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09" name="Object 5"/>
          <p:cNvGraphicFramePr>
            <a:graphicFrameLocks noChangeAspect="1"/>
          </p:cNvGraphicFramePr>
          <p:nvPr/>
        </p:nvGraphicFramePr>
        <p:xfrm>
          <a:off x="2362200" y="4800600"/>
          <a:ext cx="5260975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51" name="Equation" r:id="rId5" imgW="2108160" imgH="698400" progId="Equation.3">
                  <p:embed/>
                </p:oleObj>
              </mc:Choice>
              <mc:Fallback>
                <p:oleObj name="Equation" r:id="rId5" imgW="2108160" imgH="698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800600"/>
                        <a:ext cx="5260975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1124</TotalTime>
  <Words>283</Words>
  <Application>Microsoft Office PowerPoint</Application>
  <PresentationFormat>On-screen Show (4:3)</PresentationFormat>
  <Paragraphs>116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Courier New</vt:lpstr>
      <vt:lpstr>Symbol</vt:lpstr>
      <vt:lpstr>Times New Roman</vt:lpstr>
      <vt:lpstr>Wingdings</vt:lpstr>
      <vt:lpstr>Network</vt:lpstr>
      <vt:lpstr>Equation</vt:lpstr>
      <vt:lpstr>Pseudo-code 1</vt:lpstr>
      <vt:lpstr>Pseudo-code 2</vt:lpstr>
      <vt:lpstr>Pseudo-code 3</vt:lpstr>
      <vt:lpstr>Recursive algorithm analysis:  factorial </vt:lpstr>
      <vt:lpstr>Recursive algorithm analysis: factorial (cont’d)</vt:lpstr>
      <vt:lpstr>Binary search recursion: pseudo-code</vt:lpstr>
      <vt:lpstr>Binary search recursion: running time analysis</vt:lpstr>
      <vt:lpstr>Binary search recursion: running time analysis (cont’d)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Fawaz, Wissam Fawzi</cp:lastModifiedBy>
  <cp:revision>334</cp:revision>
  <cp:lastPrinted>1601-01-01T00:00:00Z</cp:lastPrinted>
  <dcterms:created xsi:type="dcterms:W3CDTF">2006-10-15T06:08:27Z</dcterms:created>
  <dcterms:modified xsi:type="dcterms:W3CDTF">2015-10-29T06:14:18Z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