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3" r:id="rId1"/>
  </p:sldMasterIdLst>
  <p:notesMasterIdLst>
    <p:notesMasterId r:id="rId14"/>
  </p:notesMasterIdLst>
  <p:handoutMasterIdLst>
    <p:handoutMasterId r:id="rId15"/>
  </p:handoutMasterIdLst>
  <p:sldIdLst>
    <p:sldId id="415" r:id="rId2"/>
    <p:sldId id="416" r:id="rId3"/>
    <p:sldId id="417" r:id="rId4"/>
    <p:sldId id="418" r:id="rId5"/>
    <p:sldId id="425" r:id="rId6"/>
    <p:sldId id="426" r:id="rId7"/>
    <p:sldId id="419" r:id="rId8"/>
    <p:sldId id="420" r:id="rId9"/>
    <p:sldId id="421" r:id="rId10"/>
    <p:sldId id="422" r:id="rId11"/>
    <p:sldId id="423" r:id="rId12"/>
    <p:sldId id="424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82667" autoAdjust="0"/>
  </p:normalViewPr>
  <p:slideViewPr>
    <p:cSldViewPr>
      <p:cViewPr varScale="1">
        <p:scale>
          <a:sx n="90" d="100"/>
          <a:sy n="90" d="100"/>
        </p:scale>
        <p:origin x="59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3" d="100"/>
          <a:sy n="63" d="100"/>
        </p:scale>
        <p:origin x="-2490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50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50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50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3F05CA6-2439-4DF0-8AEE-DAB7336A154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2796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40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440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440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40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58B83E5-A34C-4029-BD3A-C33B990BC82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31665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C750416-851C-474F-9E33-3104F0B2AACB}" type="slidenum">
              <a:rPr lang="en-US" altLang="en-US"/>
              <a:pPr eaLnBrk="1" hangingPunct="1"/>
              <a:t>3</a:t>
            </a:fld>
            <a:endParaRPr lang="en-US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58135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9FCB7BE-6E14-41E2-A2CC-AE600C2556BC}" type="slidenum">
              <a:rPr lang="en-US" altLang="en-US"/>
              <a:pPr eaLnBrk="1" hangingPunct="1"/>
              <a:t>4</a:t>
            </a:fld>
            <a:endParaRPr lang="en-US" altLang="en-US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06508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8EA70A0-F6F3-4259-96F1-861C7875A22A}" type="slidenum">
              <a:rPr lang="en-US" altLang="en-US"/>
              <a:pPr eaLnBrk="1" hangingPunct="1"/>
              <a:t>7</a:t>
            </a:fld>
            <a:endParaRPr lang="en-US" alt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73120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8D5860C-E948-4D58-9D0C-D8A06410ADB9}" type="slidenum">
              <a:rPr lang="en-US" altLang="en-US"/>
              <a:pPr eaLnBrk="1" hangingPunct="1"/>
              <a:t>9</a:t>
            </a:fld>
            <a:endParaRPr lang="en-US" altLang="en-US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60058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6D72DEF-E38F-47FC-A0B8-E9FBFAC84E04}" type="slidenum">
              <a:rPr lang="en-US" altLang="en-US"/>
              <a:pPr eaLnBrk="1" hangingPunct="1"/>
              <a:t>11</a:t>
            </a:fld>
            <a:endParaRPr lang="en-US" altLang="en-US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34084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BCE4166-FADB-49AB-9DE4-14952716E1B7}" type="slidenum">
              <a:rPr lang="en-US" altLang="en-US"/>
              <a:pPr eaLnBrk="1" hangingPunct="1"/>
              <a:t>12</a:t>
            </a:fld>
            <a:endParaRPr lang="en-US" altLang="en-US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696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32154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B0DD3E-2ED5-49AC-B33C-1B229AF7E0C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5493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1D474E-D255-439C-88DD-E6F597CE3B7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3257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643E01-2C00-46B4-9DE2-976CF7A9444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05706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4DDA91-4B49-47C2-AC09-E075AAF373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9805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90902F-57F9-4C00-A5C6-9004B83CF6A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7458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5E621E-F6C2-4DF6-BB3E-7AA3AA382F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4585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F808F4-5228-49C0-BF67-54CACE09700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9954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BA544A-9ACD-4D81-AD03-DBD793A1C3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0990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198E17-4659-4AE5-9DFB-B68089740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5587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F572C-2BEC-48C5-B431-3958352A50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3099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909F36-B7BE-4045-A4AD-12D2FBC852C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007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FF4AEB-DC17-4C5A-A6D6-C217650FC63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818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2051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4008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2051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2051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8572D99A-3ECA-4508-BCED-E0D8F85909CD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3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3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3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3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3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3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3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4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4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4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6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4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3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4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4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4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4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4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4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5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5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5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5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5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5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5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5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3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5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5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6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6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3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6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6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3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0" r:id="rId1"/>
    <p:sldLayoutId id="2147484019" r:id="rId2"/>
    <p:sldLayoutId id="2147484020" r:id="rId3"/>
    <p:sldLayoutId id="2147484021" r:id="rId4"/>
    <p:sldLayoutId id="2147484022" r:id="rId5"/>
    <p:sldLayoutId id="2147484023" r:id="rId6"/>
    <p:sldLayoutId id="2147484024" r:id="rId7"/>
    <p:sldLayoutId id="2147484025" r:id="rId8"/>
    <p:sldLayoutId id="2147484026" r:id="rId9"/>
    <p:sldLayoutId id="2147484027" r:id="rId10"/>
    <p:sldLayoutId id="2147484028" r:id="rId11"/>
    <p:sldLayoutId id="2147484029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300">
          <a:solidFill>
            <a:schemeClr val="tx1"/>
          </a:solidFill>
          <a:latin typeface="+mn-lt"/>
          <a:cs typeface="+mn-cs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Stack</a:t>
            </a:r>
          </a:p>
        </p:txBody>
      </p:sp>
      <p:grpSp>
        <p:nvGrpSpPr>
          <p:cNvPr id="3075" name="Group 6"/>
          <p:cNvGrpSpPr>
            <a:grpSpLocks/>
          </p:cNvGrpSpPr>
          <p:nvPr/>
        </p:nvGrpSpPr>
        <p:grpSpPr bwMode="auto">
          <a:xfrm>
            <a:off x="2514600" y="3886200"/>
            <a:ext cx="1295400" cy="1066800"/>
            <a:chOff x="1440" y="2448"/>
            <a:chExt cx="816" cy="672"/>
          </a:xfrm>
        </p:grpSpPr>
        <p:sp>
          <p:nvSpPr>
            <p:cNvPr id="3086" name="AutoShape 7"/>
            <p:cNvSpPr>
              <a:spLocks noChangeArrowheads="1"/>
            </p:cNvSpPr>
            <p:nvPr/>
          </p:nvSpPr>
          <p:spPr bwMode="auto">
            <a:xfrm>
              <a:off x="1488" y="2880"/>
              <a:ext cx="672" cy="240"/>
            </a:xfrm>
            <a:prstGeom prst="can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rgbClr val="E4BB0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087" name="AutoShape 8"/>
            <p:cNvSpPr>
              <a:spLocks noChangeArrowheads="1"/>
            </p:cNvSpPr>
            <p:nvPr/>
          </p:nvSpPr>
          <p:spPr bwMode="auto">
            <a:xfrm>
              <a:off x="1584" y="2736"/>
              <a:ext cx="672" cy="240"/>
            </a:xfrm>
            <a:prstGeom prst="can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rgbClr val="E4BB0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088" name="AutoShape 9"/>
            <p:cNvSpPr>
              <a:spLocks noChangeArrowheads="1"/>
            </p:cNvSpPr>
            <p:nvPr/>
          </p:nvSpPr>
          <p:spPr bwMode="auto">
            <a:xfrm>
              <a:off x="1440" y="2592"/>
              <a:ext cx="672" cy="240"/>
            </a:xfrm>
            <a:prstGeom prst="can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rgbClr val="E4BB0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089" name="AutoShape 10"/>
            <p:cNvSpPr>
              <a:spLocks noChangeArrowheads="1"/>
            </p:cNvSpPr>
            <p:nvPr/>
          </p:nvSpPr>
          <p:spPr bwMode="auto">
            <a:xfrm>
              <a:off x="1584" y="2448"/>
              <a:ext cx="672" cy="240"/>
            </a:xfrm>
            <a:prstGeom prst="can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rgbClr val="E4BB0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3076" name="Group 11"/>
          <p:cNvGrpSpPr>
            <a:grpSpLocks/>
          </p:cNvGrpSpPr>
          <p:nvPr/>
        </p:nvGrpSpPr>
        <p:grpSpPr bwMode="auto">
          <a:xfrm flipH="1">
            <a:off x="4191000" y="3886200"/>
            <a:ext cx="1295400" cy="1066800"/>
            <a:chOff x="1440" y="2448"/>
            <a:chExt cx="816" cy="672"/>
          </a:xfrm>
        </p:grpSpPr>
        <p:sp>
          <p:nvSpPr>
            <p:cNvPr id="3082" name="AutoShape 12"/>
            <p:cNvSpPr>
              <a:spLocks noChangeArrowheads="1"/>
            </p:cNvSpPr>
            <p:nvPr/>
          </p:nvSpPr>
          <p:spPr bwMode="auto">
            <a:xfrm>
              <a:off x="1488" y="2880"/>
              <a:ext cx="672" cy="240"/>
            </a:xfrm>
            <a:prstGeom prst="can">
              <a:avLst>
                <a:gd name="adj" fmla="val 50000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083" name="AutoShape 13"/>
            <p:cNvSpPr>
              <a:spLocks noChangeArrowheads="1"/>
            </p:cNvSpPr>
            <p:nvPr/>
          </p:nvSpPr>
          <p:spPr bwMode="auto">
            <a:xfrm>
              <a:off x="1584" y="2736"/>
              <a:ext cx="672" cy="240"/>
            </a:xfrm>
            <a:prstGeom prst="can">
              <a:avLst>
                <a:gd name="adj" fmla="val 50000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084" name="AutoShape 14"/>
            <p:cNvSpPr>
              <a:spLocks noChangeArrowheads="1"/>
            </p:cNvSpPr>
            <p:nvPr/>
          </p:nvSpPr>
          <p:spPr bwMode="auto">
            <a:xfrm>
              <a:off x="1440" y="2592"/>
              <a:ext cx="672" cy="240"/>
            </a:xfrm>
            <a:prstGeom prst="can">
              <a:avLst>
                <a:gd name="adj" fmla="val 50000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085" name="AutoShape 15"/>
            <p:cNvSpPr>
              <a:spLocks noChangeArrowheads="1"/>
            </p:cNvSpPr>
            <p:nvPr/>
          </p:nvSpPr>
          <p:spPr bwMode="auto">
            <a:xfrm>
              <a:off x="1584" y="2448"/>
              <a:ext cx="672" cy="240"/>
            </a:xfrm>
            <a:prstGeom prst="can">
              <a:avLst>
                <a:gd name="adj" fmla="val 50000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3077" name="Group 16"/>
          <p:cNvGrpSpPr>
            <a:grpSpLocks/>
          </p:cNvGrpSpPr>
          <p:nvPr/>
        </p:nvGrpSpPr>
        <p:grpSpPr bwMode="auto">
          <a:xfrm>
            <a:off x="5867400" y="3886200"/>
            <a:ext cx="1295400" cy="1066800"/>
            <a:chOff x="1440" y="2448"/>
            <a:chExt cx="816" cy="672"/>
          </a:xfrm>
        </p:grpSpPr>
        <p:sp>
          <p:nvSpPr>
            <p:cNvPr id="3078" name="AutoShape 17"/>
            <p:cNvSpPr>
              <a:spLocks noChangeArrowheads="1"/>
            </p:cNvSpPr>
            <p:nvPr/>
          </p:nvSpPr>
          <p:spPr bwMode="auto">
            <a:xfrm>
              <a:off x="1488" y="2880"/>
              <a:ext cx="672" cy="240"/>
            </a:xfrm>
            <a:prstGeom prst="can">
              <a:avLst>
                <a:gd name="adj" fmla="val 50000"/>
              </a:avLst>
            </a:prstGeom>
            <a:solidFill>
              <a:schemeClr val="accent2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079" name="AutoShape 18"/>
            <p:cNvSpPr>
              <a:spLocks noChangeArrowheads="1"/>
            </p:cNvSpPr>
            <p:nvPr/>
          </p:nvSpPr>
          <p:spPr bwMode="auto">
            <a:xfrm>
              <a:off x="1584" y="2736"/>
              <a:ext cx="672" cy="240"/>
            </a:xfrm>
            <a:prstGeom prst="can">
              <a:avLst>
                <a:gd name="adj" fmla="val 50000"/>
              </a:avLst>
            </a:prstGeom>
            <a:solidFill>
              <a:schemeClr val="accent2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080" name="AutoShape 19"/>
            <p:cNvSpPr>
              <a:spLocks noChangeArrowheads="1"/>
            </p:cNvSpPr>
            <p:nvPr/>
          </p:nvSpPr>
          <p:spPr bwMode="auto">
            <a:xfrm>
              <a:off x="1440" y="2592"/>
              <a:ext cx="672" cy="240"/>
            </a:xfrm>
            <a:prstGeom prst="can">
              <a:avLst>
                <a:gd name="adj" fmla="val 50000"/>
              </a:avLst>
            </a:prstGeom>
            <a:solidFill>
              <a:schemeClr val="accent2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081" name="AutoShape 20"/>
            <p:cNvSpPr>
              <a:spLocks noChangeArrowheads="1"/>
            </p:cNvSpPr>
            <p:nvPr/>
          </p:nvSpPr>
          <p:spPr bwMode="auto">
            <a:xfrm>
              <a:off x="1584" y="2448"/>
              <a:ext cx="672" cy="240"/>
            </a:xfrm>
            <a:prstGeom prst="can">
              <a:avLst>
                <a:gd name="adj" fmla="val 50000"/>
              </a:avLst>
            </a:prstGeom>
            <a:solidFill>
              <a:schemeClr val="accent2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Array-based Stack (cont.)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76400"/>
            <a:ext cx="48768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 smtClean="0"/>
              <a:t>The array 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storing the stack elements may become full</a:t>
            </a:r>
          </a:p>
          <a:p>
            <a:pPr>
              <a:lnSpc>
                <a:spcPct val="90000"/>
              </a:lnSpc>
            </a:pPr>
            <a:endParaRPr lang="en-US" altLang="en-US" sz="2000" smtClean="0"/>
          </a:p>
          <a:p>
            <a:pPr>
              <a:lnSpc>
                <a:spcPct val="90000"/>
              </a:lnSpc>
            </a:pPr>
            <a:r>
              <a:rPr lang="en-US" altLang="en-US" sz="2000" smtClean="0"/>
              <a:t>A push operation will then throw a </a:t>
            </a:r>
            <a:r>
              <a:rPr lang="en-US" altLang="en-US" sz="2000" smtClean="0">
                <a:solidFill>
                  <a:schemeClr val="hlink"/>
                </a:solidFill>
              </a:rPr>
              <a:t>StackException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Limitation of the array-based  implementation</a:t>
            </a:r>
          </a:p>
          <a:p>
            <a:pPr lvl="1">
              <a:lnSpc>
                <a:spcPct val="90000"/>
              </a:lnSpc>
            </a:pPr>
            <a:endParaRPr lang="en-US" altLang="en-US" sz="1800" smtClean="0"/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Not intrinsic to the Stack ADT</a:t>
            </a:r>
            <a:endParaRPr lang="en-US" altLang="en-US" sz="2100" smtClean="0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 sz="3900" b="1">
              <a:solidFill>
                <a:schemeClr val="tx2"/>
              </a:solidFill>
            </a:endParaRPr>
          </a:p>
        </p:txBody>
      </p:sp>
      <p:sp>
        <p:nvSpPr>
          <p:cNvPr id="12293" name="Rectangle 5" descr="Rectangle: Click to edit Master text styles&#10;Second level&#10;Third level&#10;Fourth level&#10;Fifth level"/>
          <p:cNvSpPr>
            <a:spLocks noChangeArrowheads="1"/>
          </p:cNvSpPr>
          <p:nvPr/>
        </p:nvSpPr>
        <p:spPr bwMode="auto">
          <a:xfrm>
            <a:off x="685800" y="1752600"/>
            <a:ext cx="3581400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92150" indent="-347663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87425" indent="-293688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81113" indent="-2921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98613" indent="-315913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055813" indent="-3159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513013" indent="-3159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970213" indent="-3159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427413" indent="-3159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000"/>
          </a:p>
        </p:txBody>
      </p:sp>
      <p:grpSp>
        <p:nvGrpSpPr>
          <p:cNvPr id="12294" name="Group 6"/>
          <p:cNvGrpSpPr>
            <a:grpSpLocks/>
          </p:cNvGrpSpPr>
          <p:nvPr/>
        </p:nvGrpSpPr>
        <p:grpSpPr bwMode="auto">
          <a:xfrm>
            <a:off x="1447800" y="5453063"/>
            <a:ext cx="6934200" cy="871537"/>
            <a:chOff x="912" y="3435"/>
            <a:chExt cx="4368" cy="549"/>
          </a:xfrm>
        </p:grpSpPr>
        <p:sp>
          <p:nvSpPr>
            <p:cNvPr id="12296" name="Rectangle 7"/>
            <p:cNvSpPr>
              <a:spLocks noChangeArrowheads="1"/>
            </p:cNvSpPr>
            <p:nvPr/>
          </p:nvSpPr>
          <p:spPr bwMode="auto">
            <a:xfrm>
              <a:off x="4560" y="3512"/>
              <a:ext cx="720" cy="23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297" name="Freeform 8"/>
            <p:cNvSpPr>
              <a:spLocks/>
            </p:cNvSpPr>
            <p:nvPr/>
          </p:nvSpPr>
          <p:spPr bwMode="auto">
            <a:xfrm>
              <a:off x="3600" y="3515"/>
              <a:ext cx="951" cy="239"/>
            </a:xfrm>
            <a:custGeom>
              <a:avLst/>
              <a:gdLst>
                <a:gd name="T0" fmla="*/ 951 w 951"/>
                <a:gd name="T1" fmla="*/ 239 h 239"/>
                <a:gd name="T2" fmla="*/ 951 w 951"/>
                <a:gd name="T3" fmla="*/ 0 h 239"/>
                <a:gd name="T4" fmla="*/ 0 w 951"/>
                <a:gd name="T5" fmla="*/ 0 h 239"/>
                <a:gd name="T6" fmla="*/ 24 w 951"/>
                <a:gd name="T7" fmla="*/ 103 h 239"/>
                <a:gd name="T8" fmla="*/ 104 w 951"/>
                <a:gd name="T9" fmla="*/ 143 h 239"/>
                <a:gd name="T10" fmla="*/ 120 w 951"/>
                <a:gd name="T11" fmla="*/ 239 h 239"/>
                <a:gd name="T12" fmla="*/ 951 w 951"/>
                <a:gd name="T13" fmla="*/ 239 h 23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951" h="239">
                  <a:moveTo>
                    <a:pt x="951" y="239"/>
                  </a:moveTo>
                  <a:lnTo>
                    <a:pt x="951" y="0"/>
                  </a:lnTo>
                  <a:lnTo>
                    <a:pt x="0" y="0"/>
                  </a:lnTo>
                  <a:lnTo>
                    <a:pt x="24" y="103"/>
                  </a:lnTo>
                  <a:lnTo>
                    <a:pt x="104" y="143"/>
                  </a:lnTo>
                  <a:lnTo>
                    <a:pt x="120" y="239"/>
                  </a:lnTo>
                  <a:lnTo>
                    <a:pt x="951" y="239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98" name="Freeform 9"/>
            <p:cNvSpPr>
              <a:spLocks/>
            </p:cNvSpPr>
            <p:nvPr/>
          </p:nvSpPr>
          <p:spPr bwMode="auto">
            <a:xfrm>
              <a:off x="1200" y="3515"/>
              <a:ext cx="1879" cy="239"/>
            </a:xfrm>
            <a:custGeom>
              <a:avLst/>
              <a:gdLst>
                <a:gd name="T0" fmla="*/ 0 w 1879"/>
                <a:gd name="T1" fmla="*/ 0 h 239"/>
                <a:gd name="T2" fmla="*/ 0 w 1879"/>
                <a:gd name="T3" fmla="*/ 239 h 239"/>
                <a:gd name="T4" fmla="*/ 1879 w 1879"/>
                <a:gd name="T5" fmla="*/ 239 h 239"/>
                <a:gd name="T6" fmla="*/ 1863 w 1879"/>
                <a:gd name="T7" fmla="*/ 135 h 239"/>
                <a:gd name="T8" fmla="*/ 1783 w 1879"/>
                <a:gd name="T9" fmla="*/ 79 h 239"/>
                <a:gd name="T10" fmla="*/ 1767 w 1879"/>
                <a:gd name="T11" fmla="*/ 0 h 239"/>
                <a:gd name="T12" fmla="*/ 0 w 1879"/>
                <a:gd name="T13" fmla="*/ 0 h 23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879" h="239">
                  <a:moveTo>
                    <a:pt x="0" y="0"/>
                  </a:moveTo>
                  <a:lnTo>
                    <a:pt x="0" y="239"/>
                  </a:lnTo>
                  <a:lnTo>
                    <a:pt x="1879" y="239"/>
                  </a:lnTo>
                  <a:lnTo>
                    <a:pt x="1863" y="135"/>
                  </a:lnTo>
                  <a:lnTo>
                    <a:pt x="1783" y="79"/>
                  </a:lnTo>
                  <a:lnTo>
                    <a:pt x="17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99" name="Rectangle 10"/>
            <p:cNvSpPr>
              <a:spLocks noChangeArrowheads="1"/>
            </p:cNvSpPr>
            <p:nvPr/>
          </p:nvSpPr>
          <p:spPr bwMode="auto">
            <a:xfrm>
              <a:off x="2967" y="3507"/>
              <a:ext cx="8" cy="1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00" name="Rectangle 11"/>
            <p:cNvSpPr>
              <a:spLocks noChangeArrowheads="1"/>
            </p:cNvSpPr>
            <p:nvPr/>
          </p:nvSpPr>
          <p:spPr bwMode="auto">
            <a:xfrm>
              <a:off x="1192" y="3507"/>
              <a:ext cx="1775" cy="1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01" name="Rectangle 12"/>
            <p:cNvSpPr>
              <a:spLocks noChangeArrowheads="1"/>
            </p:cNvSpPr>
            <p:nvPr/>
          </p:nvSpPr>
          <p:spPr bwMode="auto">
            <a:xfrm>
              <a:off x="1192" y="3515"/>
              <a:ext cx="16" cy="2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02" name="Rectangle 13"/>
            <p:cNvSpPr>
              <a:spLocks noChangeArrowheads="1"/>
            </p:cNvSpPr>
            <p:nvPr/>
          </p:nvSpPr>
          <p:spPr bwMode="auto">
            <a:xfrm>
              <a:off x="3079" y="3746"/>
              <a:ext cx="8" cy="1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03" name="Rectangle 14"/>
            <p:cNvSpPr>
              <a:spLocks noChangeArrowheads="1"/>
            </p:cNvSpPr>
            <p:nvPr/>
          </p:nvSpPr>
          <p:spPr bwMode="auto">
            <a:xfrm>
              <a:off x="1200" y="3746"/>
              <a:ext cx="1879" cy="1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04" name="Rectangle 15"/>
            <p:cNvSpPr>
              <a:spLocks noChangeArrowheads="1"/>
            </p:cNvSpPr>
            <p:nvPr/>
          </p:nvSpPr>
          <p:spPr bwMode="auto">
            <a:xfrm>
              <a:off x="3599" y="3507"/>
              <a:ext cx="8" cy="1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05" name="Rectangle 16"/>
            <p:cNvSpPr>
              <a:spLocks noChangeArrowheads="1"/>
            </p:cNvSpPr>
            <p:nvPr/>
          </p:nvSpPr>
          <p:spPr bwMode="auto">
            <a:xfrm>
              <a:off x="3607" y="3507"/>
              <a:ext cx="1663" cy="1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06" name="Rectangle 17"/>
            <p:cNvSpPr>
              <a:spLocks noChangeArrowheads="1"/>
            </p:cNvSpPr>
            <p:nvPr/>
          </p:nvSpPr>
          <p:spPr bwMode="auto">
            <a:xfrm>
              <a:off x="5254" y="3515"/>
              <a:ext cx="16" cy="2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07" name="Rectangle 18"/>
            <p:cNvSpPr>
              <a:spLocks noChangeArrowheads="1"/>
            </p:cNvSpPr>
            <p:nvPr/>
          </p:nvSpPr>
          <p:spPr bwMode="auto">
            <a:xfrm>
              <a:off x="3703" y="3746"/>
              <a:ext cx="8" cy="1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08" name="Rectangle 19"/>
            <p:cNvSpPr>
              <a:spLocks noChangeArrowheads="1"/>
            </p:cNvSpPr>
            <p:nvPr/>
          </p:nvSpPr>
          <p:spPr bwMode="auto">
            <a:xfrm>
              <a:off x="3711" y="3746"/>
              <a:ext cx="1551" cy="1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09" name="Rectangle 20"/>
            <p:cNvSpPr>
              <a:spLocks noChangeArrowheads="1"/>
            </p:cNvSpPr>
            <p:nvPr/>
          </p:nvSpPr>
          <p:spPr bwMode="auto">
            <a:xfrm>
              <a:off x="1440" y="3507"/>
              <a:ext cx="16" cy="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10" name="Rectangle 21"/>
            <p:cNvSpPr>
              <a:spLocks noChangeArrowheads="1"/>
            </p:cNvSpPr>
            <p:nvPr/>
          </p:nvSpPr>
          <p:spPr bwMode="auto">
            <a:xfrm>
              <a:off x="1440" y="3754"/>
              <a:ext cx="16" cy="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11" name="Rectangle 22"/>
            <p:cNvSpPr>
              <a:spLocks noChangeArrowheads="1"/>
            </p:cNvSpPr>
            <p:nvPr/>
          </p:nvSpPr>
          <p:spPr bwMode="auto">
            <a:xfrm>
              <a:off x="1440" y="3515"/>
              <a:ext cx="16" cy="23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12" name="Rectangle 23"/>
            <p:cNvSpPr>
              <a:spLocks noChangeArrowheads="1"/>
            </p:cNvSpPr>
            <p:nvPr/>
          </p:nvSpPr>
          <p:spPr bwMode="auto">
            <a:xfrm>
              <a:off x="1680" y="3507"/>
              <a:ext cx="16" cy="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13" name="Rectangle 24"/>
            <p:cNvSpPr>
              <a:spLocks noChangeArrowheads="1"/>
            </p:cNvSpPr>
            <p:nvPr/>
          </p:nvSpPr>
          <p:spPr bwMode="auto">
            <a:xfrm>
              <a:off x="1680" y="3754"/>
              <a:ext cx="16" cy="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14" name="Rectangle 25"/>
            <p:cNvSpPr>
              <a:spLocks noChangeArrowheads="1"/>
            </p:cNvSpPr>
            <p:nvPr/>
          </p:nvSpPr>
          <p:spPr bwMode="auto">
            <a:xfrm>
              <a:off x="1680" y="3515"/>
              <a:ext cx="16" cy="23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15" name="Rectangle 26"/>
            <p:cNvSpPr>
              <a:spLocks noChangeArrowheads="1"/>
            </p:cNvSpPr>
            <p:nvPr/>
          </p:nvSpPr>
          <p:spPr bwMode="auto">
            <a:xfrm>
              <a:off x="2399" y="3507"/>
              <a:ext cx="16" cy="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16" name="Rectangle 27"/>
            <p:cNvSpPr>
              <a:spLocks noChangeArrowheads="1"/>
            </p:cNvSpPr>
            <p:nvPr/>
          </p:nvSpPr>
          <p:spPr bwMode="auto">
            <a:xfrm>
              <a:off x="2399" y="3754"/>
              <a:ext cx="16" cy="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17" name="Rectangle 28"/>
            <p:cNvSpPr>
              <a:spLocks noChangeArrowheads="1"/>
            </p:cNvSpPr>
            <p:nvPr/>
          </p:nvSpPr>
          <p:spPr bwMode="auto">
            <a:xfrm>
              <a:off x="2399" y="3515"/>
              <a:ext cx="16" cy="23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18" name="Rectangle 29"/>
            <p:cNvSpPr>
              <a:spLocks noChangeArrowheads="1"/>
            </p:cNvSpPr>
            <p:nvPr/>
          </p:nvSpPr>
          <p:spPr bwMode="auto">
            <a:xfrm>
              <a:off x="2159" y="3507"/>
              <a:ext cx="16" cy="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19" name="Rectangle 30"/>
            <p:cNvSpPr>
              <a:spLocks noChangeArrowheads="1"/>
            </p:cNvSpPr>
            <p:nvPr/>
          </p:nvSpPr>
          <p:spPr bwMode="auto">
            <a:xfrm>
              <a:off x="2159" y="3754"/>
              <a:ext cx="16" cy="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20" name="Rectangle 31"/>
            <p:cNvSpPr>
              <a:spLocks noChangeArrowheads="1"/>
            </p:cNvSpPr>
            <p:nvPr/>
          </p:nvSpPr>
          <p:spPr bwMode="auto">
            <a:xfrm>
              <a:off x="2159" y="3515"/>
              <a:ext cx="16" cy="23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21" name="Rectangle 32"/>
            <p:cNvSpPr>
              <a:spLocks noChangeArrowheads="1"/>
            </p:cNvSpPr>
            <p:nvPr/>
          </p:nvSpPr>
          <p:spPr bwMode="auto">
            <a:xfrm>
              <a:off x="1920" y="3507"/>
              <a:ext cx="16" cy="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22" name="Rectangle 33"/>
            <p:cNvSpPr>
              <a:spLocks noChangeArrowheads="1"/>
            </p:cNvSpPr>
            <p:nvPr/>
          </p:nvSpPr>
          <p:spPr bwMode="auto">
            <a:xfrm>
              <a:off x="1920" y="3754"/>
              <a:ext cx="16" cy="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23" name="Rectangle 34"/>
            <p:cNvSpPr>
              <a:spLocks noChangeArrowheads="1"/>
            </p:cNvSpPr>
            <p:nvPr/>
          </p:nvSpPr>
          <p:spPr bwMode="auto">
            <a:xfrm>
              <a:off x="1920" y="3515"/>
              <a:ext cx="16" cy="23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24" name="Rectangle 35"/>
            <p:cNvSpPr>
              <a:spLocks noChangeArrowheads="1"/>
            </p:cNvSpPr>
            <p:nvPr/>
          </p:nvSpPr>
          <p:spPr bwMode="auto">
            <a:xfrm>
              <a:off x="2639" y="3507"/>
              <a:ext cx="16" cy="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25" name="Rectangle 36"/>
            <p:cNvSpPr>
              <a:spLocks noChangeArrowheads="1"/>
            </p:cNvSpPr>
            <p:nvPr/>
          </p:nvSpPr>
          <p:spPr bwMode="auto">
            <a:xfrm>
              <a:off x="2639" y="3754"/>
              <a:ext cx="16" cy="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26" name="Rectangle 37"/>
            <p:cNvSpPr>
              <a:spLocks noChangeArrowheads="1"/>
            </p:cNvSpPr>
            <p:nvPr/>
          </p:nvSpPr>
          <p:spPr bwMode="auto">
            <a:xfrm>
              <a:off x="2639" y="3515"/>
              <a:ext cx="16" cy="23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27" name="Rectangle 38"/>
            <p:cNvSpPr>
              <a:spLocks noChangeArrowheads="1"/>
            </p:cNvSpPr>
            <p:nvPr/>
          </p:nvSpPr>
          <p:spPr bwMode="auto">
            <a:xfrm>
              <a:off x="4286" y="3507"/>
              <a:ext cx="16" cy="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28" name="Rectangle 39"/>
            <p:cNvSpPr>
              <a:spLocks noChangeArrowheads="1"/>
            </p:cNvSpPr>
            <p:nvPr/>
          </p:nvSpPr>
          <p:spPr bwMode="auto">
            <a:xfrm>
              <a:off x="5016" y="3754"/>
              <a:ext cx="16" cy="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29" name="Rectangle 40"/>
            <p:cNvSpPr>
              <a:spLocks noChangeArrowheads="1"/>
            </p:cNvSpPr>
            <p:nvPr/>
          </p:nvSpPr>
          <p:spPr bwMode="auto">
            <a:xfrm>
              <a:off x="4286" y="3515"/>
              <a:ext cx="16" cy="23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30" name="Rectangle 41"/>
            <p:cNvSpPr>
              <a:spLocks noChangeArrowheads="1"/>
            </p:cNvSpPr>
            <p:nvPr/>
          </p:nvSpPr>
          <p:spPr bwMode="auto">
            <a:xfrm>
              <a:off x="2879" y="3507"/>
              <a:ext cx="16" cy="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31" name="Rectangle 42"/>
            <p:cNvSpPr>
              <a:spLocks noChangeArrowheads="1"/>
            </p:cNvSpPr>
            <p:nvPr/>
          </p:nvSpPr>
          <p:spPr bwMode="auto">
            <a:xfrm>
              <a:off x="2879" y="3754"/>
              <a:ext cx="16" cy="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32" name="Rectangle 43"/>
            <p:cNvSpPr>
              <a:spLocks noChangeArrowheads="1"/>
            </p:cNvSpPr>
            <p:nvPr/>
          </p:nvSpPr>
          <p:spPr bwMode="auto">
            <a:xfrm>
              <a:off x="2879" y="3515"/>
              <a:ext cx="16" cy="23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33" name="Rectangle 44"/>
            <p:cNvSpPr>
              <a:spLocks noChangeArrowheads="1"/>
            </p:cNvSpPr>
            <p:nvPr/>
          </p:nvSpPr>
          <p:spPr bwMode="auto">
            <a:xfrm>
              <a:off x="4047" y="3507"/>
              <a:ext cx="16" cy="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34" name="Rectangle 45"/>
            <p:cNvSpPr>
              <a:spLocks noChangeArrowheads="1"/>
            </p:cNvSpPr>
            <p:nvPr/>
          </p:nvSpPr>
          <p:spPr bwMode="auto">
            <a:xfrm>
              <a:off x="4047" y="3754"/>
              <a:ext cx="16" cy="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35" name="Rectangle 46"/>
            <p:cNvSpPr>
              <a:spLocks noChangeArrowheads="1"/>
            </p:cNvSpPr>
            <p:nvPr/>
          </p:nvSpPr>
          <p:spPr bwMode="auto">
            <a:xfrm>
              <a:off x="4047" y="3515"/>
              <a:ext cx="16" cy="23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36" name="Rectangle 47"/>
            <p:cNvSpPr>
              <a:spLocks noChangeArrowheads="1"/>
            </p:cNvSpPr>
            <p:nvPr/>
          </p:nvSpPr>
          <p:spPr bwMode="auto">
            <a:xfrm>
              <a:off x="3807" y="3507"/>
              <a:ext cx="16" cy="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37" name="Rectangle 48"/>
            <p:cNvSpPr>
              <a:spLocks noChangeArrowheads="1"/>
            </p:cNvSpPr>
            <p:nvPr/>
          </p:nvSpPr>
          <p:spPr bwMode="auto">
            <a:xfrm>
              <a:off x="3807" y="3754"/>
              <a:ext cx="16" cy="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38" name="Rectangle 49"/>
            <p:cNvSpPr>
              <a:spLocks noChangeArrowheads="1"/>
            </p:cNvSpPr>
            <p:nvPr/>
          </p:nvSpPr>
          <p:spPr bwMode="auto">
            <a:xfrm>
              <a:off x="3807" y="3515"/>
              <a:ext cx="16" cy="23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39" name="Rectangle 50"/>
            <p:cNvSpPr>
              <a:spLocks noChangeArrowheads="1"/>
            </p:cNvSpPr>
            <p:nvPr/>
          </p:nvSpPr>
          <p:spPr bwMode="auto">
            <a:xfrm>
              <a:off x="4534" y="3507"/>
              <a:ext cx="16" cy="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40" name="Rectangle 51"/>
            <p:cNvSpPr>
              <a:spLocks noChangeArrowheads="1"/>
            </p:cNvSpPr>
            <p:nvPr/>
          </p:nvSpPr>
          <p:spPr bwMode="auto">
            <a:xfrm>
              <a:off x="5264" y="3754"/>
              <a:ext cx="16" cy="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41" name="Rectangle 52"/>
            <p:cNvSpPr>
              <a:spLocks noChangeArrowheads="1"/>
            </p:cNvSpPr>
            <p:nvPr/>
          </p:nvSpPr>
          <p:spPr bwMode="auto">
            <a:xfrm>
              <a:off x="4534" y="3515"/>
              <a:ext cx="16" cy="23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42" name="Rectangle 53"/>
            <p:cNvSpPr>
              <a:spLocks noChangeArrowheads="1"/>
            </p:cNvSpPr>
            <p:nvPr/>
          </p:nvSpPr>
          <p:spPr bwMode="auto">
            <a:xfrm>
              <a:off x="4774" y="3507"/>
              <a:ext cx="16" cy="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43" name="Rectangle 54"/>
            <p:cNvSpPr>
              <a:spLocks noChangeArrowheads="1"/>
            </p:cNvSpPr>
            <p:nvPr/>
          </p:nvSpPr>
          <p:spPr bwMode="auto">
            <a:xfrm>
              <a:off x="4774" y="3754"/>
              <a:ext cx="16" cy="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44" name="Rectangle 55"/>
            <p:cNvSpPr>
              <a:spLocks noChangeArrowheads="1"/>
            </p:cNvSpPr>
            <p:nvPr/>
          </p:nvSpPr>
          <p:spPr bwMode="auto">
            <a:xfrm>
              <a:off x="4774" y="3515"/>
              <a:ext cx="16" cy="23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45" name="Rectangle 56"/>
            <p:cNvSpPr>
              <a:spLocks noChangeArrowheads="1"/>
            </p:cNvSpPr>
            <p:nvPr/>
          </p:nvSpPr>
          <p:spPr bwMode="auto">
            <a:xfrm>
              <a:off x="5014" y="3507"/>
              <a:ext cx="16" cy="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46" name="Rectangle 57"/>
            <p:cNvSpPr>
              <a:spLocks noChangeArrowheads="1"/>
            </p:cNvSpPr>
            <p:nvPr/>
          </p:nvSpPr>
          <p:spPr bwMode="auto">
            <a:xfrm>
              <a:off x="5014" y="3515"/>
              <a:ext cx="16" cy="23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47" name="Rectangle 58"/>
            <p:cNvSpPr>
              <a:spLocks noChangeArrowheads="1"/>
            </p:cNvSpPr>
            <p:nvPr/>
          </p:nvSpPr>
          <p:spPr bwMode="auto">
            <a:xfrm>
              <a:off x="912" y="3539"/>
              <a:ext cx="187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2400" b="1" i="1">
                  <a:solidFill>
                    <a:schemeClr val="accent2"/>
                  </a:solidFill>
                  <a:latin typeface="Times New Roman" panose="02020603050405020304" pitchFamily="18" charset="0"/>
                </a:rPr>
                <a:t>S</a:t>
              </a:r>
              <a:endParaRPr lang="en-US" altLang="en-US" sz="2400" b="1">
                <a:solidFill>
                  <a:schemeClr val="accent2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12348" name="Rectangle 59"/>
            <p:cNvSpPr>
              <a:spLocks noChangeArrowheads="1"/>
            </p:cNvSpPr>
            <p:nvPr/>
          </p:nvSpPr>
          <p:spPr bwMode="auto">
            <a:xfrm>
              <a:off x="1272" y="3753"/>
              <a:ext cx="96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400">
                  <a:solidFill>
                    <a:schemeClr val="accent2"/>
                  </a:solidFill>
                  <a:latin typeface="Times New Roman" panose="02020603050405020304" pitchFamily="18" charset="0"/>
                </a:rPr>
                <a:t>0</a:t>
              </a:r>
              <a:endParaRPr lang="en-US" altLang="en-US" sz="2400">
                <a:solidFill>
                  <a:schemeClr val="accent2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12349" name="Rectangle 60"/>
            <p:cNvSpPr>
              <a:spLocks noChangeArrowheads="1"/>
            </p:cNvSpPr>
            <p:nvPr/>
          </p:nvSpPr>
          <p:spPr bwMode="auto">
            <a:xfrm>
              <a:off x="1528" y="3753"/>
              <a:ext cx="96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400">
                  <a:solidFill>
                    <a:schemeClr val="accent2"/>
                  </a:solidFill>
                  <a:latin typeface="Times New Roman" panose="02020603050405020304" pitchFamily="18" charset="0"/>
                </a:rPr>
                <a:t>1</a:t>
              </a:r>
              <a:endParaRPr lang="en-US" altLang="en-US" sz="2400">
                <a:solidFill>
                  <a:schemeClr val="accent2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12350" name="Rectangle 61"/>
            <p:cNvSpPr>
              <a:spLocks noChangeArrowheads="1"/>
            </p:cNvSpPr>
            <p:nvPr/>
          </p:nvSpPr>
          <p:spPr bwMode="auto">
            <a:xfrm>
              <a:off x="1768" y="3753"/>
              <a:ext cx="96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400">
                  <a:solidFill>
                    <a:schemeClr val="accent2"/>
                  </a:solidFill>
                  <a:latin typeface="Times New Roman" panose="02020603050405020304" pitchFamily="18" charset="0"/>
                </a:rPr>
                <a:t>2</a:t>
              </a:r>
              <a:endParaRPr lang="en-US" altLang="en-US" sz="2400">
                <a:solidFill>
                  <a:schemeClr val="accent2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12351" name="Rectangle 62"/>
            <p:cNvSpPr>
              <a:spLocks noChangeArrowheads="1"/>
            </p:cNvSpPr>
            <p:nvPr/>
          </p:nvSpPr>
          <p:spPr bwMode="auto">
            <a:xfrm>
              <a:off x="5066" y="3754"/>
              <a:ext cx="178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2400" b="1" i="1">
                  <a:solidFill>
                    <a:schemeClr val="accent2"/>
                  </a:solidFill>
                  <a:latin typeface="Times New Roman" panose="02020603050405020304" pitchFamily="18" charset="0"/>
                </a:rPr>
                <a:t>t</a:t>
              </a:r>
              <a:endParaRPr lang="en-US" altLang="en-US" sz="2400" b="1">
                <a:solidFill>
                  <a:schemeClr val="accent2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12352" name="Rectangle 63"/>
            <p:cNvSpPr>
              <a:spLocks noChangeArrowheads="1"/>
            </p:cNvSpPr>
            <p:nvPr/>
          </p:nvSpPr>
          <p:spPr bwMode="auto">
            <a:xfrm>
              <a:off x="2959" y="3507"/>
              <a:ext cx="16" cy="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53" name="Freeform 64"/>
            <p:cNvSpPr>
              <a:spLocks/>
            </p:cNvSpPr>
            <p:nvPr/>
          </p:nvSpPr>
          <p:spPr bwMode="auto">
            <a:xfrm>
              <a:off x="2959" y="3515"/>
              <a:ext cx="64" cy="127"/>
            </a:xfrm>
            <a:custGeom>
              <a:avLst/>
              <a:gdLst>
                <a:gd name="T0" fmla="*/ 16 w 64"/>
                <a:gd name="T1" fmla="*/ 0 h 127"/>
                <a:gd name="T2" fmla="*/ 32 w 64"/>
                <a:gd name="T3" fmla="*/ 71 h 127"/>
                <a:gd name="T4" fmla="*/ 32 w 64"/>
                <a:gd name="T5" fmla="*/ 71 h 127"/>
                <a:gd name="T6" fmla="*/ 32 w 64"/>
                <a:gd name="T7" fmla="*/ 71 h 127"/>
                <a:gd name="T8" fmla="*/ 40 w 64"/>
                <a:gd name="T9" fmla="*/ 95 h 127"/>
                <a:gd name="T10" fmla="*/ 40 w 64"/>
                <a:gd name="T11" fmla="*/ 95 h 127"/>
                <a:gd name="T12" fmla="*/ 40 w 64"/>
                <a:gd name="T13" fmla="*/ 95 h 127"/>
                <a:gd name="T14" fmla="*/ 64 w 64"/>
                <a:gd name="T15" fmla="*/ 119 h 127"/>
                <a:gd name="T16" fmla="*/ 64 w 64"/>
                <a:gd name="T17" fmla="*/ 111 h 127"/>
                <a:gd name="T18" fmla="*/ 56 w 64"/>
                <a:gd name="T19" fmla="*/ 127 h 127"/>
                <a:gd name="T20" fmla="*/ 56 w 64"/>
                <a:gd name="T21" fmla="*/ 127 h 127"/>
                <a:gd name="T22" fmla="*/ 32 w 64"/>
                <a:gd name="T23" fmla="*/ 103 h 127"/>
                <a:gd name="T24" fmla="*/ 32 w 64"/>
                <a:gd name="T25" fmla="*/ 103 h 127"/>
                <a:gd name="T26" fmla="*/ 24 w 64"/>
                <a:gd name="T27" fmla="*/ 103 h 127"/>
                <a:gd name="T28" fmla="*/ 16 w 64"/>
                <a:gd name="T29" fmla="*/ 79 h 127"/>
                <a:gd name="T30" fmla="*/ 16 w 64"/>
                <a:gd name="T31" fmla="*/ 79 h 127"/>
                <a:gd name="T32" fmla="*/ 16 w 64"/>
                <a:gd name="T33" fmla="*/ 71 h 127"/>
                <a:gd name="T34" fmla="*/ 0 w 64"/>
                <a:gd name="T35" fmla="*/ 0 h 127"/>
                <a:gd name="T36" fmla="*/ 16 w 64"/>
                <a:gd name="T37" fmla="*/ 0 h 12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64" h="127">
                  <a:moveTo>
                    <a:pt x="16" y="0"/>
                  </a:moveTo>
                  <a:lnTo>
                    <a:pt x="32" y="71"/>
                  </a:lnTo>
                  <a:lnTo>
                    <a:pt x="40" y="95"/>
                  </a:lnTo>
                  <a:lnTo>
                    <a:pt x="64" y="119"/>
                  </a:lnTo>
                  <a:lnTo>
                    <a:pt x="64" y="111"/>
                  </a:lnTo>
                  <a:lnTo>
                    <a:pt x="56" y="127"/>
                  </a:lnTo>
                  <a:lnTo>
                    <a:pt x="32" y="103"/>
                  </a:lnTo>
                  <a:lnTo>
                    <a:pt x="24" y="103"/>
                  </a:lnTo>
                  <a:lnTo>
                    <a:pt x="16" y="79"/>
                  </a:lnTo>
                  <a:lnTo>
                    <a:pt x="16" y="71"/>
                  </a:lnTo>
                  <a:lnTo>
                    <a:pt x="0" y="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54" name="Freeform 65"/>
            <p:cNvSpPr>
              <a:spLocks/>
            </p:cNvSpPr>
            <p:nvPr/>
          </p:nvSpPr>
          <p:spPr bwMode="auto">
            <a:xfrm>
              <a:off x="3015" y="3626"/>
              <a:ext cx="64" cy="40"/>
            </a:xfrm>
            <a:custGeom>
              <a:avLst/>
              <a:gdLst>
                <a:gd name="T0" fmla="*/ 8 w 64"/>
                <a:gd name="T1" fmla="*/ 0 h 40"/>
                <a:gd name="T2" fmla="*/ 64 w 64"/>
                <a:gd name="T3" fmla="*/ 24 h 40"/>
                <a:gd name="T4" fmla="*/ 64 w 64"/>
                <a:gd name="T5" fmla="*/ 32 h 40"/>
                <a:gd name="T6" fmla="*/ 48 w 64"/>
                <a:gd name="T7" fmla="*/ 32 h 40"/>
                <a:gd name="T8" fmla="*/ 56 w 64"/>
                <a:gd name="T9" fmla="*/ 40 h 40"/>
                <a:gd name="T10" fmla="*/ 0 w 64"/>
                <a:gd name="T11" fmla="*/ 16 h 40"/>
                <a:gd name="T12" fmla="*/ 8 w 64"/>
                <a:gd name="T13" fmla="*/ 0 h 4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4" h="40">
                  <a:moveTo>
                    <a:pt x="8" y="0"/>
                  </a:moveTo>
                  <a:lnTo>
                    <a:pt x="64" y="24"/>
                  </a:lnTo>
                  <a:lnTo>
                    <a:pt x="64" y="32"/>
                  </a:lnTo>
                  <a:lnTo>
                    <a:pt x="48" y="32"/>
                  </a:lnTo>
                  <a:lnTo>
                    <a:pt x="56" y="40"/>
                  </a:lnTo>
                  <a:lnTo>
                    <a:pt x="0" y="16"/>
                  </a:lnTo>
                  <a:lnTo>
                    <a:pt x="8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55" name="Rectangle 66"/>
            <p:cNvSpPr>
              <a:spLocks noChangeArrowheads="1"/>
            </p:cNvSpPr>
            <p:nvPr/>
          </p:nvSpPr>
          <p:spPr bwMode="auto">
            <a:xfrm>
              <a:off x="3079" y="3754"/>
              <a:ext cx="16" cy="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56" name="Freeform 67"/>
            <p:cNvSpPr>
              <a:spLocks/>
            </p:cNvSpPr>
            <p:nvPr/>
          </p:nvSpPr>
          <p:spPr bwMode="auto">
            <a:xfrm>
              <a:off x="3063" y="3658"/>
              <a:ext cx="32" cy="96"/>
            </a:xfrm>
            <a:custGeom>
              <a:avLst/>
              <a:gdLst>
                <a:gd name="T0" fmla="*/ 16 w 32"/>
                <a:gd name="T1" fmla="*/ 0 h 96"/>
                <a:gd name="T2" fmla="*/ 0 w 32"/>
                <a:gd name="T3" fmla="*/ 0 h 96"/>
                <a:gd name="T4" fmla="*/ 16 w 32"/>
                <a:gd name="T5" fmla="*/ 96 h 96"/>
                <a:gd name="T6" fmla="*/ 32 w 32"/>
                <a:gd name="T7" fmla="*/ 96 h 96"/>
                <a:gd name="T8" fmla="*/ 16 w 32"/>
                <a:gd name="T9" fmla="*/ 0 h 9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" h="96">
                  <a:moveTo>
                    <a:pt x="16" y="0"/>
                  </a:moveTo>
                  <a:lnTo>
                    <a:pt x="0" y="0"/>
                  </a:lnTo>
                  <a:lnTo>
                    <a:pt x="16" y="96"/>
                  </a:lnTo>
                  <a:lnTo>
                    <a:pt x="32" y="96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57" name="Rectangle 68"/>
            <p:cNvSpPr>
              <a:spLocks noChangeArrowheads="1"/>
            </p:cNvSpPr>
            <p:nvPr/>
          </p:nvSpPr>
          <p:spPr bwMode="auto">
            <a:xfrm>
              <a:off x="3583" y="3507"/>
              <a:ext cx="16" cy="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58" name="Freeform 69"/>
            <p:cNvSpPr>
              <a:spLocks/>
            </p:cNvSpPr>
            <p:nvPr/>
          </p:nvSpPr>
          <p:spPr bwMode="auto">
            <a:xfrm>
              <a:off x="3583" y="3515"/>
              <a:ext cx="64" cy="127"/>
            </a:xfrm>
            <a:custGeom>
              <a:avLst/>
              <a:gdLst>
                <a:gd name="T0" fmla="*/ 16 w 64"/>
                <a:gd name="T1" fmla="*/ 0 h 127"/>
                <a:gd name="T2" fmla="*/ 24 w 64"/>
                <a:gd name="T3" fmla="*/ 71 h 127"/>
                <a:gd name="T4" fmla="*/ 24 w 64"/>
                <a:gd name="T5" fmla="*/ 71 h 127"/>
                <a:gd name="T6" fmla="*/ 24 w 64"/>
                <a:gd name="T7" fmla="*/ 71 h 127"/>
                <a:gd name="T8" fmla="*/ 40 w 64"/>
                <a:gd name="T9" fmla="*/ 95 h 127"/>
                <a:gd name="T10" fmla="*/ 40 w 64"/>
                <a:gd name="T11" fmla="*/ 95 h 127"/>
                <a:gd name="T12" fmla="*/ 40 w 64"/>
                <a:gd name="T13" fmla="*/ 95 h 127"/>
                <a:gd name="T14" fmla="*/ 64 w 64"/>
                <a:gd name="T15" fmla="*/ 119 h 127"/>
                <a:gd name="T16" fmla="*/ 64 w 64"/>
                <a:gd name="T17" fmla="*/ 111 h 127"/>
                <a:gd name="T18" fmla="*/ 56 w 64"/>
                <a:gd name="T19" fmla="*/ 127 h 127"/>
                <a:gd name="T20" fmla="*/ 56 w 64"/>
                <a:gd name="T21" fmla="*/ 127 h 127"/>
                <a:gd name="T22" fmla="*/ 32 w 64"/>
                <a:gd name="T23" fmla="*/ 103 h 127"/>
                <a:gd name="T24" fmla="*/ 32 w 64"/>
                <a:gd name="T25" fmla="*/ 103 h 127"/>
                <a:gd name="T26" fmla="*/ 24 w 64"/>
                <a:gd name="T27" fmla="*/ 103 h 127"/>
                <a:gd name="T28" fmla="*/ 8 w 64"/>
                <a:gd name="T29" fmla="*/ 79 h 127"/>
                <a:gd name="T30" fmla="*/ 8 w 64"/>
                <a:gd name="T31" fmla="*/ 79 h 127"/>
                <a:gd name="T32" fmla="*/ 8 w 64"/>
                <a:gd name="T33" fmla="*/ 71 h 127"/>
                <a:gd name="T34" fmla="*/ 0 w 64"/>
                <a:gd name="T35" fmla="*/ 0 h 127"/>
                <a:gd name="T36" fmla="*/ 16 w 64"/>
                <a:gd name="T37" fmla="*/ 0 h 12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64" h="127">
                  <a:moveTo>
                    <a:pt x="16" y="0"/>
                  </a:moveTo>
                  <a:lnTo>
                    <a:pt x="24" y="71"/>
                  </a:lnTo>
                  <a:lnTo>
                    <a:pt x="40" y="95"/>
                  </a:lnTo>
                  <a:lnTo>
                    <a:pt x="64" y="119"/>
                  </a:lnTo>
                  <a:lnTo>
                    <a:pt x="64" y="111"/>
                  </a:lnTo>
                  <a:lnTo>
                    <a:pt x="56" y="127"/>
                  </a:lnTo>
                  <a:lnTo>
                    <a:pt x="32" y="103"/>
                  </a:lnTo>
                  <a:lnTo>
                    <a:pt x="24" y="103"/>
                  </a:lnTo>
                  <a:lnTo>
                    <a:pt x="8" y="79"/>
                  </a:lnTo>
                  <a:lnTo>
                    <a:pt x="8" y="71"/>
                  </a:lnTo>
                  <a:lnTo>
                    <a:pt x="0" y="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59" name="Freeform 70"/>
            <p:cNvSpPr>
              <a:spLocks/>
            </p:cNvSpPr>
            <p:nvPr/>
          </p:nvSpPr>
          <p:spPr bwMode="auto">
            <a:xfrm>
              <a:off x="3639" y="3626"/>
              <a:ext cx="64" cy="40"/>
            </a:xfrm>
            <a:custGeom>
              <a:avLst/>
              <a:gdLst>
                <a:gd name="T0" fmla="*/ 8 w 64"/>
                <a:gd name="T1" fmla="*/ 0 h 40"/>
                <a:gd name="T2" fmla="*/ 64 w 64"/>
                <a:gd name="T3" fmla="*/ 24 h 40"/>
                <a:gd name="T4" fmla="*/ 64 w 64"/>
                <a:gd name="T5" fmla="*/ 32 h 40"/>
                <a:gd name="T6" fmla="*/ 48 w 64"/>
                <a:gd name="T7" fmla="*/ 32 h 40"/>
                <a:gd name="T8" fmla="*/ 56 w 64"/>
                <a:gd name="T9" fmla="*/ 40 h 40"/>
                <a:gd name="T10" fmla="*/ 0 w 64"/>
                <a:gd name="T11" fmla="*/ 16 h 40"/>
                <a:gd name="T12" fmla="*/ 8 w 64"/>
                <a:gd name="T13" fmla="*/ 0 h 4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4" h="40">
                  <a:moveTo>
                    <a:pt x="8" y="0"/>
                  </a:moveTo>
                  <a:lnTo>
                    <a:pt x="64" y="24"/>
                  </a:lnTo>
                  <a:lnTo>
                    <a:pt x="64" y="32"/>
                  </a:lnTo>
                  <a:lnTo>
                    <a:pt x="48" y="32"/>
                  </a:lnTo>
                  <a:lnTo>
                    <a:pt x="56" y="40"/>
                  </a:lnTo>
                  <a:lnTo>
                    <a:pt x="0" y="16"/>
                  </a:lnTo>
                  <a:lnTo>
                    <a:pt x="8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60" name="Rectangle 71"/>
            <p:cNvSpPr>
              <a:spLocks noChangeArrowheads="1"/>
            </p:cNvSpPr>
            <p:nvPr/>
          </p:nvSpPr>
          <p:spPr bwMode="auto">
            <a:xfrm>
              <a:off x="3703" y="3754"/>
              <a:ext cx="16" cy="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61" name="Freeform 72"/>
            <p:cNvSpPr>
              <a:spLocks/>
            </p:cNvSpPr>
            <p:nvPr/>
          </p:nvSpPr>
          <p:spPr bwMode="auto">
            <a:xfrm>
              <a:off x="3687" y="3658"/>
              <a:ext cx="32" cy="96"/>
            </a:xfrm>
            <a:custGeom>
              <a:avLst/>
              <a:gdLst>
                <a:gd name="T0" fmla="*/ 16 w 32"/>
                <a:gd name="T1" fmla="*/ 0 h 96"/>
                <a:gd name="T2" fmla="*/ 0 w 32"/>
                <a:gd name="T3" fmla="*/ 0 h 96"/>
                <a:gd name="T4" fmla="*/ 16 w 32"/>
                <a:gd name="T5" fmla="*/ 96 h 96"/>
                <a:gd name="T6" fmla="*/ 32 w 32"/>
                <a:gd name="T7" fmla="*/ 96 h 96"/>
                <a:gd name="T8" fmla="*/ 16 w 32"/>
                <a:gd name="T9" fmla="*/ 0 h 9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" h="96">
                  <a:moveTo>
                    <a:pt x="16" y="0"/>
                  </a:moveTo>
                  <a:lnTo>
                    <a:pt x="0" y="0"/>
                  </a:lnTo>
                  <a:lnTo>
                    <a:pt x="16" y="96"/>
                  </a:lnTo>
                  <a:lnTo>
                    <a:pt x="32" y="96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62" name="Rectangle 73"/>
            <p:cNvSpPr>
              <a:spLocks noChangeArrowheads="1"/>
            </p:cNvSpPr>
            <p:nvPr/>
          </p:nvSpPr>
          <p:spPr bwMode="auto">
            <a:xfrm>
              <a:off x="3239" y="3435"/>
              <a:ext cx="192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400" b="1">
                  <a:latin typeface="Times New Roman" panose="02020603050405020304" pitchFamily="18" charset="0"/>
                </a:rPr>
                <a:t>…</a:t>
              </a:r>
            </a:p>
          </p:txBody>
        </p:sp>
      </p:grpSp>
      <p:sp>
        <p:nvSpPr>
          <p:cNvPr id="12295" name="Text Box 74"/>
          <p:cNvSpPr txBox="1">
            <a:spLocks noChangeArrowheads="1"/>
          </p:cNvSpPr>
          <p:nvPr/>
        </p:nvSpPr>
        <p:spPr bwMode="auto">
          <a:xfrm>
            <a:off x="4572000" y="2143125"/>
            <a:ext cx="4419600" cy="229235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Algorithm</a:t>
            </a:r>
            <a:r>
              <a:rPr lang="en-US" altLang="en-US" sz="2400">
                <a:latin typeface="Times New Roman" panose="02020603050405020304" pitchFamily="18" charset="0"/>
              </a:rPr>
              <a:t> </a:t>
            </a:r>
            <a:r>
              <a:rPr lang="en-US" altLang="en-US" sz="2400" b="1" i="1">
                <a:solidFill>
                  <a:schemeClr val="tx2"/>
                </a:solidFill>
                <a:latin typeface="Times New Roman" panose="02020603050405020304" pitchFamily="18" charset="0"/>
              </a:rPr>
              <a:t>push</a:t>
            </a:r>
            <a:r>
              <a:rPr lang="en-US" altLang="en-US" sz="2400">
                <a:solidFill>
                  <a:schemeClr val="tx2"/>
                </a:solidFill>
                <a:latin typeface="Times New Roman" panose="02020603050405020304" pitchFamily="18" charset="0"/>
              </a:rPr>
              <a:t>(</a:t>
            </a:r>
            <a:r>
              <a:rPr lang="en-US" altLang="en-US" sz="2400" b="1" i="1">
                <a:solidFill>
                  <a:schemeClr val="tx2"/>
                </a:solidFill>
                <a:latin typeface="Times New Roman" panose="02020603050405020304" pitchFamily="18" charset="0"/>
              </a:rPr>
              <a:t>o</a:t>
            </a:r>
            <a:r>
              <a:rPr lang="en-US" altLang="en-US" sz="2400">
                <a:solidFill>
                  <a:schemeClr val="tx2"/>
                </a:solidFill>
                <a:latin typeface="Times New Roman" panose="02020603050405020304" pitchFamily="18" charset="0"/>
              </a:rPr>
              <a:t>)</a:t>
            </a:r>
          </a:p>
          <a:p>
            <a:pPr eaLnBrk="1" hangingPunct="1"/>
            <a:r>
              <a:rPr lang="en-US" altLang="en-US" sz="2400">
                <a:latin typeface="Times New Roman" panose="02020603050405020304" pitchFamily="18" charset="0"/>
                <a:sym typeface="Symbol" panose="05050102010706020507" pitchFamily="18" charset="2"/>
              </a:rPr>
              <a:t>	</a:t>
            </a: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if</a:t>
            </a:r>
            <a:r>
              <a:rPr lang="en-US" altLang="en-US" sz="240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t</a:t>
            </a:r>
            <a:r>
              <a:rPr lang="en-US" altLang="en-US" sz="240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=</a:t>
            </a:r>
            <a:r>
              <a:rPr lang="en-US" altLang="en-US" sz="2400">
                <a:solidFill>
                  <a:schemeClr val="tx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b="1" i="1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S.length</a:t>
            </a:r>
            <a:r>
              <a:rPr lang="en-US" altLang="en-US" sz="240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</a:t>
            </a:r>
            <a:r>
              <a:rPr lang="en-US" altLang="en-US" sz="2400">
                <a:solidFill>
                  <a:schemeClr val="tx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en-US" altLang="en-US" sz="240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then</a:t>
            </a:r>
          </a:p>
          <a:p>
            <a:pPr eaLnBrk="1" hangingPunct="1"/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		throw </a:t>
            </a:r>
            <a:r>
              <a:rPr lang="en-US" altLang="en-US" sz="2400" b="1" i="1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StackException</a:t>
            </a:r>
            <a:endParaRPr lang="en-US" altLang="en-US" sz="2400" b="1">
              <a:solidFill>
                <a:srgbClr val="000000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/>
            <a:r>
              <a:rPr lang="en-US" altLang="en-US" sz="240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	 </a:t>
            </a: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else </a:t>
            </a:r>
            <a:r>
              <a:rPr lang="en-US" altLang="en-US" sz="240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endParaRPr lang="en-US" altLang="en-US" sz="2400"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		</a:t>
            </a:r>
            <a:r>
              <a:rPr lang="en-US" altLang="en-US" sz="24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t</a:t>
            </a:r>
            <a:r>
              <a:rPr lang="en-US" altLang="en-US" sz="240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altLang="en-US" sz="2400">
                <a:solidFill>
                  <a:schemeClr val="tx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b="1" i="1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t</a:t>
            </a:r>
            <a:r>
              <a:rPr lang="en-US" altLang="en-US" sz="240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+</a:t>
            </a:r>
            <a:r>
              <a:rPr lang="en-US" altLang="en-US" sz="2400">
                <a:solidFill>
                  <a:schemeClr val="tx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1</a:t>
            </a:r>
          </a:p>
          <a:p>
            <a:pPr eaLnBrk="1" hangingPunct="1"/>
            <a:r>
              <a:rPr lang="en-US" altLang="en-US" sz="240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		</a:t>
            </a:r>
            <a:r>
              <a:rPr lang="en-US" altLang="en-US" sz="2400" b="1" i="1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S</a:t>
            </a:r>
            <a:r>
              <a:rPr lang="en-US" altLang="en-US" sz="240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en-US" altLang="en-US" sz="2400" b="1" i="1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t</a:t>
            </a:r>
            <a:r>
              <a:rPr lang="en-US" altLang="en-US" sz="240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] 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altLang="en-US" sz="2400">
                <a:solidFill>
                  <a:schemeClr val="tx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b="1" i="1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001000" cy="1417638"/>
          </a:xfrm>
        </p:spPr>
        <p:txBody>
          <a:bodyPr/>
          <a:lstStyle/>
          <a:p>
            <a:r>
              <a:rPr lang="en-US" altLang="en-US" smtClean="0"/>
              <a:t>Example III using our Stack: Parentheses Matching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76200" y="1600200"/>
            <a:ext cx="92202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mtClean="0"/>
              <a:t>“(”, “{”, or “[” must be paired with a matching “)”,“}”, or “[”</a:t>
            </a:r>
          </a:p>
          <a:p>
            <a:pPr lvl="1">
              <a:lnSpc>
                <a:spcPct val="90000"/>
              </a:lnSpc>
            </a:pPr>
            <a:r>
              <a:rPr lang="en-US" altLang="en-US" smtClean="0">
                <a:solidFill>
                  <a:srgbClr val="000000"/>
                </a:solidFill>
              </a:rPr>
              <a:t>correct: ( )(( )){([( )])}	</a:t>
            </a:r>
          </a:p>
          <a:p>
            <a:pPr lvl="1">
              <a:lnSpc>
                <a:spcPct val="90000"/>
              </a:lnSpc>
            </a:pPr>
            <a:endParaRPr lang="en-US" altLang="en-US" smtClean="0">
              <a:solidFill>
                <a:srgbClr val="00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altLang="en-US" smtClean="0">
                <a:solidFill>
                  <a:srgbClr val="000000"/>
                </a:solidFill>
              </a:rPr>
              <a:t>correct: ((( )(( )){([( )])}	</a:t>
            </a:r>
          </a:p>
          <a:p>
            <a:pPr lvl="1">
              <a:lnSpc>
                <a:spcPct val="90000"/>
              </a:lnSpc>
            </a:pPr>
            <a:endParaRPr lang="en-US" altLang="en-US" smtClean="0">
              <a:solidFill>
                <a:srgbClr val="00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altLang="en-US" smtClean="0">
                <a:solidFill>
                  <a:srgbClr val="000000"/>
                </a:solidFill>
              </a:rPr>
              <a:t>incorrect: )(( )){([( )])}</a:t>
            </a:r>
            <a:r>
              <a:rPr lang="en-US" altLang="en-US" i="1" smtClean="0">
                <a:solidFill>
                  <a:srgbClr val="000000"/>
                </a:solidFill>
              </a:rPr>
              <a:t>	</a:t>
            </a:r>
          </a:p>
          <a:p>
            <a:pPr lvl="1">
              <a:lnSpc>
                <a:spcPct val="90000"/>
              </a:lnSpc>
            </a:pPr>
            <a:endParaRPr lang="en-US" altLang="en-US" smtClean="0">
              <a:solidFill>
                <a:srgbClr val="00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altLang="en-US" smtClean="0">
                <a:solidFill>
                  <a:srgbClr val="000000"/>
                </a:solidFill>
              </a:rPr>
              <a:t>incorrect: ({[ ])}	</a:t>
            </a:r>
          </a:p>
          <a:p>
            <a:pPr lvl="1">
              <a:lnSpc>
                <a:spcPct val="90000"/>
              </a:lnSpc>
            </a:pPr>
            <a:endParaRPr lang="en-US" altLang="en-US" smtClean="0">
              <a:solidFill>
                <a:srgbClr val="00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altLang="en-US" smtClean="0">
                <a:solidFill>
                  <a:srgbClr val="000000"/>
                </a:solidFill>
              </a:rPr>
              <a:t>incorrect: (</a:t>
            </a:r>
          </a:p>
          <a:p>
            <a:pPr lvl="1">
              <a:lnSpc>
                <a:spcPct val="90000"/>
              </a:lnSpc>
            </a:pPr>
            <a:endParaRPr lang="en-US" altLang="en-US" smtClean="0">
              <a:solidFill>
                <a:srgbClr val="000000"/>
              </a:solidFill>
              <a:latin typeface="CMR10"/>
            </a:endParaRPr>
          </a:p>
          <a:p>
            <a:pPr>
              <a:lnSpc>
                <a:spcPct val="90000"/>
              </a:lnSpc>
            </a:pPr>
            <a:r>
              <a:rPr lang="en-US" altLang="en-US" smtClean="0">
                <a:solidFill>
                  <a:srgbClr val="000000"/>
                </a:solidFill>
              </a:rPr>
              <a:t>Refer to </a:t>
            </a:r>
            <a:r>
              <a:rPr lang="en-US" altLang="en-US" smtClean="0">
                <a:solidFill>
                  <a:srgbClr val="000000"/>
                </a:solidFill>
                <a:latin typeface="Courier" pitchFamily="49" charset="0"/>
              </a:rPr>
              <a:t>GroupingSymbolsApp</a:t>
            </a:r>
            <a:r>
              <a:rPr lang="en-US" altLang="en-US" smtClean="0">
                <a:solidFill>
                  <a:srgbClr val="000000"/>
                </a:solidFill>
                <a:latin typeface="CMR10"/>
              </a:rPr>
              <a:t> </a:t>
            </a:r>
            <a:r>
              <a:rPr lang="en-US" altLang="en-US" smtClean="0">
                <a:solidFill>
                  <a:srgbClr val="000000"/>
                </a:solidFill>
              </a:rPr>
              <a:t>project</a:t>
            </a:r>
            <a:r>
              <a:rPr lang="en-US" altLang="en-US" smtClean="0">
                <a:solidFill>
                  <a:srgbClr val="000000"/>
                </a:solidFill>
                <a:latin typeface="CMR10"/>
              </a:rPr>
              <a:t>	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001000" cy="1417638"/>
          </a:xfrm>
        </p:spPr>
        <p:txBody>
          <a:bodyPr/>
          <a:lstStyle/>
          <a:p>
            <a:r>
              <a:rPr lang="en-US" altLang="en-US" sz="3500" smtClean="0"/>
              <a:t>Parentheses Matching Algorithm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305800" cy="48006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700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Algorithm </a:t>
            </a:r>
            <a:r>
              <a:rPr lang="en-US" altLang="en-US" sz="170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ParenMatch(</a:t>
            </a:r>
            <a:r>
              <a:rPr lang="en-US" altLang="en-US" sz="1700" i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X,n</a:t>
            </a:r>
            <a:r>
              <a:rPr lang="en-US" altLang="en-US" sz="170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700" b="1" i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Input: </a:t>
            </a:r>
            <a:r>
              <a:rPr lang="en-US" altLang="en-US" sz="170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 array </a:t>
            </a:r>
            <a:r>
              <a:rPr lang="en-US" altLang="en-US" sz="1700" i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</a:t>
            </a:r>
            <a:r>
              <a:rPr lang="en-US" altLang="en-US" sz="170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of </a:t>
            </a:r>
            <a:r>
              <a:rPr lang="en-US" altLang="en-US" sz="1700" i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 </a:t>
            </a:r>
            <a:r>
              <a:rPr lang="en-US" altLang="en-US" sz="170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tokens, each of which is either a grouping symbol, a variable, an arithmetic operator, or a number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700" b="1" i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Output: </a:t>
            </a:r>
            <a:r>
              <a:rPr lang="en-US" altLang="en-US" sz="1700" b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 </a:t>
            </a:r>
            <a:r>
              <a:rPr lang="en-US" altLang="en-US" sz="170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and only if all the grouping symbols in </a:t>
            </a:r>
            <a:r>
              <a:rPr lang="en-US" altLang="en-US" sz="1700" i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</a:t>
            </a:r>
            <a:r>
              <a:rPr lang="en-US" altLang="en-US" sz="170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match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70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lang="en-US" altLang="en-US" sz="1700" i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 </a:t>
            </a:r>
            <a:r>
              <a:rPr lang="en-US" altLang="en-US" sz="170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 an empty stack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700" b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altLang="en-US" sz="1700" i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i=</a:t>
            </a:r>
            <a:r>
              <a:rPr lang="en-US" altLang="en-US" sz="170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 to </a:t>
            </a:r>
            <a:r>
              <a:rPr lang="en-US" altLang="en-US" sz="1700" i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n-</a:t>
            </a:r>
            <a:r>
              <a:rPr lang="en-US" altLang="en-US" sz="170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 </a:t>
            </a:r>
            <a:r>
              <a:rPr lang="en-US" altLang="en-US" sz="1700" b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700" b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if </a:t>
            </a:r>
            <a:r>
              <a:rPr lang="en-US" altLang="en-US" sz="1700" i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altLang="en-US" sz="170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altLang="en-US" sz="1700" i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70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is an opening grouping symbol </a:t>
            </a:r>
            <a:r>
              <a:rPr lang="en-US" altLang="en-US" sz="1700" b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700" i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S</a:t>
            </a:r>
            <a:r>
              <a:rPr lang="en-US" altLang="en-US" sz="170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.push(</a:t>
            </a:r>
            <a:r>
              <a:rPr lang="en-US" altLang="en-US" sz="1700" i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altLang="en-US" sz="170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altLang="en-US" sz="1700" i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70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])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700" b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else if </a:t>
            </a:r>
            <a:r>
              <a:rPr lang="en-US" altLang="en-US" sz="1700" i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altLang="en-US" sz="170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altLang="en-US" sz="1700" i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70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is a closing grouping symbol </a:t>
            </a:r>
            <a:r>
              <a:rPr lang="en-US" altLang="en-US" sz="1700" b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700" b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if </a:t>
            </a:r>
            <a:r>
              <a:rPr lang="en-US" altLang="en-US" sz="1700" i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altLang="en-US" sz="170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.isEmpty() </a:t>
            </a:r>
            <a:r>
              <a:rPr lang="en-US" altLang="en-US" sz="1700" b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700" b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return false </a:t>
            </a:r>
            <a:r>
              <a:rPr lang="en-US" altLang="en-US" sz="1700" i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altLang="en-US" sz="170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nothing to match with</a:t>
            </a:r>
            <a:r>
              <a:rPr lang="en-US" altLang="en-US" sz="1700" i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700" b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if </a:t>
            </a:r>
            <a:r>
              <a:rPr lang="en-US" altLang="en-US" sz="1700" i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altLang="en-US" sz="170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.pop() does not match the type of </a:t>
            </a:r>
            <a:r>
              <a:rPr lang="en-US" altLang="en-US" sz="1700" i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altLang="en-US" sz="170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altLang="en-US" sz="1700" i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70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</a:t>
            </a:r>
            <a:r>
              <a:rPr lang="en-US" altLang="en-US" sz="1700" b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700" b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return false </a:t>
            </a:r>
            <a:r>
              <a:rPr lang="en-US" altLang="en-US" sz="1700" i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altLang="en-US" sz="170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wrong type</a:t>
            </a:r>
            <a:r>
              <a:rPr lang="en-US" altLang="en-US" sz="1700" i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700" b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altLang="en-US" sz="1700" i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altLang="en-US" sz="170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.isEmpty() </a:t>
            </a:r>
            <a:r>
              <a:rPr lang="en-US" altLang="en-US" sz="1700" b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700" b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return true </a:t>
            </a:r>
            <a:r>
              <a:rPr lang="en-US" altLang="en-US" sz="1700" i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altLang="en-US" sz="170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every symbol matched</a:t>
            </a:r>
            <a:r>
              <a:rPr lang="en-US" altLang="en-US" sz="1700" i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700" b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700" b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return false </a:t>
            </a:r>
            <a:r>
              <a:rPr lang="en-US" altLang="en-US" sz="1700" i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altLang="en-US" sz="170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some symbols were never matched</a:t>
            </a:r>
            <a:r>
              <a:rPr lang="en-US" altLang="en-US" sz="1700" i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altLang="en-US" sz="170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170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001000" cy="1417638"/>
          </a:xfrm>
        </p:spPr>
        <p:txBody>
          <a:bodyPr/>
          <a:lstStyle/>
          <a:p>
            <a:r>
              <a:rPr lang="en-US" altLang="en-US" smtClean="0"/>
              <a:t>Abstract Data Types (ADTs)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676400"/>
            <a:ext cx="4038600" cy="495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200" smtClean="0"/>
              <a:t>An abstract data type (ADT) </a:t>
            </a:r>
          </a:p>
          <a:p>
            <a:pPr lvl="1">
              <a:lnSpc>
                <a:spcPct val="90000"/>
              </a:lnSpc>
            </a:pPr>
            <a:r>
              <a:rPr lang="en-US" altLang="en-US" sz="2100" smtClean="0"/>
              <a:t>is an abstraction </a:t>
            </a:r>
          </a:p>
          <a:p>
            <a:pPr lvl="2">
              <a:lnSpc>
                <a:spcPct val="90000"/>
              </a:lnSpc>
            </a:pPr>
            <a:r>
              <a:rPr lang="en-US" altLang="en-US" sz="1800" smtClean="0"/>
              <a:t>of a data structure</a:t>
            </a:r>
          </a:p>
          <a:p>
            <a:pPr>
              <a:lnSpc>
                <a:spcPct val="90000"/>
              </a:lnSpc>
            </a:pPr>
            <a:endParaRPr lang="en-US" altLang="en-US" sz="2200" smtClean="0"/>
          </a:p>
          <a:p>
            <a:pPr>
              <a:lnSpc>
                <a:spcPct val="90000"/>
              </a:lnSpc>
            </a:pPr>
            <a:r>
              <a:rPr lang="en-US" altLang="en-US" sz="2200" smtClean="0"/>
              <a:t>An ADT specifies:</a:t>
            </a:r>
          </a:p>
          <a:p>
            <a:pPr lvl="1">
              <a:lnSpc>
                <a:spcPct val="90000"/>
              </a:lnSpc>
            </a:pPr>
            <a:r>
              <a:rPr lang="en-US" altLang="en-US" sz="2100" smtClean="0"/>
              <a:t>Data stored</a:t>
            </a:r>
          </a:p>
          <a:p>
            <a:pPr lvl="1">
              <a:lnSpc>
                <a:spcPct val="90000"/>
              </a:lnSpc>
            </a:pPr>
            <a:endParaRPr lang="en-US" altLang="en-US" sz="2100" smtClean="0"/>
          </a:p>
          <a:p>
            <a:pPr lvl="1">
              <a:lnSpc>
                <a:spcPct val="90000"/>
              </a:lnSpc>
            </a:pPr>
            <a:r>
              <a:rPr lang="en-US" altLang="en-US" sz="2100" smtClean="0"/>
              <a:t>Operations on the data</a:t>
            </a:r>
          </a:p>
          <a:p>
            <a:pPr lvl="1">
              <a:lnSpc>
                <a:spcPct val="90000"/>
              </a:lnSpc>
            </a:pPr>
            <a:endParaRPr lang="en-US" altLang="en-US" sz="2100" smtClean="0"/>
          </a:p>
          <a:p>
            <a:pPr lvl="1">
              <a:lnSpc>
                <a:spcPct val="90000"/>
              </a:lnSpc>
            </a:pPr>
            <a:r>
              <a:rPr lang="en-US" altLang="en-US" sz="2100" smtClean="0"/>
              <a:t>Error conditions </a:t>
            </a:r>
          </a:p>
          <a:p>
            <a:pPr lvl="2">
              <a:lnSpc>
                <a:spcPct val="90000"/>
              </a:lnSpc>
            </a:pPr>
            <a:r>
              <a:rPr lang="en-US" altLang="en-US" sz="1800" smtClean="0"/>
              <a:t>associated with operations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038600" y="1676400"/>
            <a:ext cx="5029200" cy="4648200"/>
          </a:xfrm>
        </p:spPr>
        <p:txBody>
          <a:bodyPr/>
          <a:lstStyle/>
          <a:p>
            <a:r>
              <a:rPr lang="en-US" altLang="en-US" sz="2200" smtClean="0"/>
              <a:t>Example: ADT modeling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200" smtClean="0"/>
              <a:t>     a simple stock trading system</a:t>
            </a:r>
          </a:p>
          <a:p>
            <a:pPr lvl="1"/>
            <a:r>
              <a:rPr lang="en-US" altLang="en-US" sz="2100" smtClean="0"/>
              <a:t>The data stored are buy/sell orders</a:t>
            </a:r>
          </a:p>
          <a:p>
            <a:pPr lvl="1"/>
            <a:endParaRPr lang="en-US" altLang="en-US" sz="2100" smtClean="0"/>
          </a:p>
          <a:p>
            <a:pPr lvl="1"/>
            <a:r>
              <a:rPr lang="en-US" altLang="en-US" sz="2100" smtClean="0"/>
              <a:t>The operations supported are</a:t>
            </a:r>
          </a:p>
          <a:p>
            <a:pPr lvl="2"/>
            <a:r>
              <a:rPr lang="en-US" altLang="en-US" sz="1800" smtClean="0"/>
              <a:t>order </a:t>
            </a:r>
            <a:r>
              <a:rPr lang="en-US" altLang="en-US" sz="1800" smtClean="0">
                <a:solidFill>
                  <a:schemeClr val="tx2"/>
                </a:solidFill>
              </a:rPr>
              <a:t>buy</a:t>
            </a:r>
            <a:r>
              <a:rPr lang="en-US" altLang="en-US" sz="1800" smtClean="0"/>
              <a:t>(stock, shares, price)</a:t>
            </a:r>
          </a:p>
          <a:p>
            <a:pPr lvl="2"/>
            <a:r>
              <a:rPr lang="en-US" altLang="en-US" sz="1800" smtClean="0"/>
              <a:t>order </a:t>
            </a:r>
            <a:r>
              <a:rPr lang="en-US" altLang="en-US" sz="1800" smtClean="0">
                <a:solidFill>
                  <a:schemeClr val="tx2"/>
                </a:solidFill>
              </a:rPr>
              <a:t>sell</a:t>
            </a:r>
            <a:r>
              <a:rPr lang="en-US" altLang="en-US" sz="1800" smtClean="0"/>
              <a:t>(stock, shares, price)</a:t>
            </a:r>
          </a:p>
          <a:p>
            <a:pPr lvl="2"/>
            <a:r>
              <a:rPr lang="en-US" altLang="en-US" sz="1800" smtClean="0"/>
              <a:t>void </a:t>
            </a:r>
            <a:r>
              <a:rPr lang="en-US" altLang="en-US" sz="1800" smtClean="0">
                <a:solidFill>
                  <a:schemeClr val="tx2"/>
                </a:solidFill>
              </a:rPr>
              <a:t>cancel</a:t>
            </a:r>
            <a:r>
              <a:rPr lang="en-US" altLang="en-US" sz="1800" smtClean="0"/>
              <a:t>(order)</a:t>
            </a:r>
          </a:p>
          <a:p>
            <a:pPr lvl="1"/>
            <a:endParaRPr lang="en-US" altLang="en-US" sz="2100" smtClean="0"/>
          </a:p>
          <a:p>
            <a:pPr lvl="1"/>
            <a:r>
              <a:rPr lang="en-US" altLang="en-US" sz="2100" smtClean="0"/>
              <a:t>Error conditions:</a:t>
            </a:r>
          </a:p>
          <a:p>
            <a:pPr lvl="2"/>
            <a:r>
              <a:rPr lang="en-US" altLang="en-US" sz="1800" smtClean="0"/>
              <a:t>Buy/sell a nonexistent stock</a:t>
            </a:r>
          </a:p>
          <a:p>
            <a:pPr lvl="2"/>
            <a:r>
              <a:rPr lang="en-US" altLang="en-US" sz="1800" smtClean="0"/>
              <a:t>Cancel a nonexistent order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001000" cy="1417638"/>
          </a:xfrm>
        </p:spPr>
        <p:txBody>
          <a:bodyPr/>
          <a:lstStyle/>
          <a:p>
            <a:r>
              <a:rPr lang="en-US" altLang="en-US" smtClean="0"/>
              <a:t>The Stack ADT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676400"/>
            <a:ext cx="4724400" cy="518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 smtClean="0"/>
              <a:t>The </a:t>
            </a:r>
            <a:r>
              <a:rPr lang="en-US" altLang="en-US" sz="2000" b="1" smtClean="0">
                <a:solidFill>
                  <a:schemeClr val="tx2"/>
                </a:solidFill>
              </a:rPr>
              <a:t>Stack</a:t>
            </a:r>
            <a:r>
              <a:rPr lang="en-US" altLang="en-US" sz="2000" smtClean="0"/>
              <a:t> ADT </a:t>
            </a:r>
          </a:p>
          <a:p>
            <a:pPr lvl="1">
              <a:lnSpc>
                <a:spcPct val="90000"/>
              </a:lnSpc>
            </a:pPr>
            <a:r>
              <a:rPr lang="en-US" altLang="en-US" sz="1900" smtClean="0"/>
              <a:t>stores arbitrary objects</a:t>
            </a:r>
          </a:p>
          <a:p>
            <a:pPr>
              <a:lnSpc>
                <a:spcPct val="90000"/>
              </a:lnSpc>
            </a:pPr>
            <a:endParaRPr lang="en-US" altLang="en-US" sz="2000" smtClean="0"/>
          </a:p>
          <a:p>
            <a:pPr>
              <a:lnSpc>
                <a:spcPct val="90000"/>
              </a:lnSpc>
            </a:pPr>
            <a:r>
              <a:rPr lang="en-US" altLang="en-US" sz="2000" smtClean="0"/>
              <a:t>Insertions and deletions </a:t>
            </a:r>
          </a:p>
          <a:p>
            <a:pPr lvl="1">
              <a:lnSpc>
                <a:spcPct val="90000"/>
              </a:lnSpc>
            </a:pPr>
            <a:r>
              <a:rPr lang="en-US" altLang="en-US" sz="1900" smtClean="0"/>
              <a:t>follow the last-in first-out scheme</a:t>
            </a:r>
          </a:p>
          <a:p>
            <a:pPr>
              <a:lnSpc>
                <a:spcPct val="90000"/>
              </a:lnSpc>
            </a:pPr>
            <a:endParaRPr lang="en-US" altLang="en-US" sz="2000" smtClean="0"/>
          </a:p>
          <a:p>
            <a:pPr>
              <a:lnSpc>
                <a:spcPct val="90000"/>
              </a:lnSpc>
            </a:pPr>
            <a:r>
              <a:rPr lang="en-US" altLang="en-US" sz="2000" smtClean="0"/>
              <a:t>Think of a </a:t>
            </a:r>
          </a:p>
          <a:p>
            <a:pPr lvl="1">
              <a:lnSpc>
                <a:spcPct val="90000"/>
              </a:lnSpc>
            </a:pPr>
            <a:r>
              <a:rPr lang="en-US" altLang="en-US" sz="1900" smtClean="0"/>
              <a:t>spring-loaded plate dispenser</a:t>
            </a:r>
          </a:p>
          <a:p>
            <a:pPr>
              <a:lnSpc>
                <a:spcPct val="90000"/>
              </a:lnSpc>
            </a:pPr>
            <a:endParaRPr lang="en-US" altLang="en-US" sz="2000" smtClean="0"/>
          </a:p>
          <a:p>
            <a:pPr>
              <a:lnSpc>
                <a:spcPct val="90000"/>
              </a:lnSpc>
            </a:pPr>
            <a:r>
              <a:rPr lang="en-US" altLang="en-US" sz="2000" smtClean="0"/>
              <a:t>Main stack operations:</a:t>
            </a:r>
          </a:p>
          <a:p>
            <a:pPr lvl="1">
              <a:lnSpc>
                <a:spcPct val="90000"/>
              </a:lnSpc>
            </a:pPr>
            <a:r>
              <a:rPr lang="en-US" altLang="en-US" sz="1900" smtClean="0">
                <a:solidFill>
                  <a:srgbClr val="FF0000"/>
                </a:solidFill>
              </a:rPr>
              <a:t>push(object):</a:t>
            </a:r>
          </a:p>
          <a:p>
            <a:pPr lvl="2">
              <a:lnSpc>
                <a:spcPct val="90000"/>
              </a:lnSpc>
            </a:pPr>
            <a:r>
              <a:rPr lang="en-US" altLang="en-US" sz="1600" smtClean="0">
                <a:solidFill>
                  <a:srgbClr val="FF0000"/>
                </a:solidFill>
              </a:rPr>
              <a:t>inserts an element</a:t>
            </a:r>
          </a:p>
          <a:p>
            <a:pPr lvl="1">
              <a:lnSpc>
                <a:spcPct val="90000"/>
              </a:lnSpc>
            </a:pPr>
            <a:endParaRPr lang="en-US" altLang="en-US" sz="1900" smtClean="0"/>
          </a:p>
          <a:p>
            <a:pPr lvl="1">
              <a:lnSpc>
                <a:spcPct val="90000"/>
              </a:lnSpc>
            </a:pPr>
            <a:r>
              <a:rPr lang="en-US" altLang="en-US" sz="1900" smtClean="0">
                <a:solidFill>
                  <a:srgbClr val="FF0000"/>
                </a:solidFill>
              </a:rPr>
              <a:t>object pop(): </a:t>
            </a:r>
          </a:p>
          <a:p>
            <a:pPr lvl="2">
              <a:lnSpc>
                <a:spcPct val="90000"/>
              </a:lnSpc>
            </a:pPr>
            <a:r>
              <a:rPr lang="en-US" altLang="en-US" sz="1600" smtClean="0">
                <a:solidFill>
                  <a:srgbClr val="FF0000"/>
                </a:solidFill>
              </a:rPr>
              <a:t>removes and returns the last inserted element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1676400"/>
            <a:ext cx="3810000" cy="5181600"/>
          </a:xfrm>
        </p:spPr>
        <p:txBody>
          <a:bodyPr/>
          <a:lstStyle/>
          <a:p>
            <a:r>
              <a:rPr lang="en-US" altLang="en-US" sz="2000" smtClean="0"/>
              <a:t>Auxiliary stack operations:</a:t>
            </a:r>
          </a:p>
          <a:p>
            <a:pPr lvl="1"/>
            <a:r>
              <a:rPr lang="en-US" altLang="en-US" sz="1900" smtClean="0">
                <a:solidFill>
                  <a:srgbClr val="FF0000"/>
                </a:solidFill>
              </a:rPr>
              <a:t>object top(): </a:t>
            </a:r>
          </a:p>
          <a:p>
            <a:pPr lvl="2"/>
            <a:r>
              <a:rPr lang="en-US" altLang="en-US" sz="1600" smtClean="0">
                <a:solidFill>
                  <a:srgbClr val="FF0000"/>
                </a:solidFill>
              </a:rPr>
              <a:t>returns the last inserted element without removing it</a:t>
            </a:r>
          </a:p>
          <a:p>
            <a:pPr lvl="1"/>
            <a:endParaRPr lang="en-US" altLang="en-US" sz="1900" smtClean="0">
              <a:solidFill>
                <a:srgbClr val="FF0000"/>
              </a:solidFill>
            </a:endParaRPr>
          </a:p>
          <a:p>
            <a:pPr lvl="1"/>
            <a:r>
              <a:rPr lang="en-US" altLang="en-US" sz="1900" smtClean="0">
                <a:solidFill>
                  <a:srgbClr val="FF0000"/>
                </a:solidFill>
              </a:rPr>
              <a:t>integer size(): </a:t>
            </a:r>
          </a:p>
          <a:p>
            <a:pPr lvl="2"/>
            <a:r>
              <a:rPr lang="en-US" altLang="en-US" sz="1600" smtClean="0">
                <a:solidFill>
                  <a:srgbClr val="FF0000"/>
                </a:solidFill>
              </a:rPr>
              <a:t>returns the number of elements stored</a:t>
            </a:r>
          </a:p>
          <a:p>
            <a:pPr lvl="1"/>
            <a:endParaRPr lang="en-US" altLang="en-US" sz="1900" smtClean="0">
              <a:solidFill>
                <a:srgbClr val="FF0000"/>
              </a:solidFill>
            </a:endParaRPr>
          </a:p>
          <a:p>
            <a:pPr lvl="1"/>
            <a:r>
              <a:rPr lang="en-US" altLang="en-US" sz="1900" smtClean="0">
                <a:solidFill>
                  <a:srgbClr val="FF0000"/>
                </a:solidFill>
              </a:rPr>
              <a:t>boolean isEmpty(): </a:t>
            </a:r>
          </a:p>
          <a:p>
            <a:pPr lvl="2"/>
            <a:r>
              <a:rPr lang="en-US" altLang="en-US" sz="1600" smtClean="0">
                <a:solidFill>
                  <a:srgbClr val="FF0000"/>
                </a:solidFill>
              </a:rPr>
              <a:t>indicates whether no elements are stored</a:t>
            </a:r>
          </a:p>
        </p:txBody>
      </p:sp>
      <p:graphicFrame>
        <p:nvGraphicFramePr>
          <p:cNvPr id="5125" name="Object 5"/>
          <p:cNvGraphicFramePr>
            <a:graphicFrameLocks noChangeAspect="1"/>
          </p:cNvGraphicFramePr>
          <p:nvPr/>
        </p:nvGraphicFramePr>
        <p:xfrm>
          <a:off x="7799388" y="76200"/>
          <a:ext cx="1116012" cy="2033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Photo Editor Photo" r:id="rId4" imgW="1980952" imgH="3610479" progId="MSPhotoEd.3">
                  <p:embed/>
                </p:oleObj>
              </mc:Choice>
              <mc:Fallback>
                <p:oleObj name="Photo Editor Photo" r:id="rId4" imgW="1980952" imgH="3610479" progId="MSPhotoEd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clrChange>
                          <a:clrFrom>
                            <a:srgbClr val="FEFEFE"/>
                          </a:clrFrom>
                          <a:clrTo>
                            <a:srgbClr val="FEFEFE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99388" y="76200"/>
                        <a:ext cx="1116012" cy="2033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001000" cy="1417638"/>
          </a:xfrm>
        </p:spPr>
        <p:txBody>
          <a:bodyPr/>
          <a:lstStyle/>
          <a:p>
            <a:r>
              <a:rPr lang="en-US" altLang="en-US" smtClean="0"/>
              <a:t>Stack: operations and their effects</a:t>
            </a:r>
          </a:p>
        </p:txBody>
      </p:sp>
      <p:grpSp>
        <p:nvGrpSpPr>
          <p:cNvPr id="6147" name="Group 6"/>
          <p:cNvGrpSpPr>
            <a:grpSpLocks/>
          </p:cNvGrpSpPr>
          <p:nvPr/>
        </p:nvGrpSpPr>
        <p:grpSpPr bwMode="auto">
          <a:xfrm>
            <a:off x="2438400" y="1752600"/>
            <a:ext cx="3495675" cy="4505325"/>
            <a:chOff x="1536" y="1104"/>
            <a:chExt cx="2202" cy="2838"/>
          </a:xfrm>
        </p:grpSpPr>
        <p:pic>
          <p:nvPicPr>
            <p:cNvPr id="6148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2" y="1104"/>
              <a:ext cx="2106" cy="28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149" name="Rectangle 5"/>
            <p:cNvSpPr>
              <a:spLocks noChangeArrowheads="1"/>
            </p:cNvSpPr>
            <p:nvPr/>
          </p:nvSpPr>
          <p:spPr bwMode="auto">
            <a:xfrm>
              <a:off x="1536" y="3120"/>
              <a:ext cx="192" cy="6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001000" cy="1417638"/>
          </a:xfrm>
        </p:spPr>
        <p:txBody>
          <a:bodyPr/>
          <a:lstStyle/>
          <a:p>
            <a:r>
              <a:rPr lang="en-US" altLang="en-US" smtClean="0"/>
              <a:t>ExampleI using built-in Stack: Reversing an Array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r>
              <a:rPr lang="en-US" altLang="en-US" smtClean="0"/>
              <a:t>Refer to </a:t>
            </a:r>
            <a:r>
              <a:rPr lang="en-US" altLang="en-US" smtClean="0">
                <a:latin typeface="Courier" pitchFamily="49" charset="0"/>
              </a:rPr>
              <a:t>ArrayReverseApp</a:t>
            </a:r>
            <a:r>
              <a:rPr lang="en-US" altLang="en-US" smtClean="0"/>
              <a:t> project</a:t>
            </a:r>
          </a:p>
          <a:p>
            <a:endParaRPr lang="en-US" altLang="en-US" smtClean="0"/>
          </a:p>
          <a:p>
            <a:r>
              <a:rPr lang="en-US" altLang="en-US" smtClean="0"/>
              <a:t>The elements of an array can be reversed</a:t>
            </a:r>
          </a:p>
          <a:p>
            <a:pPr lvl="1"/>
            <a:r>
              <a:rPr lang="en-US" altLang="en-US" smtClean="0"/>
              <a:t>Using the Java built-in class called </a:t>
            </a:r>
            <a:r>
              <a:rPr lang="en-US" altLang="en-US" smtClean="0">
                <a:latin typeface="Courier" pitchFamily="49" charset="0"/>
              </a:rPr>
              <a:t>Stack</a:t>
            </a:r>
          </a:p>
          <a:p>
            <a:pPr lvl="2"/>
            <a:r>
              <a:rPr lang="en-US" altLang="en-US" smtClean="0"/>
              <a:t>Which is part of the </a:t>
            </a:r>
            <a:r>
              <a:rPr lang="en-US" altLang="en-US" smtClean="0">
                <a:latin typeface="Courier" pitchFamily="49" charset="0"/>
              </a:rPr>
              <a:t>java.util </a:t>
            </a:r>
            <a:r>
              <a:rPr lang="en-US" altLang="en-US" smtClean="0"/>
              <a:t>package</a:t>
            </a:r>
          </a:p>
          <a:p>
            <a:pPr lvl="2"/>
            <a:endParaRPr lang="en-US" altLang="en-US" smtClean="0"/>
          </a:p>
          <a:p>
            <a:r>
              <a:rPr lang="en-US" altLang="en-US" smtClean="0">
                <a:latin typeface="Courier" pitchFamily="49" charset="0"/>
              </a:rPr>
              <a:t>Number</a:t>
            </a:r>
            <a:r>
              <a:rPr lang="en-US" altLang="en-US" smtClean="0"/>
              <a:t> is a base class for </a:t>
            </a:r>
          </a:p>
          <a:p>
            <a:pPr lvl="1"/>
            <a:r>
              <a:rPr lang="en-US" altLang="en-US" smtClean="0">
                <a:latin typeface="Courier" pitchFamily="49" charset="0"/>
              </a:rPr>
              <a:t>BigDecimal</a:t>
            </a:r>
            <a:r>
              <a:rPr lang="en-US" altLang="en-US" smtClean="0"/>
              <a:t>, </a:t>
            </a:r>
            <a:r>
              <a:rPr lang="en-US" altLang="en-US" smtClean="0">
                <a:latin typeface="Courier" pitchFamily="49" charset="0"/>
              </a:rPr>
              <a:t>BigInteger</a:t>
            </a:r>
          </a:p>
          <a:p>
            <a:pPr lvl="1"/>
            <a:endParaRPr lang="en-US" altLang="en-US" smtClean="0"/>
          </a:p>
          <a:p>
            <a:pPr lvl="1"/>
            <a:r>
              <a:rPr lang="en-US" altLang="en-US" smtClean="0">
                <a:latin typeface="Courier" pitchFamily="49" charset="0"/>
              </a:rPr>
              <a:t>Byte</a:t>
            </a:r>
            <a:r>
              <a:rPr lang="en-US" altLang="en-US" smtClean="0"/>
              <a:t>, </a:t>
            </a:r>
            <a:r>
              <a:rPr lang="en-US" altLang="en-US" smtClean="0">
                <a:latin typeface="Courier" pitchFamily="49" charset="0"/>
              </a:rPr>
              <a:t>Double</a:t>
            </a:r>
            <a:r>
              <a:rPr lang="en-US" altLang="en-US" smtClean="0"/>
              <a:t>, </a:t>
            </a:r>
            <a:r>
              <a:rPr lang="en-US" altLang="en-US" smtClean="0">
                <a:latin typeface="Courier" pitchFamily="49" charset="0"/>
              </a:rPr>
              <a:t>Float</a:t>
            </a:r>
            <a:r>
              <a:rPr lang="en-US" altLang="en-US" smtClean="0"/>
              <a:t>, </a:t>
            </a:r>
            <a:r>
              <a:rPr lang="en-US" altLang="en-US" smtClean="0">
                <a:latin typeface="Courier" pitchFamily="49" charset="0"/>
              </a:rPr>
              <a:t>Integer</a:t>
            </a:r>
            <a:r>
              <a:rPr lang="en-US" altLang="en-US" smtClean="0"/>
              <a:t>, </a:t>
            </a:r>
            <a:r>
              <a:rPr lang="en-US" altLang="en-US" smtClean="0">
                <a:latin typeface="Courier" pitchFamily="49" charset="0"/>
              </a:rPr>
              <a:t>Long</a:t>
            </a:r>
            <a:r>
              <a:rPr lang="en-US" altLang="en-US" smtClean="0"/>
              <a:t> and </a:t>
            </a:r>
            <a:r>
              <a:rPr lang="en-US" altLang="en-US" smtClean="0">
                <a:latin typeface="Courier" pitchFamily="49" charset="0"/>
              </a:rPr>
              <a:t>Short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001000" cy="1417638"/>
          </a:xfrm>
        </p:spPr>
        <p:txBody>
          <a:bodyPr/>
          <a:lstStyle/>
          <a:p>
            <a:r>
              <a:rPr lang="en-US" altLang="en-US" smtClean="0"/>
              <a:t>ExampleII using built-in Stack: Reversing an Array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r>
              <a:rPr lang="en-US" altLang="en-US" smtClean="0"/>
              <a:t>Refer to </a:t>
            </a:r>
            <a:r>
              <a:rPr lang="en-US" altLang="en-US" smtClean="0">
                <a:latin typeface="Courier" pitchFamily="49" charset="0"/>
              </a:rPr>
              <a:t>SecretMessageApp</a:t>
            </a:r>
            <a:r>
              <a:rPr lang="en-US" altLang="en-US" smtClean="0"/>
              <a:t> project</a:t>
            </a:r>
          </a:p>
          <a:p>
            <a:endParaRPr lang="en-US" altLang="en-US" smtClean="0"/>
          </a:p>
          <a:p>
            <a:r>
              <a:rPr lang="en-US" altLang="en-US" smtClean="0"/>
              <a:t>The secret message is </a:t>
            </a:r>
          </a:p>
          <a:p>
            <a:pPr lvl="1"/>
            <a:r>
              <a:rPr lang="en-US" altLang="en-US" smtClean="0"/>
              <a:t>Encoded by having each individual word reversed</a:t>
            </a:r>
          </a:p>
          <a:p>
            <a:pPr lvl="1"/>
            <a:endParaRPr lang="en-US" altLang="en-US" smtClean="0"/>
          </a:p>
          <a:p>
            <a:pPr lvl="1"/>
            <a:r>
              <a:rPr lang="en-US" altLang="en-US" smtClean="0"/>
              <a:t>And then decoded by means of an auxiliary stack</a:t>
            </a:r>
          </a:p>
          <a:p>
            <a:pPr lvl="2"/>
            <a:r>
              <a:rPr lang="en-US" altLang="en-US" smtClean="0"/>
              <a:t>Character are displayed in reverse order when</a:t>
            </a:r>
          </a:p>
          <a:p>
            <a:pPr lvl="2"/>
            <a:endParaRPr lang="en-US" altLang="en-US" smtClean="0"/>
          </a:p>
          <a:p>
            <a:pPr lvl="2"/>
            <a:r>
              <a:rPr lang="en-US" altLang="en-US" smtClean="0"/>
              <a:t>Popped from the auxiliary stack variable</a:t>
            </a:r>
          </a:p>
          <a:p>
            <a:pPr lvl="1"/>
            <a:endParaRPr lang="en-US" altLang="en-US" smtClean="0"/>
          </a:p>
          <a:p>
            <a:pPr lvl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001000" cy="1417638"/>
          </a:xfrm>
        </p:spPr>
        <p:txBody>
          <a:bodyPr/>
          <a:lstStyle/>
          <a:p>
            <a:r>
              <a:rPr lang="en-US" altLang="en-US" smtClean="0"/>
              <a:t>Our Stack Interface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95463"/>
            <a:ext cx="5410200" cy="4038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200" smtClean="0"/>
              <a:t>Java interface corresponding to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200" smtClean="0"/>
              <a:t>    our Stack ADT</a:t>
            </a:r>
          </a:p>
          <a:p>
            <a:pPr lvl="1">
              <a:lnSpc>
                <a:spcPct val="90000"/>
              </a:lnSpc>
            </a:pPr>
            <a:r>
              <a:rPr lang="en-US" altLang="en-US" sz="2100" smtClean="0"/>
              <a:t>Requires the definition of class </a:t>
            </a:r>
            <a:r>
              <a:rPr lang="en-US" altLang="en-US" sz="2100" smtClean="0">
                <a:solidFill>
                  <a:schemeClr val="hlink"/>
                </a:solidFill>
                <a:latin typeface="Arial Narrow" panose="020B0606020202030204" pitchFamily="34" charset="0"/>
              </a:rPr>
              <a:t>StackException</a:t>
            </a:r>
            <a:endParaRPr lang="en-US" altLang="en-US" sz="2100" smtClean="0"/>
          </a:p>
          <a:p>
            <a:pPr>
              <a:lnSpc>
                <a:spcPct val="90000"/>
              </a:lnSpc>
            </a:pPr>
            <a:endParaRPr lang="en-US" altLang="en-US" sz="2200" smtClean="0"/>
          </a:p>
          <a:p>
            <a:pPr lvl="1">
              <a:lnSpc>
                <a:spcPct val="90000"/>
              </a:lnSpc>
            </a:pPr>
            <a:r>
              <a:rPr lang="en-US" altLang="en-US" sz="2100" smtClean="0"/>
              <a:t>Different from the built-in Java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100" smtClean="0"/>
              <a:t>     class </a:t>
            </a:r>
            <a:r>
              <a:rPr lang="en-US" altLang="en-US" sz="2100" smtClean="0">
                <a:solidFill>
                  <a:schemeClr val="tx2"/>
                </a:solidFill>
                <a:latin typeface="Arial Narrow" panose="020B0606020202030204" pitchFamily="34" charset="0"/>
              </a:rPr>
              <a:t>java.util.Stack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4495800" y="1643063"/>
            <a:ext cx="4572000" cy="39401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000000"/>
                </a:solidFill>
                <a:latin typeface="Courier" pitchFamily="49" charset="0"/>
              </a:rPr>
              <a:t>public interface</a:t>
            </a:r>
            <a:r>
              <a:rPr lang="en-US" altLang="en-US" sz="2000">
                <a:latin typeface="Courier" pitchFamily="49" charset="0"/>
              </a:rPr>
              <a:t> </a:t>
            </a:r>
            <a:r>
              <a:rPr lang="en-US" altLang="en-US" sz="2000">
                <a:solidFill>
                  <a:schemeClr val="tx2"/>
                </a:solidFill>
                <a:latin typeface="Courier" pitchFamily="49" charset="0"/>
              </a:rPr>
              <a:t>Stack</a:t>
            </a:r>
            <a:r>
              <a:rPr lang="en-US" altLang="en-US" sz="2000">
                <a:latin typeface="Courier" pitchFamily="49" charset="0"/>
              </a:rPr>
              <a:t> </a:t>
            </a:r>
            <a:r>
              <a:rPr lang="en-US" altLang="en-US" sz="2000">
                <a:solidFill>
                  <a:srgbClr val="000000"/>
                </a:solidFill>
                <a:latin typeface="Courier" pitchFamily="49" charset="0"/>
              </a:rPr>
              <a:t>{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000">
                <a:latin typeface="Courier" pitchFamily="49" charset="0"/>
              </a:rPr>
              <a:t>	</a:t>
            </a:r>
            <a:r>
              <a:rPr lang="en-US" altLang="en-US" sz="2000">
                <a:solidFill>
                  <a:srgbClr val="000000"/>
                </a:solidFill>
                <a:latin typeface="Courier" pitchFamily="49" charset="0"/>
              </a:rPr>
              <a:t>public</a:t>
            </a:r>
            <a:r>
              <a:rPr lang="en-US" altLang="en-US" sz="2000">
                <a:latin typeface="Courier" pitchFamily="49" charset="0"/>
              </a:rPr>
              <a:t> int </a:t>
            </a:r>
            <a:r>
              <a:rPr lang="en-US" altLang="en-US" sz="2000">
                <a:solidFill>
                  <a:schemeClr val="tx2"/>
                </a:solidFill>
                <a:latin typeface="Courier" pitchFamily="49" charset="0"/>
              </a:rPr>
              <a:t>size()</a:t>
            </a:r>
            <a:r>
              <a:rPr lang="en-US" altLang="en-US" sz="2000">
                <a:latin typeface="Courier" pitchFamily="49" charset="0"/>
              </a:rPr>
              <a:t>;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000">
                <a:latin typeface="Courier" pitchFamily="49" charset="0"/>
              </a:rPr>
              <a:t>	</a:t>
            </a:r>
            <a:r>
              <a:rPr lang="en-US" altLang="en-US" sz="2000">
                <a:solidFill>
                  <a:srgbClr val="000000"/>
                </a:solidFill>
                <a:latin typeface="Courier" pitchFamily="49" charset="0"/>
              </a:rPr>
              <a:t>public</a:t>
            </a:r>
            <a:r>
              <a:rPr lang="en-US" altLang="en-US" sz="2000">
                <a:latin typeface="Courier" pitchFamily="49" charset="0"/>
              </a:rPr>
              <a:t> boolean </a:t>
            </a:r>
            <a:r>
              <a:rPr lang="en-US" altLang="en-US" sz="2000">
                <a:solidFill>
                  <a:schemeClr val="tx2"/>
                </a:solidFill>
                <a:latin typeface="Courier" pitchFamily="49" charset="0"/>
              </a:rPr>
              <a:t>isEmpty()</a:t>
            </a:r>
            <a:r>
              <a:rPr lang="en-US" altLang="en-US" sz="2000">
                <a:latin typeface="Courier" pitchFamily="49" charset="0"/>
              </a:rPr>
              <a:t>;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000">
                <a:latin typeface="Courier" pitchFamily="49" charset="0"/>
              </a:rPr>
              <a:t>	</a:t>
            </a:r>
            <a:r>
              <a:rPr lang="en-US" altLang="en-US" sz="2000">
                <a:solidFill>
                  <a:srgbClr val="000000"/>
                </a:solidFill>
                <a:latin typeface="Courier" pitchFamily="49" charset="0"/>
              </a:rPr>
              <a:t>public</a:t>
            </a:r>
            <a:r>
              <a:rPr lang="en-US" altLang="en-US" sz="2000">
                <a:latin typeface="Courier" pitchFamily="49" charset="0"/>
              </a:rPr>
              <a:t> Object </a:t>
            </a:r>
            <a:r>
              <a:rPr lang="en-US" altLang="en-US" sz="2000">
                <a:solidFill>
                  <a:schemeClr val="tx2"/>
                </a:solidFill>
                <a:latin typeface="Courier" pitchFamily="49" charset="0"/>
              </a:rPr>
              <a:t>top()</a:t>
            </a:r>
            <a:r>
              <a:rPr lang="en-US" altLang="en-US" sz="2000">
                <a:latin typeface="Courier" pitchFamily="49" charset="0"/>
              </a:rPr>
              <a:t/>
            </a:r>
            <a:br>
              <a:rPr lang="en-US" altLang="en-US" sz="2000">
                <a:latin typeface="Courier" pitchFamily="49" charset="0"/>
              </a:rPr>
            </a:br>
            <a:r>
              <a:rPr lang="en-US" altLang="en-US" sz="2000">
                <a:latin typeface="Courier" pitchFamily="49" charset="0"/>
              </a:rPr>
              <a:t>			</a:t>
            </a:r>
            <a:r>
              <a:rPr lang="en-US" altLang="en-US" sz="2000">
                <a:solidFill>
                  <a:srgbClr val="000000"/>
                </a:solidFill>
                <a:latin typeface="Courier" pitchFamily="49" charset="0"/>
              </a:rPr>
              <a:t>throws</a:t>
            </a:r>
            <a:r>
              <a:rPr lang="en-US" altLang="en-US" sz="2000">
                <a:latin typeface="Courier" pitchFamily="49" charset="0"/>
              </a:rPr>
              <a:t> </a:t>
            </a:r>
            <a:r>
              <a:rPr lang="en-US" altLang="en-US" sz="2000">
                <a:solidFill>
                  <a:schemeClr val="hlink"/>
                </a:solidFill>
                <a:latin typeface="Courier" pitchFamily="49" charset="0"/>
              </a:rPr>
              <a:t>StackException</a:t>
            </a:r>
            <a:r>
              <a:rPr lang="en-US" altLang="en-US" sz="2000">
                <a:latin typeface="Courier" pitchFamily="49" charset="0"/>
              </a:rPr>
              <a:t>;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000">
                <a:latin typeface="Courier" pitchFamily="49" charset="0"/>
              </a:rPr>
              <a:t>	</a:t>
            </a:r>
            <a:r>
              <a:rPr lang="en-US" altLang="en-US" sz="2000">
                <a:solidFill>
                  <a:srgbClr val="000000"/>
                </a:solidFill>
                <a:latin typeface="Courier" pitchFamily="49" charset="0"/>
              </a:rPr>
              <a:t>public void</a:t>
            </a:r>
            <a:r>
              <a:rPr lang="en-US" altLang="en-US" sz="2000">
                <a:latin typeface="Courier" pitchFamily="49" charset="0"/>
              </a:rPr>
              <a:t> </a:t>
            </a:r>
            <a:r>
              <a:rPr lang="en-US" altLang="en-US" sz="2000">
                <a:solidFill>
                  <a:schemeClr val="tx2"/>
                </a:solidFill>
                <a:latin typeface="Courier" pitchFamily="49" charset="0"/>
              </a:rPr>
              <a:t>push(Object o)</a:t>
            </a:r>
            <a:r>
              <a:rPr lang="en-US" altLang="en-US" sz="2000">
                <a:solidFill>
                  <a:srgbClr val="000000"/>
                </a:solidFill>
                <a:latin typeface="Courier" pitchFamily="49" charset="0"/>
              </a:rPr>
              <a:t>   throws</a:t>
            </a:r>
            <a:r>
              <a:rPr lang="en-US" altLang="en-US" sz="2000">
                <a:latin typeface="Courier" pitchFamily="49" charset="0"/>
              </a:rPr>
              <a:t> </a:t>
            </a:r>
            <a:r>
              <a:rPr lang="en-US" altLang="en-US" sz="2000">
                <a:solidFill>
                  <a:schemeClr val="hlink"/>
                </a:solidFill>
                <a:latin typeface="Courier" pitchFamily="49" charset="0"/>
              </a:rPr>
              <a:t>StackException</a:t>
            </a:r>
            <a:r>
              <a:rPr lang="en-US" altLang="en-US" sz="2000">
                <a:latin typeface="Courier" pitchFamily="49" charset="0"/>
              </a:rPr>
              <a:t>;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000">
                <a:latin typeface="Courier" pitchFamily="49" charset="0"/>
              </a:rPr>
              <a:t>	</a:t>
            </a:r>
            <a:r>
              <a:rPr lang="en-US" altLang="en-US" sz="2000">
                <a:solidFill>
                  <a:srgbClr val="000000"/>
                </a:solidFill>
                <a:latin typeface="Courier" pitchFamily="49" charset="0"/>
              </a:rPr>
              <a:t>public</a:t>
            </a:r>
            <a:r>
              <a:rPr lang="en-US" altLang="en-US" sz="2000">
                <a:latin typeface="Courier" pitchFamily="49" charset="0"/>
              </a:rPr>
              <a:t> Object </a:t>
            </a:r>
            <a:r>
              <a:rPr lang="en-US" altLang="en-US" sz="2000">
                <a:solidFill>
                  <a:schemeClr val="tx2"/>
                </a:solidFill>
                <a:latin typeface="Courier" pitchFamily="49" charset="0"/>
              </a:rPr>
              <a:t>pop()</a:t>
            </a:r>
            <a:r>
              <a:rPr lang="en-US" altLang="en-US" sz="2000">
                <a:latin typeface="Courier" pitchFamily="49" charset="0"/>
              </a:rPr>
              <a:t/>
            </a:r>
            <a:br>
              <a:rPr lang="en-US" altLang="en-US" sz="2000">
                <a:latin typeface="Courier" pitchFamily="49" charset="0"/>
              </a:rPr>
            </a:br>
            <a:r>
              <a:rPr lang="en-US" altLang="en-US" sz="2000">
                <a:latin typeface="Courier" pitchFamily="49" charset="0"/>
              </a:rPr>
              <a:t>			 </a:t>
            </a:r>
            <a:r>
              <a:rPr lang="en-US" altLang="en-US" sz="2000">
                <a:solidFill>
                  <a:srgbClr val="000000"/>
                </a:solidFill>
                <a:latin typeface="Courier" pitchFamily="49" charset="0"/>
              </a:rPr>
              <a:t>throws</a:t>
            </a:r>
            <a:r>
              <a:rPr lang="en-US" altLang="en-US" sz="2000">
                <a:latin typeface="Courier" pitchFamily="49" charset="0"/>
              </a:rPr>
              <a:t> </a:t>
            </a:r>
            <a:r>
              <a:rPr lang="en-US" altLang="en-US" sz="2000">
                <a:solidFill>
                  <a:schemeClr val="hlink"/>
                </a:solidFill>
                <a:latin typeface="Courier" pitchFamily="49" charset="0"/>
              </a:rPr>
              <a:t>StackException</a:t>
            </a:r>
            <a:r>
              <a:rPr lang="en-US" altLang="en-US" sz="2000">
                <a:latin typeface="Courier" pitchFamily="49" charset="0"/>
              </a:rPr>
              <a:t>;</a:t>
            </a:r>
            <a:br>
              <a:rPr lang="en-US" altLang="en-US" sz="2000">
                <a:latin typeface="Courier" pitchFamily="49" charset="0"/>
              </a:rPr>
            </a:br>
            <a:r>
              <a:rPr lang="en-US" altLang="en-US" sz="2000">
                <a:solidFill>
                  <a:srgbClr val="000000"/>
                </a:solidFill>
                <a:latin typeface="Courier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Exceptions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676400"/>
            <a:ext cx="4953000" cy="4495800"/>
          </a:xfrm>
        </p:spPr>
        <p:txBody>
          <a:bodyPr/>
          <a:lstStyle/>
          <a:p>
            <a:r>
              <a:rPr lang="en-US" altLang="en-US" sz="2200" smtClean="0"/>
              <a:t>Attempting the execution </a:t>
            </a:r>
          </a:p>
          <a:p>
            <a:pPr lvl="1"/>
            <a:r>
              <a:rPr lang="en-US" altLang="en-US" sz="2100" smtClean="0"/>
              <a:t>of an operation of ADT may </a:t>
            </a:r>
          </a:p>
          <a:p>
            <a:pPr lvl="2"/>
            <a:r>
              <a:rPr lang="en-US" altLang="en-US" sz="1800" smtClean="0"/>
              <a:t>sometimes cause an error condition, called an exception</a:t>
            </a:r>
          </a:p>
          <a:p>
            <a:endParaRPr lang="en-US" altLang="en-US" sz="2200" smtClean="0"/>
          </a:p>
          <a:p>
            <a:r>
              <a:rPr lang="en-US" altLang="en-US" sz="2200" smtClean="0"/>
              <a:t>Exceptions are said to be </a:t>
            </a:r>
          </a:p>
          <a:p>
            <a:pPr lvl="1"/>
            <a:r>
              <a:rPr lang="en-US" altLang="en-US" sz="2100" smtClean="0"/>
              <a:t>“thrown” by an operation that cannot be executed</a:t>
            </a:r>
          </a:p>
          <a:p>
            <a:pPr lvl="1"/>
            <a:endParaRPr lang="en-US" altLang="en-US" sz="2100" smtClean="0"/>
          </a:p>
          <a:p>
            <a:pPr lvl="1"/>
            <a:endParaRPr lang="en-US" altLang="en-US" sz="2100" smtClean="0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676400"/>
            <a:ext cx="4648200" cy="4495800"/>
          </a:xfrm>
        </p:spPr>
        <p:txBody>
          <a:bodyPr/>
          <a:lstStyle/>
          <a:p>
            <a:r>
              <a:rPr lang="en-US" altLang="en-US" sz="2200" smtClean="0"/>
              <a:t>In the Stack ADT, operations </a:t>
            </a:r>
          </a:p>
          <a:p>
            <a:pPr lvl="1"/>
            <a:r>
              <a:rPr lang="en-US" altLang="en-US" sz="2100" smtClean="0"/>
              <a:t>pop and top cannot be </a:t>
            </a:r>
          </a:p>
          <a:p>
            <a:pPr lvl="2"/>
            <a:r>
              <a:rPr lang="en-US" altLang="en-US" sz="1800" smtClean="0"/>
              <a:t>performed if the stack is empty</a:t>
            </a:r>
          </a:p>
          <a:p>
            <a:pPr lvl="2"/>
            <a:endParaRPr lang="en-US" altLang="en-US" sz="1800" smtClean="0"/>
          </a:p>
          <a:p>
            <a:pPr lvl="1"/>
            <a:r>
              <a:rPr lang="en-US" altLang="en-US" sz="2200" smtClean="0"/>
              <a:t>push cannot be</a:t>
            </a:r>
          </a:p>
          <a:p>
            <a:pPr lvl="2"/>
            <a:r>
              <a:rPr lang="en-US" altLang="en-US" sz="1800" smtClean="0"/>
              <a:t>performed if the stack is full</a:t>
            </a:r>
          </a:p>
          <a:p>
            <a:endParaRPr lang="en-US" altLang="en-US" sz="2200" smtClean="0"/>
          </a:p>
          <a:p>
            <a:r>
              <a:rPr lang="en-US" altLang="en-US" sz="2200" smtClean="0"/>
              <a:t>Attempting the execution </a:t>
            </a:r>
          </a:p>
          <a:p>
            <a:pPr lvl="1"/>
            <a:r>
              <a:rPr lang="en-US" altLang="en-US" sz="2100" smtClean="0"/>
              <a:t>of pop or top on an empty stack throws an </a:t>
            </a:r>
            <a:r>
              <a:rPr lang="en-US" altLang="en-US" sz="2100" smtClean="0">
                <a:solidFill>
                  <a:schemeClr val="hlink"/>
                </a:solidFill>
              </a:rPr>
              <a:t>StackException</a:t>
            </a:r>
          </a:p>
          <a:p>
            <a:pPr lvl="1"/>
            <a:r>
              <a:rPr lang="en-US" altLang="en-US" sz="2100" smtClean="0"/>
              <a:t>of push on a full stack throws an </a:t>
            </a:r>
            <a:r>
              <a:rPr lang="en-US" altLang="en-US" sz="2100" smtClean="0">
                <a:solidFill>
                  <a:schemeClr val="hlink"/>
                </a:solidFill>
              </a:rPr>
              <a:t>StackException</a:t>
            </a:r>
          </a:p>
          <a:p>
            <a:pPr lvl="1"/>
            <a:endParaRPr lang="en-US" altLang="en-US" sz="2100" smtClean="0">
              <a:solidFill>
                <a:schemeClr val="hlink"/>
              </a:solidFill>
            </a:endParaRPr>
          </a:p>
          <a:p>
            <a:pPr lvl="1"/>
            <a:endParaRPr lang="en-US" altLang="en-US" sz="2100" smtClean="0">
              <a:solidFill>
                <a:schemeClr val="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Array-based Stack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752600"/>
            <a:ext cx="4191000" cy="3352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 smtClean="0"/>
              <a:t>A simple way of implementing the Stack ADT </a:t>
            </a:r>
          </a:p>
          <a:p>
            <a:pPr lvl="1">
              <a:lnSpc>
                <a:spcPct val="90000"/>
              </a:lnSpc>
            </a:pPr>
            <a:r>
              <a:rPr lang="en-US" altLang="en-US" sz="1900" smtClean="0">
                <a:solidFill>
                  <a:srgbClr val="FF0000"/>
                </a:solidFill>
              </a:rPr>
              <a:t>uses an array</a:t>
            </a:r>
          </a:p>
          <a:p>
            <a:pPr>
              <a:lnSpc>
                <a:spcPct val="90000"/>
              </a:lnSpc>
            </a:pPr>
            <a:endParaRPr lang="en-US" altLang="en-US" sz="200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sz="2000" smtClean="0"/>
              <a:t>We add elements </a:t>
            </a:r>
          </a:p>
          <a:p>
            <a:pPr lvl="1">
              <a:lnSpc>
                <a:spcPct val="90000"/>
              </a:lnSpc>
            </a:pPr>
            <a:r>
              <a:rPr lang="en-US" altLang="en-US" sz="1900" smtClean="0"/>
              <a:t>from left to right</a:t>
            </a:r>
          </a:p>
          <a:p>
            <a:pPr>
              <a:lnSpc>
                <a:spcPct val="90000"/>
              </a:lnSpc>
            </a:pPr>
            <a:endParaRPr lang="en-US" altLang="en-US" sz="2000" smtClean="0"/>
          </a:p>
          <a:p>
            <a:pPr>
              <a:lnSpc>
                <a:spcPct val="90000"/>
              </a:lnSpc>
            </a:pPr>
            <a:r>
              <a:rPr lang="en-US" altLang="en-US" sz="2000" smtClean="0">
                <a:solidFill>
                  <a:srgbClr val="FF0000"/>
                </a:solidFill>
              </a:rPr>
              <a:t>A variable</a:t>
            </a:r>
            <a:r>
              <a:rPr lang="en-US" altLang="en-US" sz="2000" smtClean="0"/>
              <a:t> keeps track </a:t>
            </a:r>
          </a:p>
          <a:p>
            <a:pPr lvl="1">
              <a:lnSpc>
                <a:spcPct val="90000"/>
              </a:lnSpc>
            </a:pPr>
            <a:r>
              <a:rPr lang="en-US" altLang="en-US" sz="1900" smtClean="0"/>
              <a:t>of the  index of the top element </a:t>
            </a:r>
          </a:p>
        </p:txBody>
      </p:sp>
      <p:sp>
        <p:nvSpPr>
          <p:cNvPr id="11268" name="Freeform 4"/>
          <p:cNvSpPr>
            <a:spLocks/>
          </p:cNvSpPr>
          <p:nvPr/>
        </p:nvSpPr>
        <p:spPr bwMode="auto">
          <a:xfrm>
            <a:off x="5334000" y="5576888"/>
            <a:ext cx="1509713" cy="379412"/>
          </a:xfrm>
          <a:custGeom>
            <a:avLst/>
            <a:gdLst>
              <a:gd name="T0" fmla="*/ 1509713 w 951"/>
              <a:gd name="T1" fmla="*/ 379412 h 239"/>
              <a:gd name="T2" fmla="*/ 1509713 w 951"/>
              <a:gd name="T3" fmla="*/ 0 h 239"/>
              <a:gd name="T4" fmla="*/ 0 w 951"/>
              <a:gd name="T5" fmla="*/ 0 h 239"/>
              <a:gd name="T6" fmla="*/ 38100 w 951"/>
              <a:gd name="T7" fmla="*/ 163512 h 239"/>
              <a:gd name="T8" fmla="*/ 165100 w 951"/>
              <a:gd name="T9" fmla="*/ 227012 h 239"/>
              <a:gd name="T10" fmla="*/ 190500 w 951"/>
              <a:gd name="T11" fmla="*/ 379412 h 239"/>
              <a:gd name="T12" fmla="*/ 1509713 w 951"/>
              <a:gd name="T13" fmla="*/ 379412 h 23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951" h="239">
                <a:moveTo>
                  <a:pt x="951" y="239"/>
                </a:moveTo>
                <a:lnTo>
                  <a:pt x="951" y="0"/>
                </a:lnTo>
                <a:lnTo>
                  <a:pt x="0" y="0"/>
                </a:lnTo>
                <a:lnTo>
                  <a:pt x="24" y="103"/>
                </a:lnTo>
                <a:lnTo>
                  <a:pt x="104" y="143"/>
                </a:lnTo>
                <a:lnTo>
                  <a:pt x="120" y="239"/>
                </a:lnTo>
                <a:lnTo>
                  <a:pt x="951" y="239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9" name="Freeform 5"/>
          <p:cNvSpPr>
            <a:spLocks/>
          </p:cNvSpPr>
          <p:nvPr/>
        </p:nvSpPr>
        <p:spPr bwMode="auto">
          <a:xfrm>
            <a:off x="1524000" y="5576888"/>
            <a:ext cx="2982913" cy="379412"/>
          </a:xfrm>
          <a:custGeom>
            <a:avLst/>
            <a:gdLst>
              <a:gd name="T0" fmla="*/ 0 w 1879"/>
              <a:gd name="T1" fmla="*/ 0 h 239"/>
              <a:gd name="T2" fmla="*/ 0 w 1879"/>
              <a:gd name="T3" fmla="*/ 379412 h 239"/>
              <a:gd name="T4" fmla="*/ 2982913 w 1879"/>
              <a:gd name="T5" fmla="*/ 379412 h 239"/>
              <a:gd name="T6" fmla="*/ 2957513 w 1879"/>
              <a:gd name="T7" fmla="*/ 214312 h 239"/>
              <a:gd name="T8" fmla="*/ 2830513 w 1879"/>
              <a:gd name="T9" fmla="*/ 125412 h 239"/>
              <a:gd name="T10" fmla="*/ 2805113 w 1879"/>
              <a:gd name="T11" fmla="*/ 0 h 239"/>
              <a:gd name="T12" fmla="*/ 0 w 1879"/>
              <a:gd name="T13" fmla="*/ 0 h 23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879" h="239">
                <a:moveTo>
                  <a:pt x="0" y="0"/>
                </a:moveTo>
                <a:lnTo>
                  <a:pt x="0" y="239"/>
                </a:lnTo>
                <a:lnTo>
                  <a:pt x="1879" y="239"/>
                </a:lnTo>
                <a:lnTo>
                  <a:pt x="1863" y="135"/>
                </a:lnTo>
                <a:lnTo>
                  <a:pt x="1783" y="79"/>
                </a:lnTo>
                <a:lnTo>
                  <a:pt x="176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4329113" y="5564188"/>
            <a:ext cx="12700" cy="25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1511300" y="5564188"/>
            <a:ext cx="2817813" cy="25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1511300" y="5576888"/>
            <a:ext cx="25400" cy="3921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4506913" y="5943600"/>
            <a:ext cx="12700" cy="25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1524000" y="5943600"/>
            <a:ext cx="2982913" cy="25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5332413" y="5564188"/>
            <a:ext cx="12700" cy="25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5345113" y="5564188"/>
            <a:ext cx="2640012" cy="25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77" name="Rectangle 13"/>
          <p:cNvSpPr>
            <a:spLocks noChangeArrowheads="1"/>
          </p:cNvSpPr>
          <p:nvPr/>
        </p:nvSpPr>
        <p:spPr bwMode="auto">
          <a:xfrm>
            <a:off x="7959725" y="5576888"/>
            <a:ext cx="25400" cy="3921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78" name="Rectangle 14"/>
          <p:cNvSpPr>
            <a:spLocks noChangeArrowheads="1"/>
          </p:cNvSpPr>
          <p:nvPr/>
        </p:nvSpPr>
        <p:spPr bwMode="auto">
          <a:xfrm>
            <a:off x="5497513" y="5943600"/>
            <a:ext cx="12700" cy="25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79" name="Rectangle 15"/>
          <p:cNvSpPr>
            <a:spLocks noChangeArrowheads="1"/>
          </p:cNvSpPr>
          <p:nvPr/>
        </p:nvSpPr>
        <p:spPr bwMode="auto">
          <a:xfrm>
            <a:off x="5510213" y="5943600"/>
            <a:ext cx="2462212" cy="25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80" name="Rectangle 16"/>
          <p:cNvSpPr>
            <a:spLocks noChangeArrowheads="1"/>
          </p:cNvSpPr>
          <p:nvPr/>
        </p:nvSpPr>
        <p:spPr bwMode="auto">
          <a:xfrm>
            <a:off x="1905000" y="5564188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81" name="Rectangle 17"/>
          <p:cNvSpPr>
            <a:spLocks noChangeArrowheads="1"/>
          </p:cNvSpPr>
          <p:nvPr/>
        </p:nvSpPr>
        <p:spPr bwMode="auto">
          <a:xfrm>
            <a:off x="1905000" y="5956300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82" name="Rectangle 18"/>
          <p:cNvSpPr>
            <a:spLocks noChangeArrowheads="1"/>
          </p:cNvSpPr>
          <p:nvPr/>
        </p:nvSpPr>
        <p:spPr bwMode="auto">
          <a:xfrm>
            <a:off x="1905000" y="5576888"/>
            <a:ext cx="25400" cy="3794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83" name="Rectangle 19"/>
          <p:cNvSpPr>
            <a:spLocks noChangeArrowheads="1"/>
          </p:cNvSpPr>
          <p:nvPr/>
        </p:nvSpPr>
        <p:spPr bwMode="auto">
          <a:xfrm>
            <a:off x="2286000" y="5564188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84" name="Rectangle 20"/>
          <p:cNvSpPr>
            <a:spLocks noChangeArrowheads="1"/>
          </p:cNvSpPr>
          <p:nvPr/>
        </p:nvSpPr>
        <p:spPr bwMode="auto">
          <a:xfrm>
            <a:off x="2286000" y="5956300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85" name="Rectangle 21"/>
          <p:cNvSpPr>
            <a:spLocks noChangeArrowheads="1"/>
          </p:cNvSpPr>
          <p:nvPr/>
        </p:nvSpPr>
        <p:spPr bwMode="auto">
          <a:xfrm>
            <a:off x="2286000" y="5576888"/>
            <a:ext cx="25400" cy="3794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86" name="Rectangle 22"/>
          <p:cNvSpPr>
            <a:spLocks noChangeArrowheads="1"/>
          </p:cNvSpPr>
          <p:nvPr/>
        </p:nvSpPr>
        <p:spPr bwMode="auto">
          <a:xfrm>
            <a:off x="3427413" y="5564188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87" name="Rectangle 23"/>
          <p:cNvSpPr>
            <a:spLocks noChangeArrowheads="1"/>
          </p:cNvSpPr>
          <p:nvPr/>
        </p:nvSpPr>
        <p:spPr bwMode="auto">
          <a:xfrm>
            <a:off x="3427413" y="5956300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88" name="Rectangle 24"/>
          <p:cNvSpPr>
            <a:spLocks noChangeArrowheads="1"/>
          </p:cNvSpPr>
          <p:nvPr/>
        </p:nvSpPr>
        <p:spPr bwMode="auto">
          <a:xfrm>
            <a:off x="3427413" y="5576888"/>
            <a:ext cx="25400" cy="3794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89" name="Rectangle 25"/>
          <p:cNvSpPr>
            <a:spLocks noChangeArrowheads="1"/>
          </p:cNvSpPr>
          <p:nvPr/>
        </p:nvSpPr>
        <p:spPr bwMode="auto">
          <a:xfrm>
            <a:off x="3046413" y="5564188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90" name="Rectangle 26"/>
          <p:cNvSpPr>
            <a:spLocks noChangeArrowheads="1"/>
          </p:cNvSpPr>
          <p:nvPr/>
        </p:nvSpPr>
        <p:spPr bwMode="auto">
          <a:xfrm>
            <a:off x="3046413" y="5956300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91" name="Rectangle 27"/>
          <p:cNvSpPr>
            <a:spLocks noChangeArrowheads="1"/>
          </p:cNvSpPr>
          <p:nvPr/>
        </p:nvSpPr>
        <p:spPr bwMode="auto">
          <a:xfrm>
            <a:off x="3046413" y="5576888"/>
            <a:ext cx="25400" cy="3794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92" name="Rectangle 28"/>
          <p:cNvSpPr>
            <a:spLocks noChangeArrowheads="1"/>
          </p:cNvSpPr>
          <p:nvPr/>
        </p:nvSpPr>
        <p:spPr bwMode="auto">
          <a:xfrm>
            <a:off x="2667000" y="5564188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93" name="Rectangle 29"/>
          <p:cNvSpPr>
            <a:spLocks noChangeArrowheads="1"/>
          </p:cNvSpPr>
          <p:nvPr/>
        </p:nvSpPr>
        <p:spPr bwMode="auto">
          <a:xfrm>
            <a:off x="2667000" y="5956300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94" name="Rectangle 30"/>
          <p:cNvSpPr>
            <a:spLocks noChangeArrowheads="1"/>
          </p:cNvSpPr>
          <p:nvPr/>
        </p:nvSpPr>
        <p:spPr bwMode="auto">
          <a:xfrm>
            <a:off x="2667000" y="5576888"/>
            <a:ext cx="25400" cy="3794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95" name="Rectangle 31"/>
          <p:cNvSpPr>
            <a:spLocks noChangeArrowheads="1"/>
          </p:cNvSpPr>
          <p:nvPr/>
        </p:nvSpPr>
        <p:spPr bwMode="auto">
          <a:xfrm>
            <a:off x="3808413" y="5564188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96" name="Rectangle 32"/>
          <p:cNvSpPr>
            <a:spLocks noChangeArrowheads="1"/>
          </p:cNvSpPr>
          <p:nvPr/>
        </p:nvSpPr>
        <p:spPr bwMode="auto">
          <a:xfrm>
            <a:off x="3808413" y="5956300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97" name="Rectangle 33"/>
          <p:cNvSpPr>
            <a:spLocks noChangeArrowheads="1"/>
          </p:cNvSpPr>
          <p:nvPr/>
        </p:nvSpPr>
        <p:spPr bwMode="auto">
          <a:xfrm>
            <a:off x="3808413" y="5576888"/>
            <a:ext cx="25400" cy="3794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98" name="Rectangle 34"/>
          <p:cNvSpPr>
            <a:spLocks noChangeArrowheads="1"/>
          </p:cNvSpPr>
          <p:nvPr/>
        </p:nvSpPr>
        <p:spPr bwMode="auto">
          <a:xfrm>
            <a:off x="6423025" y="5564188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99" name="Rectangle 35"/>
          <p:cNvSpPr>
            <a:spLocks noChangeArrowheads="1"/>
          </p:cNvSpPr>
          <p:nvPr/>
        </p:nvSpPr>
        <p:spPr bwMode="auto">
          <a:xfrm>
            <a:off x="6423025" y="5956300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300" name="Rectangle 36"/>
          <p:cNvSpPr>
            <a:spLocks noChangeArrowheads="1"/>
          </p:cNvSpPr>
          <p:nvPr/>
        </p:nvSpPr>
        <p:spPr bwMode="auto">
          <a:xfrm>
            <a:off x="6423025" y="5576888"/>
            <a:ext cx="25400" cy="3794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301" name="Rectangle 37"/>
          <p:cNvSpPr>
            <a:spLocks noChangeArrowheads="1"/>
          </p:cNvSpPr>
          <p:nvPr/>
        </p:nvSpPr>
        <p:spPr bwMode="auto">
          <a:xfrm>
            <a:off x="4189413" y="5564188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302" name="Rectangle 38"/>
          <p:cNvSpPr>
            <a:spLocks noChangeArrowheads="1"/>
          </p:cNvSpPr>
          <p:nvPr/>
        </p:nvSpPr>
        <p:spPr bwMode="auto">
          <a:xfrm>
            <a:off x="4189413" y="5956300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303" name="Rectangle 39"/>
          <p:cNvSpPr>
            <a:spLocks noChangeArrowheads="1"/>
          </p:cNvSpPr>
          <p:nvPr/>
        </p:nvSpPr>
        <p:spPr bwMode="auto">
          <a:xfrm>
            <a:off x="4189413" y="5576888"/>
            <a:ext cx="25400" cy="3794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304" name="Rectangle 40"/>
          <p:cNvSpPr>
            <a:spLocks noChangeArrowheads="1"/>
          </p:cNvSpPr>
          <p:nvPr/>
        </p:nvSpPr>
        <p:spPr bwMode="auto">
          <a:xfrm>
            <a:off x="6043613" y="5564188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305" name="Rectangle 41"/>
          <p:cNvSpPr>
            <a:spLocks noChangeArrowheads="1"/>
          </p:cNvSpPr>
          <p:nvPr/>
        </p:nvSpPr>
        <p:spPr bwMode="auto">
          <a:xfrm>
            <a:off x="6043613" y="5956300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306" name="Rectangle 42"/>
          <p:cNvSpPr>
            <a:spLocks noChangeArrowheads="1"/>
          </p:cNvSpPr>
          <p:nvPr/>
        </p:nvSpPr>
        <p:spPr bwMode="auto">
          <a:xfrm>
            <a:off x="6043613" y="5576888"/>
            <a:ext cx="25400" cy="3794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307" name="Rectangle 43"/>
          <p:cNvSpPr>
            <a:spLocks noChangeArrowheads="1"/>
          </p:cNvSpPr>
          <p:nvPr/>
        </p:nvSpPr>
        <p:spPr bwMode="auto">
          <a:xfrm>
            <a:off x="5662613" y="5564188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308" name="Rectangle 44"/>
          <p:cNvSpPr>
            <a:spLocks noChangeArrowheads="1"/>
          </p:cNvSpPr>
          <p:nvPr/>
        </p:nvSpPr>
        <p:spPr bwMode="auto">
          <a:xfrm>
            <a:off x="5662613" y="5956300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309" name="Rectangle 45"/>
          <p:cNvSpPr>
            <a:spLocks noChangeArrowheads="1"/>
          </p:cNvSpPr>
          <p:nvPr/>
        </p:nvSpPr>
        <p:spPr bwMode="auto">
          <a:xfrm>
            <a:off x="5662613" y="5576888"/>
            <a:ext cx="25400" cy="3794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310" name="Rectangle 46"/>
          <p:cNvSpPr>
            <a:spLocks noChangeArrowheads="1"/>
          </p:cNvSpPr>
          <p:nvPr/>
        </p:nvSpPr>
        <p:spPr bwMode="auto">
          <a:xfrm>
            <a:off x="6816725" y="5564188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311" name="Rectangle 47"/>
          <p:cNvSpPr>
            <a:spLocks noChangeArrowheads="1"/>
          </p:cNvSpPr>
          <p:nvPr/>
        </p:nvSpPr>
        <p:spPr bwMode="auto">
          <a:xfrm>
            <a:off x="6816725" y="5956300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312" name="Rectangle 48"/>
          <p:cNvSpPr>
            <a:spLocks noChangeArrowheads="1"/>
          </p:cNvSpPr>
          <p:nvPr/>
        </p:nvSpPr>
        <p:spPr bwMode="auto">
          <a:xfrm>
            <a:off x="6816725" y="5576888"/>
            <a:ext cx="25400" cy="3794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313" name="Rectangle 49"/>
          <p:cNvSpPr>
            <a:spLocks noChangeArrowheads="1"/>
          </p:cNvSpPr>
          <p:nvPr/>
        </p:nvSpPr>
        <p:spPr bwMode="auto">
          <a:xfrm>
            <a:off x="7197725" y="5564188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314" name="Rectangle 50"/>
          <p:cNvSpPr>
            <a:spLocks noChangeArrowheads="1"/>
          </p:cNvSpPr>
          <p:nvPr/>
        </p:nvSpPr>
        <p:spPr bwMode="auto">
          <a:xfrm>
            <a:off x="7197725" y="5956300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315" name="Rectangle 51"/>
          <p:cNvSpPr>
            <a:spLocks noChangeArrowheads="1"/>
          </p:cNvSpPr>
          <p:nvPr/>
        </p:nvSpPr>
        <p:spPr bwMode="auto">
          <a:xfrm>
            <a:off x="7197725" y="5576888"/>
            <a:ext cx="25400" cy="3794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316" name="Rectangle 52"/>
          <p:cNvSpPr>
            <a:spLocks noChangeArrowheads="1"/>
          </p:cNvSpPr>
          <p:nvPr/>
        </p:nvSpPr>
        <p:spPr bwMode="auto">
          <a:xfrm>
            <a:off x="7578725" y="5564188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317" name="Rectangle 53"/>
          <p:cNvSpPr>
            <a:spLocks noChangeArrowheads="1"/>
          </p:cNvSpPr>
          <p:nvPr/>
        </p:nvSpPr>
        <p:spPr bwMode="auto">
          <a:xfrm>
            <a:off x="7578725" y="5576888"/>
            <a:ext cx="25400" cy="3794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318" name="Rectangle 54"/>
          <p:cNvSpPr>
            <a:spLocks noChangeArrowheads="1"/>
          </p:cNvSpPr>
          <p:nvPr/>
        </p:nvSpPr>
        <p:spPr bwMode="auto">
          <a:xfrm>
            <a:off x="1066800" y="5614988"/>
            <a:ext cx="29686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4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S</a:t>
            </a:r>
            <a:endParaRPr lang="en-US" altLang="en-US" sz="2400" b="1">
              <a:solidFill>
                <a:schemeClr val="accent2"/>
              </a:solidFill>
              <a:latin typeface="Tahoma" panose="020B0604030504040204" pitchFamily="34" charset="0"/>
            </a:endParaRPr>
          </a:p>
        </p:txBody>
      </p:sp>
      <p:sp>
        <p:nvSpPr>
          <p:cNvPr id="11319" name="Rectangle 55"/>
          <p:cNvSpPr>
            <a:spLocks noChangeArrowheads="1"/>
          </p:cNvSpPr>
          <p:nvPr/>
        </p:nvSpPr>
        <p:spPr bwMode="auto">
          <a:xfrm>
            <a:off x="1638300" y="5957888"/>
            <a:ext cx="152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0</a:t>
            </a:r>
            <a:endParaRPr lang="en-US" altLang="en-US" sz="2400">
              <a:solidFill>
                <a:schemeClr val="accent2"/>
              </a:solidFill>
              <a:latin typeface="Tahoma" panose="020B0604030504040204" pitchFamily="34" charset="0"/>
            </a:endParaRPr>
          </a:p>
        </p:txBody>
      </p:sp>
      <p:sp>
        <p:nvSpPr>
          <p:cNvPr id="11320" name="Rectangle 56"/>
          <p:cNvSpPr>
            <a:spLocks noChangeArrowheads="1"/>
          </p:cNvSpPr>
          <p:nvPr/>
        </p:nvSpPr>
        <p:spPr bwMode="auto">
          <a:xfrm>
            <a:off x="2044700" y="5957888"/>
            <a:ext cx="152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1</a:t>
            </a:r>
            <a:endParaRPr lang="en-US" altLang="en-US" sz="2400">
              <a:solidFill>
                <a:schemeClr val="accent2"/>
              </a:solidFill>
              <a:latin typeface="Tahoma" panose="020B0604030504040204" pitchFamily="34" charset="0"/>
            </a:endParaRPr>
          </a:p>
        </p:txBody>
      </p:sp>
      <p:sp>
        <p:nvSpPr>
          <p:cNvPr id="11321" name="Rectangle 57"/>
          <p:cNvSpPr>
            <a:spLocks noChangeArrowheads="1"/>
          </p:cNvSpPr>
          <p:nvPr/>
        </p:nvSpPr>
        <p:spPr bwMode="auto">
          <a:xfrm>
            <a:off x="2425700" y="5957888"/>
            <a:ext cx="152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2</a:t>
            </a:r>
            <a:endParaRPr lang="en-US" altLang="en-US" sz="2400">
              <a:solidFill>
                <a:schemeClr val="accent2"/>
              </a:solidFill>
              <a:latin typeface="Tahoma" panose="020B0604030504040204" pitchFamily="34" charset="0"/>
            </a:endParaRPr>
          </a:p>
        </p:txBody>
      </p:sp>
      <p:sp>
        <p:nvSpPr>
          <p:cNvPr id="11322" name="Rectangle 58"/>
          <p:cNvSpPr>
            <a:spLocks noChangeArrowheads="1"/>
          </p:cNvSpPr>
          <p:nvPr/>
        </p:nvSpPr>
        <p:spPr bwMode="auto">
          <a:xfrm>
            <a:off x="6502400" y="5959475"/>
            <a:ext cx="2825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4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t</a:t>
            </a:r>
            <a:endParaRPr lang="en-US" altLang="en-US" sz="2400" b="1">
              <a:solidFill>
                <a:schemeClr val="accent2"/>
              </a:solidFill>
              <a:latin typeface="Tahoma" panose="020B0604030504040204" pitchFamily="34" charset="0"/>
            </a:endParaRPr>
          </a:p>
        </p:txBody>
      </p:sp>
      <p:sp>
        <p:nvSpPr>
          <p:cNvPr id="11323" name="Rectangle 59"/>
          <p:cNvSpPr>
            <a:spLocks noChangeArrowheads="1"/>
          </p:cNvSpPr>
          <p:nvPr/>
        </p:nvSpPr>
        <p:spPr bwMode="auto">
          <a:xfrm>
            <a:off x="4316413" y="5564188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324" name="Freeform 60"/>
          <p:cNvSpPr>
            <a:spLocks/>
          </p:cNvSpPr>
          <p:nvPr/>
        </p:nvSpPr>
        <p:spPr bwMode="auto">
          <a:xfrm>
            <a:off x="4316413" y="5576888"/>
            <a:ext cx="101600" cy="201612"/>
          </a:xfrm>
          <a:custGeom>
            <a:avLst/>
            <a:gdLst>
              <a:gd name="T0" fmla="*/ 25400 w 64"/>
              <a:gd name="T1" fmla="*/ 0 h 127"/>
              <a:gd name="T2" fmla="*/ 50800 w 64"/>
              <a:gd name="T3" fmla="*/ 112712 h 127"/>
              <a:gd name="T4" fmla="*/ 50800 w 64"/>
              <a:gd name="T5" fmla="*/ 112712 h 127"/>
              <a:gd name="T6" fmla="*/ 50800 w 64"/>
              <a:gd name="T7" fmla="*/ 112712 h 127"/>
              <a:gd name="T8" fmla="*/ 63500 w 64"/>
              <a:gd name="T9" fmla="*/ 150812 h 127"/>
              <a:gd name="T10" fmla="*/ 63500 w 64"/>
              <a:gd name="T11" fmla="*/ 150812 h 127"/>
              <a:gd name="T12" fmla="*/ 63500 w 64"/>
              <a:gd name="T13" fmla="*/ 150812 h 127"/>
              <a:gd name="T14" fmla="*/ 101600 w 64"/>
              <a:gd name="T15" fmla="*/ 188912 h 127"/>
              <a:gd name="T16" fmla="*/ 101600 w 64"/>
              <a:gd name="T17" fmla="*/ 176212 h 127"/>
              <a:gd name="T18" fmla="*/ 88900 w 64"/>
              <a:gd name="T19" fmla="*/ 201612 h 127"/>
              <a:gd name="T20" fmla="*/ 88900 w 64"/>
              <a:gd name="T21" fmla="*/ 201612 h 127"/>
              <a:gd name="T22" fmla="*/ 50800 w 64"/>
              <a:gd name="T23" fmla="*/ 163512 h 127"/>
              <a:gd name="T24" fmla="*/ 50800 w 64"/>
              <a:gd name="T25" fmla="*/ 163512 h 127"/>
              <a:gd name="T26" fmla="*/ 38100 w 64"/>
              <a:gd name="T27" fmla="*/ 163512 h 127"/>
              <a:gd name="T28" fmla="*/ 25400 w 64"/>
              <a:gd name="T29" fmla="*/ 125412 h 127"/>
              <a:gd name="T30" fmla="*/ 25400 w 64"/>
              <a:gd name="T31" fmla="*/ 125412 h 127"/>
              <a:gd name="T32" fmla="*/ 25400 w 64"/>
              <a:gd name="T33" fmla="*/ 112712 h 127"/>
              <a:gd name="T34" fmla="*/ 0 w 64"/>
              <a:gd name="T35" fmla="*/ 0 h 127"/>
              <a:gd name="T36" fmla="*/ 25400 w 64"/>
              <a:gd name="T37" fmla="*/ 0 h 127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64" h="127">
                <a:moveTo>
                  <a:pt x="16" y="0"/>
                </a:moveTo>
                <a:lnTo>
                  <a:pt x="32" y="71"/>
                </a:lnTo>
                <a:lnTo>
                  <a:pt x="40" y="95"/>
                </a:lnTo>
                <a:lnTo>
                  <a:pt x="64" y="119"/>
                </a:lnTo>
                <a:lnTo>
                  <a:pt x="64" y="111"/>
                </a:lnTo>
                <a:lnTo>
                  <a:pt x="56" y="127"/>
                </a:lnTo>
                <a:lnTo>
                  <a:pt x="32" y="103"/>
                </a:lnTo>
                <a:lnTo>
                  <a:pt x="24" y="103"/>
                </a:lnTo>
                <a:lnTo>
                  <a:pt x="16" y="79"/>
                </a:lnTo>
                <a:lnTo>
                  <a:pt x="16" y="71"/>
                </a:lnTo>
                <a:lnTo>
                  <a:pt x="0" y="0"/>
                </a:lnTo>
                <a:lnTo>
                  <a:pt x="16" y="0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325" name="Freeform 61"/>
          <p:cNvSpPr>
            <a:spLocks/>
          </p:cNvSpPr>
          <p:nvPr/>
        </p:nvSpPr>
        <p:spPr bwMode="auto">
          <a:xfrm>
            <a:off x="4405313" y="5753100"/>
            <a:ext cx="101600" cy="63500"/>
          </a:xfrm>
          <a:custGeom>
            <a:avLst/>
            <a:gdLst>
              <a:gd name="T0" fmla="*/ 12700 w 64"/>
              <a:gd name="T1" fmla="*/ 0 h 40"/>
              <a:gd name="T2" fmla="*/ 101600 w 64"/>
              <a:gd name="T3" fmla="*/ 38100 h 40"/>
              <a:gd name="T4" fmla="*/ 101600 w 64"/>
              <a:gd name="T5" fmla="*/ 50800 h 40"/>
              <a:gd name="T6" fmla="*/ 76200 w 64"/>
              <a:gd name="T7" fmla="*/ 50800 h 40"/>
              <a:gd name="T8" fmla="*/ 88900 w 64"/>
              <a:gd name="T9" fmla="*/ 63500 h 40"/>
              <a:gd name="T10" fmla="*/ 0 w 64"/>
              <a:gd name="T11" fmla="*/ 25400 h 40"/>
              <a:gd name="T12" fmla="*/ 12700 w 64"/>
              <a:gd name="T13" fmla="*/ 0 h 4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64" h="40">
                <a:moveTo>
                  <a:pt x="8" y="0"/>
                </a:moveTo>
                <a:lnTo>
                  <a:pt x="64" y="24"/>
                </a:lnTo>
                <a:lnTo>
                  <a:pt x="64" y="32"/>
                </a:lnTo>
                <a:lnTo>
                  <a:pt x="48" y="32"/>
                </a:lnTo>
                <a:lnTo>
                  <a:pt x="56" y="40"/>
                </a:lnTo>
                <a:lnTo>
                  <a:pt x="0" y="16"/>
                </a:lnTo>
                <a:lnTo>
                  <a:pt x="8" y="0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326" name="Rectangle 62"/>
          <p:cNvSpPr>
            <a:spLocks noChangeArrowheads="1"/>
          </p:cNvSpPr>
          <p:nvPr/>
        </p:nvSpPr>
        <p:spPr bwMode="auto">
          <a:xfrm>
            <a:off x="4506913" y="5956300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327" name="Freeform 63"/>
          <p:cNvSpPr>
            <a:spLocks/>
          </p:cNvSpPr>
          <p:nvPr/>
        </p:nvSpPr>
        <p:spPr bwMode="auto">
          <a:xfrm>
            <a:off x="4481513" y="5803900"/>
            <a:ext cx="50800" cy="152400"/>
          </a:xfrm>
          <a:custGeom>
            <a:avLst/>
            <a:gdLst>
              <a:gd name="T0" fmla="*/ 25400 w 32"/>
              <a:gd name="T1" fmla="*/ 0 h 96"/>
              <a:gd name="T2" fmla="*/ 0 w 32"/>
              <a:gd name="T3" fmla="*/ 0 h 96"/>
              <a:gd name="T4" fmla="*/ 25400 w 32"/>
              <a:gd name="T5" fmla="*/ 152400 h 96"/>
              <a:gd name="T6" fmla="*/ 50800 w 32"/>
              <a:gd name="T7" fmla="*/ 152400 h 96"/>
              <a:gd name="T8" fmla="*/ 25400 w 32"/>
              <a:gd name="T9" fmla="*/ 0 h 9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2" h="96">
                <a:moveTo>
                  <a:pt x="16" y="0"/>
                </a:moveTo>
                <a:lnTo>
                  <a:pt x="0" y="0"/>
                </a:lnTo>
                <a:lnTo>
                  <a:pt x="16" y="96"/>
                </a:lnTo>
                <a:lnTo>
                  <a:pt x="32" y="96"/>
                </a:lnTo>
                <a:lnTo>
                  <a:pt x="16" y="0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328" name="Rectangle 64"/>
          <p:cNvSpPr>
            <a:spLocks noChangeArrowheads="1"/>
          </p:cNvSpPr>
          <p:nvPr/>
        </p:nvSpPr>
        <p:spPr bwMode="auto">
          <a:xfrm>
            <a:off x="5307013" y="5564188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329" name="Freeform 65"/>
          <p:cNvSpPr>
            <a:spLocks/>
          </p:cNvSpPr>
          <p:nvPr/>
        </p:nvSpPr>
        <p:spPr bwMode="auto">
          <a:xfrm>
            <a:off x="5307013" y="5576888"/>
            <a:ext cx="101600" cy="201612"/>
          </a:xfrm>
          <a:custGeom>
            <a:avLst/>
            <a:gdLst>
              <a:gd name="T0" fmla="*/ 25400 w 64"/>
              <a:gd name="T1" fmla="*/ 0 h 127"/>
              <a:gd name="T2" fmla="*/ 38100 w 64"/>
              <a:gd name="T3" fmla="*/ 112712 h 127"/>
              <a:gd name="T4" fmla="*/ 38100 w 64"/>
              <a:gd name="T5" fmla="*/ 112712 h 127"/>
              <a:gd name="T6" fmla="*/ 38100 w 64"/>
              <a:gd name="T7" fmla="*/ 112712 h 127"/>
              <a:gd name="T8" fmla="*/ 63500 w 64"/>
              <a:gd name="T9" fmla="*/ 150812 h 127"/>
              <a:gd name="T10" fmla="*/ 63500 w 64"/>
              <a:gd name="T11" fmla="*/ 150812 h 127"/>
              <a:gd name="T12" fmla="*/ 63500 w 64"/>
              <a:gd name="T13" fmla="*/ 150812 h 127"/>
              <a:gd name="T14" fmla="*/ 101600 w 64"/>
              <a:gd name="T15" fmla="*/ 188912 h 127"/>
              <a:gd name="T16" fmla="*/ 101600 w 64"/>
              <a:gd name="T17" fmla="*/ 176212 h 127"/>
              <a:gd name="T18" fmla="*/ 88900 w 64"/>
              <a:gd name="T19" fmla="*/ 201612 h 127"/>
              <a:gd name="T20" fmla="*/ 88900 w 64"/>
              <a:gd name="T21" fmla="*/ 201612 h 127"/>
              <a:gd name="T22" fmla="*/ 50800 w 64"/>
              <a:gd name="T23" fmla="*/ 163512 h 127"/>
              <a:gd name="T24" fmla="*/ 50800 w 64"/>
              <a:gd name="T25" fmla="*/ 163512 h 127"/>
              <a:gd name="T26" fmla="*/ 38100 w 64"/>
              <a:gd name="T27" fmla="*/ 163512 h 127"/>
              <a:gd name="T28" fmla="*/ 12700 w 64"/>
              <a:gd name="T29" fmla="*/ 125412 h 127"/>
              <a:gd name="T30" fmla="*/ 12700 w 64"/>
              <a:gd name="T31" fmla="*/ 125412 h 127"/>
              <a:gd name="T32" fmla="*/ 12700 w 64"/>
              <a:gd name="T33" fmla="*/ 112712 h 127"/>
              <a:gd name="T34" fmla="*/ 0 w 64"/>
              <a:gd name="T35" fmla="*/ 0 h 127"/>
              <a:gd name="T36" fmla="*/ 25400 w 64"/>
              <a:gd name="T37" fmla="*/ 0 h 127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64" h="127">
                <a:moveTo>
                  <a:pt x="16" y="0"/>
                </a:moveTo>
                <a:lnTo>
                  <a:pt x="24" y="71"/>
                </a:lnTo>
                <a:lnTo>
                  <a:pt x="40" y="95"/>
                </a:lnTo>
                <a:lnTo>
                  <a:pt x="64" y="119"/>
                </a:lnTo>
                <a:lnTo>
                  <a:pt x="64" y="111"/>
                </a:lnTo>
                <a:lnTo>
                  <a:pt x="56" y="127"/>
                </a:lnTo>
                <a:lnTo>
                  <a:pt x="32" y="103"/>
                </a:lnTo>
                <a:lnTo>
                  <a:pt x="24" y="103"/>
                </a:lnTo>
                <a:lnTo>
                  <a:pt x="8" y="79"/>
                </a:lnTo>
                <a:lnTo>
                  <a:pt x="8" y="71"/>
                </a:lnTo>
                <a:lnTo>
                  <a:pt x="0" y="0"/>
                </a:lnTo>
                <a:lnTo>
                  <a:pt x="16" y="0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330" name="Freeform 66"/>
          <p:cNvSpPr>
            <a:spLocks/>
          </p:cNvSpPr>
          <p:nvPr/>
        </p:nvSpPr>
        <p:spPr bwMode="auto">
          <a:xfrm>
            <a:off x="5395913" y="5753100"/>
            <a:ext cx="101600" cy="63500"/>
          </a:xfrm>
          <a:custGeom>
            <a:avLst/>
            <a:gdLst>
              <a:gd name="T0" fmla="*/ 12700 w 64"/>
              <a:gd name="T1" fmla="*/ 0 h 40"/>
              <a:gd name="T2" fmla="*/ 101600 w 64"/>
              <a:gd name="T3" fmla="*/ 38100 h 40"/>
              <a:gd name="T4" fmla="*/ 101600 w 64"/>
              <a:gd name="T5" fmla="*/ 50800 h 40"/>
              <a:gd name="T6" fmla="*/ 76200 w 64"/>
              <a:gd name="T7" fmla="*/ 50800 h 40"/>
              <a:gd name="T8" fmla="*/ 88900 w 64"/>
              <a:gd name="T9" fmla="*/ 63500 h 40"/>
              <a:gd name="T10" fmla="*/ 0 w 64"/>
              <a:gd name="T11" fmla="*/ 25400 h 40"/>
              <a:gd name="T12" fmla="*/ 12700 w 64"/>
              <a:gd name="T13" fmla="*/ 0 h 4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64" h="40">
                <a:moveTo>
                  <a:pt x="8" y="0"/>
                </a:moveTo>
                <a:lnTo>
                  <a:pt x="64" y="24"/>
                </a:lnTo>
                <a:lnTo>
                  <a:pt x="64" y="32"/>
                </a:lnTo>
                <a:lnTo>
                  <a:pt x="48" y="32"/>
                </a:lnTo>
                <a:lnTo>
                  <a:pt x="56" y="40"/>
                </a:lnTo>
                <a:lnTo>
                  <a:pt x="0" y="16"/>
                </a:lnTo>
                <a:lnTo>
                  <a:pt x="8" y="0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331" name="Rectangle 67"/>
          <p:cNvSpPr>
            <a:spLocks noChangeArrowheads="1"/>
          </p:cNvSpPr>
          <p:nvPr/>
        </p:nvSpPr>
        <p:spPr bwMode="auto">
          <a:xfrm>
            <a:off x="5497513" y="5956300"/>
            <a:ext cx="25400" cy="12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332" name="Freeform 68"/>
          <p:cNvSpPr>
            <a:spLocks/>
          </p:cNvSpPr>
          <p:nvPr/>
        </p:nvSpPr>
        <p:spPr bwMode="auto">
          <a:xfrm>
            <a:off x="5472113" y="5803900"/>
            <a:ext cx="50800" cy="152400"/>
          </a:xfrm>
          <a:custGeom>
            <a:avLst/>
            <a:gdLst>
              <a:gd name="T0" fmla="*/ 25400 w 32"/>
              <a:gd name="T1" fmla="*/ 0 h 96"/>
              <a:gd name="T2" fmla="*/ 0 w 32"/>
              <a:gd name="T3" fmla="*/ 0 h 96"/>
              <a:gd name="T4" fmla="*/ 25400 w 32"/>
              <a:gd name="T5" fmla="*/ 152400 h 96"/>
              <a:gd name="T6" fmla="*/ 50800 w 32"/>
              <a:gd name="T7" fmla="*/ 152400 h 96"/>
              <a:gd name="T8" fmla="*/ 25400 w 32"/>
              <a:gd name="T9" fmla="*/ 0 h 9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2" h="96">
                <a:moveTo>
                  <a:pt x="16" y="0"/>
                </a:moveTo>
                <a:lnTo>
                  <a:pt x="0" y="0"/>
                </a:lnTo>
                <a:lnTo>
                  <a:pt x="16" y="96"/>
                </a:lnTo>
                <a:lnTo>
                  <a:pt x="32" y="96"/>
                </a:lnTo>
                <a:lnTo>
                  <a:pt x="16" y="0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333" name="Rectangle 69"/>
          <p:cNvSpPr>
            <a:spLocks noChangeArrowheads="1"/>
          </p:cNvSpPr>
          <p:nvPr/>
        </p:nvSpPr>
        <p:spPr bwMode="auto">
          <a:xfrm>
            <a:off x="4760913" y="5449888"/>
            <a:ext cx="304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anose="02020603050405020304" pitchFamily="18" charset="0"/>
              </a:rPr>
              <a:t>…</a:t>
            </a:r>
          </a:p>
        </p:txBody>
      </p:sp>
      <p:sp>
        <p:nvSpPr>
          <p:cNvPr id="11334" name="Text Box 70"/>
          <p:cNvSpPr txBox="1">
            <a:spLocks noChangeArrowheads="1"/>
          </p:cNvSpPr>
          <p:nvPr/>
        </p:nvSpPr>
        <p:spPr bwMode="auto">
          <a:xfrm>
            <a:off x="4343400" y="1676400"/>
            <a:ext cx="4419600" cy="33877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Algorithm</a:t>
            </a:r>
            <a:r>
              <a:rPr lang="en-US" altLang="en-US" sz="2400">
                <a:latin typeface="Times New Roman" panose="02020603050405020304" pitchFamily="18" charset="0"/>
              </a:rPr>
              <a:t> </a:t>
            </a:r>
            <a:r>
              <a:rPr lang="en-US" altLang="en-US" sz="2400" b="1" i="1">
                <a:solidFill>
                  <a:schemeClr val="tx2"/>
                </a:solidFill>
                <a:latin typeface="Times New Roman" panose="02020603050405020304" pitchFamily="18" charset="0"/>
              </a:rPr>
              <a:t>size</a:t>
            </a:r>
            <a:r>
              <a:rPr lang="en-US" altLang="en-US" sz="2400">
                <a:solidFill>
                  <a:schemeClr val="tx2"/>
                </a:solidFill>
                <a:latin typeface="Times New Roman" panose="02020603050405020304" pitchFamily="18" charset="0"/>
              </a:rPr>
              <a:t>()</a:t>
            </a:r>
          </a:p>
          <a:p>
            <a:pPr eaLnBrk="1" hangingPunct="1"/>
            <a:r>
              <a:rPr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	</a:t>
            </a: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return</a:t>
            </a:r>
            <a:r>
              <a:rPr lang="en-US" altLang="en-US" sz="240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b="1" i="1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t</a:t>
            </a:r>
            <a:r>
              <a:rPr lang="en-US" altLang="en-US" sz="240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+</a:t>
            </a:r>
            <a:r>
              <a:rPr lang="en-US" altLang="en-US" sz="2400">
                <a:solidFill>
                  <a:schemeClr val="tx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1</a:t>
            </a:r>
          </a:p>
          <a:p>
            <a:pPr eaLnBrk="1" hangingPunct="1"/>
            <a:endParaRPr lang="en-US" altLang="en-US" sz="2400" b="1">
              <a:solidFill>
                <a:schemeClr val="tx2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Algorithm</a:t>
            </a:r>
            <a:r>
              <a:rPr lang="en-US" altLang="en-US" sz="2400">
                <a:latin typeface="Times New Roman" panose="02020603050405020304" pitchFamily="18" charset="0"/>
              </a:rPr>
              <a:t> </a:t>
            </a:r>
            <a:r>
              <a:rPr lang="en-US" altLang="en-US" sz="2400" b="1" i="1">
                <a:solidFill>
                  <a:schemeClr val="tx2"/>
                </a:solidFill>
                <a:latin typeface="Times New Roman" panose="02020603050405020304" pitchFamily="18" charset="0"/>
              </a:rPr>
              <a:t>pop</a:t>
            </a:r>
            <a:r>
              <a:rPr lang="en-US" altLang="en-US" sz="2400">
                <a:solidFill>
                  <a:schemeClr val="tx2"/>
                </a:solidFill>
                <a:latin typeface="Times New Roman" panose="02020603050405020304" pitchFamily="18" charset="0"/>
              </a:rPr>
              <a:t>()</a:t>
            </a:r>
          </a:p>
          <a:p>
            <a:pPr eaLnBrk="1" hangingPunct="1"/>
            <a:r>
              <a:rPr lang="en-US" altLang="en-US" sz="2400">
                <a:latin typeface="Times New Roman" panose="02020603050405020304" pitchFamily="18" charset="0"/>
                <a:sym typeface="Symbol" panose="05050102010706020507" pitchFamily="18" charset="2"/>
              </a:rPr>
              <a:t>	</a:t>
            </a: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if</a:t>
            </a:r>
            <a:r>
              <a:rPr lang="en-US" altLang="en-US" sz="240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b="1" i="1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isEmpty</a:t>
            </a:r>
            <a:r>
              <a:rPr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()</a:t>
            </a:r>
            <a:r>
              <a:rPr lang="en-US" altLang="en-US" sz="240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then</a:t>
            </a:r>
          </a:p>
          <a:p>
            <a:pPr eaLnBrk="1" hangingPunct="1"/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		throw </a:t>
            </a:r>
            <a:r>
              <a:rPr lang="en-US" altLang="en-US" sz="2400" b="1" i="1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StackException</a:t>
            </a:r>
            <a:endParaRPr lang="en-US" altLang="en-US" sz="2400" b="1">
              <a:solidFill>
                <a:srgbClr val="000000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/>
            <a:r>
              <a:rPr lang="en-US" altLang="en-US" sz="240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	 </a:t>
            </a: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else </a:t>
            </a:r>
            <a:r>
              <a:rPr lang="en-US" altLang="en-US" sz="240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endParaRPr lang="en-US" altLang="en-US" sz="2400"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		</a:t>
            </a:r>
            <a:r>
              <a:rPr lang="en-US" altLang="en-US" sz="24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t</a:t>
            </a:r>
            <a:r>
              <a:rPr lang="en-US" altLang="en-US" sz="240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altLang="en-US" sz="2400">
                <a:solidFill>
                  <a:schemeClr val="tx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b="1" i="1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t</a:t>
            </a:r>
            <a:r>
              <a:rPr lang="en-US" altLang="en-US" sz="240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</a:t>
            </a:r>
            <a:r>
              <a:rPr lang="en-US" altLang="en-US" sz="2400">
                <a:solidFill>
                  <a:schemeClr val="tx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1</a:t>
            </a:r>
          </a:p>
          <a:p>
            <a:pPr eaLnBrk="1" hangingPunct="1"/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		return</a:t>
            </a:r>
            <a:r>
              <a:rPr lang="en-US" altLang="en-US" sz="240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b="1" i="1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S</a:t>
            </a:r>
            <a:r>
              <a:rPr lang="en-US" altLang="en-US" sz="240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en-US" altLang="en-US" sz="2400" b="1" i="1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t </a:t>
            </a:r>
            <a:r>
              <a:rPr lang="en-US" altLang="en-US" sz="240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+</a:t>
            </a:r>
            <a:r>
              <a:rPr lang="en-US" altLang="en-US" sz="2400">
                <a:solidFill>
                  <a:schemeClr val="tx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1]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1732</TotalTime>
  <Words>549</Words>
  <Application>Microsoft Office PowerPoint</Application>
  <PresentationFormat>On-screen Show (4:3)</PresentationFormat>
  <Paragraphs>182</Paragraphs>
  <Slides>12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3" baseType="lpstr">
      <vt:lpstr>Arial</vt:lpstr>
      <vt:lpstr>Wingdings</vt:lpstr>
      <vt:lpstr>Courier</vt:lpstr>
      <vt:lpstr>Arial Narrow</vt:lpstr>
      <vt:lpstr>Times New Roman</vt:lpstr>
      <vt:lpstr>Tahoma</vt:lpstr>
      <vt:lpstr>Symbol</vt:lpstr>
      <vt:lpstr>CMR10</vt:lpstr>
      <vt:lpstr>Courier New</vt:lpstr>
      <vt:lpstr>Network</vt:lpstr>
      <vt:lpstr>Microsoft Photo Editor 3.0 Photo</vt:lpstr>
      <vt:lpstr> Stack</vt:lpstr>
      <vt:lpstr>Abstract Data Types (ADTs)</vt:lpstr>
      <vt:lpstr>The Stack ADT </vt:lpstr>
      <vt:lpstr>Stack: operations and their effects</vt:lpstr>
      <vt:lpstr>ExampleI using built-in Stack: Reversing an Array</vt:lpstr>
      <vt:lpstr>ExampleII using built-in Stack: Reversing an Array</vt:lpstr>
      <vt:lpstr>Our Stack Interface</vt:lpstr>
      <vt:lpstr>Exceptions</vt:lpstr>
      <vt:lpstr>Array-based Stack</vt:lpstr>
      <vt:lpstr>Array-based Stack (cont.)</vt:lpstr>
      <vt:lpstr>Example III using our Stack: Parentheses Matching</vt:lpstr>
      <vt:lpstr>Parentheses Matching Algorithm</vt:lpstr>
    </vt:vector>
  </TitlesOfParts>
  <Company>Lebanese American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Android Development</dc:title>
  <dc:creator>wissam</dc:creator>
  <cp:lastModifiedBy>Fawaz, Wissam Fawzi</cp:lastModifiedBy>
  <cp:revision>627</cp:revision>
  <cp:lastPrinted>1601-01-01T00:00:00Z</cp:lastPrinted>
  <dcterms:created xsi:type="dcterms:W3CDTF">2006-10-15T06:08:27Z</dcterms:created>
  <dcterms:modified xsi:type="dcterms:W3CDTF">2015-11-04T06:35:18Z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