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7"/>
  </p:notesMasterIdLst>
  <p:sldIdLst>
    <p:sldId id="307" r:id="rId2"/>
    <p:sldId id="289" r:id="rId3"/>
    <p:sldId id="260" r:id="rId4"/>
    <p:sldId id="261" r:id="rId5"/>
    <p:sldId id="262" r:id="rId6"/>
    <p:sldId id="290" r:id="rId7"/>
    <p:sldId id="291" r:id="rId8"/>
    <p:sldId id="292" r:id="rId9"/>
    <p:sldId id="293" r:id="rId10"/>
    <p:sldId id="294" r:id="rId11"/>
    <p:sldId id="304" r:id="rId12"/>
    <p:sldId id="305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6" r:id="rId21"/>
    <p:sldId id="302" r:id="rId22"/>
    <p:sldId id="303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</p:sldIdLst>
  <p:sldSz cx="12192000" cy="6858000"/>
  <p:notesSz cx="6858000" cy="9144000"/>
  <p:photoAlbum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C25FF-1B91-4403-9BF3-31A671AE4F6E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5F6C8-1DD2-4B99-868D-D5BC0078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9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8CAC9A-9559-4B5F-9ED8-78FE9D978032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8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816E-28A4-9E41-B4DB-1F5298F0487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90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816E-28A4-9E41-B4DB-1F5298F048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38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816E-28A4-9E41-B4DB-1F5298F048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8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816E-28A4-9E41-B4DB-1F5298F0487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29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816E-28A4-9E41-B4DB-1F5298F0487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89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816E-28A4-9E41-B4DB-1F5298F0487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0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816E-28A4-9E41-B4DB-1F5298F048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6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816E-28A4-9E41-B4DB-1F5298F048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00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816E-28A4-9E41-B4DB-1F5298F048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51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816E-28A4-9E41-B4DB-1F5298F048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816E-28A4-9E41-B4DB-1F5298F048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3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816E-28A4-9E41-B4DB-1F5298F048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816E-28A4-9E41-B4DB-1F5298F048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6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816E-28A4-9E41-B4DB-1F5298F048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9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003EB-52AA-4964-A3F9-3B46BE06074F}" type="datetime1">
              <a:rPr lang="en-US" smtClean="0"/>
              <a:t>11/29/2015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0F36-8A73-4E37-BCA4-23EC5B1B19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/>
        </p:nvSpPr>
        <p:spPr>
          <a:xfrm>
            <a:off x="304800" y="6637337"/>
            <a:ext cx="115824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© Copyright 1992-2016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2453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DC8C2-E33B-47DB-A0F1-8384841D152B}" type="datetime1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0F36-8A73-4E37-BCA4-23EC5B1B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6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24681-752A-4C92-9D1F-6DC7FB8B9E6B}" type="datetime1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0F36-8A73-4E37-BCA4-23EC5B1B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6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5DC5B1-8735-4167-A58D-3166E62E811E}" type="datetime1">
              <a:rPr lang="en-US" smtClean="0"/>
              <a:t>11/29/2015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0F36-8A73-4E37-BCA4-23EC5B1B19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/>
        </p:nvSpPr>
        <p:spPr>
          <a:xfrm>
            <a:off x="304800" y="6637337"/>
            <a:ext cx="115824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© Copyright 1992-2016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1473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7280D-63F2-4A65-8AB4-6A62A9917016}" type="datetime1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0F36-8A73-4E37-BCA4-23EC5B1B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0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E09E4-30EC-4C05-98C9-DABE22D6AC50}" type="datetime1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0F36-8A73-4E37-BCA4-23EC5B1B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BA52BA-554E-4675-A201-744565CEC7F4}" type="datetime1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0F36-8A73-4E37-BCA4-23EC5B1B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4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849EA7-4FFB-4291-ACDE-45BD7C4F6CFE}" type="datetime1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0F36-8A73-4E37-BCA4-23EC5B1B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645ED-8E7E-4A50-92BE-1F95AAB3658B}" type="datetime1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0F36-8A73-4E37-BCA4-23EC5B1B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A9F307-5B41-47EA-808C-DA5EEC3F8088}" type="datetime1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616700"/>
            <a:ext cx="11582400" cy="168275"/>
          </a:xfrm>
        </p:spPr>
        <p:txBody>
          <a:bodyPr/>
          <a:lstStyle>
            <a:lvl1pPr>
              <a:defRPr dirty="0"/>
            </a:lvl1pPr>
          </a:lstStyle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0F36-8A73-4E37-BCA4-23EC5B1B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0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AEF90-AB62-4CDE-8EF5-3CF9FA5F18F1}" type="datetime1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0F36-8A73-4E37-BCA4-23EC5B1B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23DBF-4064-40CD-A768-C3E17E62ECB8}" type="datetime1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0F36-8A73-4E37-BCA4-23EC5B1B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8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E72F-299C-4CB3-B382-A5ECD5DE7A1C}" type="datetime1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20F36-8A73-4E37-BCA4-23EC5B1B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tools/support-libra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design/spec/style/color.html#color-them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oper.android.com/training/material/them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design/spec/what-is-material/elevationshadow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design/spec/style/color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design/spec/style/color.html#color-colorpalett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erialpalette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app/Activity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3380E6"/>
                </a:solidFill>
                <a:latin typeface="Cambria" panose="02040503050406030204" pitchFamily="18" charset="0"/>
              </a:rPr>
              <a:t>Chapter 3</a:t>
            </a:r>
            <a:br>
              <a:rPr lang="en-US" dirty="0" smtClean="0">
                <a:solidFill>
                  <a:srgbClr val="3380E6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3380E6"/>
                </a:solidFill>
                <a:latin typeface="Cambria" panose="02040503050406030204" pitchFamily="18" charset="0"/>
              </a:rPr>
              <a:t>Tip Calculator </a:t>
            </a:r>
            <a:r>
              <a:rPr lang="en-US" dirty="0" smtClean="0">
                <a:solidFill>
                  <a:srgbClr val="3380E6"/>
                </a:solidFill>
                <a:latin typeface="Cambria" panose="02040503050406030204" pitchFamily="18" charset="0"/>
              </a:rPr>
              <a:t>App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>
                <a:latin typeface="Cambria" panose="02040503050406030204" pitchFamily="18" charset="0"/>
              </a:rPr>
              <a:t>Android How to Program, 3/e</a:t>
            </a:r>
          </a:p>
        </p:txBody>
      </p:sp>
    </p:spTree>
    <p:extLst>
      <p:ext uri="{BB962C8B-B14F-4D97-AF65-F5344CB8AC3E}">
        <p14:creationId xmlns:p14="http://schemas.microsoft.com/office/powerpoint/2010/main" val="142582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Calculator </a:t>
            </a:r>
            <a:r>
              <a:rPr lang="en-US" dirty="0" smtClean="0"/>
              <a:t>Technologies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-411480">
              <a:spcBef>
                <a:spcPts val="84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/>
              <a:t>Android Studio app templates use </a:t>
            </a:r>
            <a:r>
              <a:rPr lang="en-US" dirty="0" err="1">
                <a:latin typeface="Consolas"/>
                <a:cs typeface="Consolas"/>
              </a:rPr>
              <a:t>AppCompatActivity</a:t>
            </a:r>
            <a:endParaRPr lang="en-US" dirty="0">
              <a:latin typeface="Consolas"/>
              <a:cs typeface="Consolas"/>
            </a:endParaRPr>
          </a:p>
          <a:p>
            <a:pPr lvl="1"/>
            <a:r>
              <a:rPr lang="en-US" dirty="0" smtClean="0"/>
              <a:t>Indirect subclass of </a:t>
            </a:r>
            <a:r>
              <a:rPr lang="en-US" dirty="0">
                <a:latin typeface="Consolas"/>
                <a:cs typeface="Consolas"/>
              </a:rPr>
              <a:t>Activity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Android features are not available in earlier Android versions, even if you use </a:t>
            </a:r>
            <a:r>
              <a:rPr lang="en-US" dirty="0" smtClean="0"/>
              <a:t>the </a:t>
            </a:r>
            <a:r>
              <a:rPr lang="en-US" b="1" dirty="0" err="1" smtClean="0"/>
              <a:t>AppCompat</a:t>
            </a:r>
            <a:r>
              <a:rPr lang="en-US" dirty="0" smtClean="0"/>
              <a:t> libraries</a:t>
            </a: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developer.android.com/tools/support-library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6788"/>
            <a:ext cx="12192000" cy="2384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838"/>
            <a:ext cx="12192000" cy="31067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7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Calculator </a:t>
            </a:r>
            <a:r>
              <a:rPr lang="en-US" dirty="0" smtClean="0"/>
              <a:t>Technologies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GridLayout</a:t>
            </a:r>
            <a:r>
              <a:rPr lang="en-US" dirty="0" smtClean="0"/>
              <a:t> (package </a:t>
            </a:r>
            <a:r>
              <a:rPr lang="en-US" dirty="0" err="1" smtClean="0">
                <a:latin typeface="Calibri" panose="020F0502020204030204" pitchFamily="34" charset="0"/>
              </a:rPr>
              <a:t>android.widget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Android 4 (API level 14)</a:t>
            </a:r>
          </a:p>
          <a:p>
            <a:pPr lvl="1"/>
            <a:r>
              <a:rPr lang="en-US" dirty="0" smtClean="0"/>
              <a:t>Android Support Library contains version for earlier platforms</a:t>
            </a:r>
          </a:p>
          <a:p>
            <a:r>
              <a:rPr lang="en-US" dirty="0" smtClean="0"/>
              <a:t>Layout editor and Component Tree window</a:t>
            </a:r>
          </a:p>
          <a:p>
            <a:r>
              <a:rPr lang="en-US" dirty="0" err="1" smtClean="0">
                <a:latin typeface="Calibri" panose="020F0502020204030204" pitchFamily="34" charset="0"/>
              </a:rPr>
              <a:t>EditText</a:t>
            </a:r>
            <a:r>
              <a:rPr lang="en-US" dirty="0" smtClean="0"/>
              <a:t> </a:t>
            </a:r>
            <a:r>
              <a:rPr lang="en-US" dirty="0"/>
              <a:t>(package </a:t>
            </a:r>
            <a:r>
              <a:rPr lang="en-US" dirty="0" err="1">
                <a:latin typeface="Calibri" panose="020F0502020204030204" pitchFamily="34" charset="0"/>
              </a:rPr>
              <a:t>android.widget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err="1" smtClean="0">
                <a:latin typeface="Calibri" panose="020F0502020204030204" pitchFamily="34" charset="0"/>
              </a:rPr>
              <a:t>SeekBar</a:t>
            </a:r>
            <a:r>
              <a:rPr lang="en-US" dirty="0" smtClean="0"/>
              <a:t> (</a:t>
            </a:r>
            <a:r>
              <a:rPr lang="en-US" dirty="0"/>
              <a:t>package </a:t>
            </a:r>
            <a:r>
              <a:rPr lang="en-US" dirty="0" err="1">
                <a:latin typeface="Calibri" panose="020F0502020204030204" pitchFamily="34" charset="0"/>
              </a:rPr>
              <a:t>android.widget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0-100 by default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Calculator </a:t>
            </a:r>
            <a:r>
              <a:rPr lang="en-US" dirty="0" smtClean="0"/>
              <a:t>Technologies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20" dirty="0" err="1">
                <a:latin typeface="Calibri" panose="020F0502020204030204" pitchFamily="34" charset="0"/>
              </a:rPr>
              <a:t>NumberFormat</a:t>
            </a:r>
            <a:r>
              <a:rPr lang="en-US" sz="3120" dirty="0"/>
              <a:t> (package </a:t>
            </a:r>
            <a:r>
              <a:rPr lang="en-US" sz="3120" dirty="0" err="1">
                <a:latin typeface="Calibri" panose="020F0502020204030204" pitchFamily="34" charset="0"/>
              </a:rPr>
              <a:t>java.text</a:t>
            </a:r>
            <a:r>
              <a:rPr lang="en-US" sz="3120" dirty="0"/>
              <a:t>)</a:t>
            </a:r>
          </a:p>
          <a:p>
            <a:pPr lvl="1"/>
            <a:r>
              <a:rPr lang="en-US" sz="2640" dirty="0"/>
              <a:t>Locale-specific currency and percentage</a:t>
            </a:r>
          </a:p>
          <a:p>
            <a:r>
              <a:rPr lang="en-US" sz="3120" dirty="0" err="1">
                <a:latin typeface="Calibri" panose="020F0502020204030204" pitchFamily="34" charset="0"/>
              </a:rPr>
              <a:t>TextWatcher</a:t>
            </a:r>
            <a:r>
              <a:rPr lang="en-US" sz="3120" dirty="0"/>
              <a:t> Interface (package </a:t>
            </a:r>
            <a:r>
              <a:rPr lang="en-US" sz="3120" dirty="0" err="1">
                <a:latin typeface="Calibri" panose="020F0502020204030204" pitchFamily="34" charset="0"/>
              </a:rPr>
              <a:t>android.text</a:t>
            </a:r>
            <a:r>
              <a:rPr lang="en-US" sz="3120" dirty="0"/>
              <a:t>)</a:t>
            </a:r>
          </a:p>
          <a:p>
            <a:r>
              <a:rPr lang="en-US" sz="3120" dirty="0" err="1">
                <a:latin typeface="Calibri" panose="020F0502020204030204" pitchFamily="34" charset="0"/>
              </a:rPr>
              <a:t>SeekBar.OnSeekBarChangeListener</a:t>
            </a:r>
            <a:r>
              <a:rPr lang="en-US" sz="3120" dirty="0"/>
              <a:t> interface (package </a:t>
            </a:r>
            <a:r>
              <a:rPr lang="en-US" sz="3120" dirty="0" err="1">
                <a:latin typeface="Calibri" panose="020F0502020204030204" pitchFamily="34" charset="0"/>
              </a:rPr>
              <a:t>android.widget</a:t>
            </a:r>
            <a:r>
              <a:rPr lang="en-US" sz="3120" dirty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Calculator </a:t>
            </a:r>
            <a:r>
              <a:rPr lang="en-US" dirty="0" smtClean="0"/>
              <a:t>Technologies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20" dirty="0" err="1">
                <a:latin typeface="Calibri" panose="020F0502020204030204" pitchFamily="34" charset="0"/>
              </a:rPr>
              <a:t>NumberFormat</a:t>
            </a:r>
            <a:r>
              <a:rPr lang="en-US" sz="3120" dirty="0"/>
              <a:t> (package </a:t>
            </a:r>
            <a:r>
              <a:rPr lang="en-US" sz="3120" dirty="0" err="1">
                <a:latin typeface="Calibri" panose="020F0502020204030204" pitchFamily="34" charset="0"/>
              </a:rPr>
              <a:t>java.text</a:t>
            </a:r>
            <a:r>
              <a:rPr lang="en-US" sz="3120" dirty="0"/>
              <a:t>)</a:t>
            </a:r>
          </a:p>
          <a:p>
            <a:pPr lvl="1"/>
            <a:r>
              <a:rPr lang="en-US" sz="2640" dirty="0"/>
              <a:t>Locale-specific currency and percentage</a:t>
            </a:r>
          </a:p>
          <a:p>
            <a:r>
              <a:rPr lang="en-US" sz="3120" dirty="0" err="1">
                <a:latin typeface="Calibri" panose="020F0502020204030204" pitchFamily="34" charset="0"/>
              </a:rPr>
              <a:t>TextWatcher</a:t>
            </a:r>
            <a:r>
              <a:rPr lang="en-US" sz="3120" dirty="0"/>
              <a:t> Interface (package </a:t>
            </a:r>
            <a:r>
              <a:rPr lang="en-US" sz="3120" dirty="0" err="1">
                <a:latin typeface="Calibri" panose="020F0502020204030204" pitchFamily="34" charset="0"/>
              </a:rPr>
              <a:t>android.text</a:t>
            </a:r>
            <a:r>
              <a:rPr lang="en-US" sz="3120" dirty="0"/>
              <a:t>)</a:t>
            </a:r>
          </a:p>
          <a:p>
            <a:r>
              <a:rPr lang="en-US" sz="3120" dirty="0" err="1">
                <a:latin typeface="Calibri" panose="020F0502020204030204" pitchFamily="34" charset="0"/>
              </a:rPr>
              <a:t>SeekBar.OnSeekBarChangeListener</a:t>
            </a:r>
            <a:r>
              <a:rPr lang="en-US" sz="3120" dirty="0"/>
              <a:t> interface (package </a:t>
            </a:r>
            <a:r>
              <a:rPr lang="en-US" sz="3120" dirty="0" err="1">
                <a:latin typeface="Calibri" panose="020F0502020204030204" pitchFamily="34" charset="0"/>
              </a:rPr>
              <a:t>android.widget</a:t>
            </a:r>
            <a:r>
              <a:rPr lang="en-US" sz="3120" dirty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Calculator </a:t>
            </a:r>
            <a:r>
              <a:rPr lang="en-US" dirty="0" smtClean="0"/>
              <a:t>Technologies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Theme—Look</a:t>
            </a:r>
            <a:r>
              <a:rPr lang="en-US" dirty="0"/>
              <a:t>-and-feel </a:t>
            </a:r>
            <a:r>
              <a:rPr lang="en-US" dirty="0" smtClean="0"/>
              <a:t>consistent </a:t>
            </a:r>
            <a:r>
              <a:rPr lang="en-US" dirty="0"/>
              <a:t>with </a:t>
            </a:r>
            <a:r>
              <a:rPr lang="en-US" dirty="0" smtClean="0"/>
              <a:t>Android</a:t>
            </a:r>
          </a:p>
          <a:p>
            <a:r>
              <a:rPr lang="en-US" dirty="0" smtClean="0"/>
              <a:t>Android 5+ projects  use Material Design themes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light</a:t>
            </a:r>
            <a:r>
              <a:rPr lang="en-US" dirty="0" smtClean="0"/>
              <a:t>”—white </a:t>
            </a:r>
            <a:r>
              <a:rPr lang="en-US" dirty="0"/>
              <a:t>app bar, </a:t>
            </a:r>
            <a:r>
              <a:rPr lang="en-US" dirty="0" smtClean="0"/>
              <a:t>white </a:t>
            </a:r>
            <a:r>
              <a:rPr lang="en-US" dirty="0"/>
              <a:t>app </a:t>
            </a:r>
            <a:r>
              <a:rPr lang="en-US" dirty="0" smtClean="0"/>
              <a:t>background, black/dark grey text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light” theme with a dark app </a:t>
            </a:r>
            <a:r>
              <a:rPr lang="en-US" dirty="0" smtClean="0"/>
              <a:t>bar—app </a:t>
            </a:r>
            <a:r>
              <a:rPr lang="en-US" dirty="0"/>
              <a:t>bar </a:t>
            </a:r>
            <a:r>
              <a:rPr lang="en-US" dirty="0" smtClean="0"/>
              <a:t>is black </a:t>
            </a:r>
            <a:r>
              <a:rPr lang="en-US" dirty="0"/>
              <a:t>with white text by </a:t>
            </a:r>
            <a:r>
              <a:rPr lang="en-US" dirty="0" smtClean="0"/>
              <a:t>default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“dark</a:t>
            </a:r>
            <a:r>
              <a:rPr lang="en-US" dirty="0" smtClean="0"/>
              <a:t>”—black </a:t>
            </a:r>
            <a:r>
              <a:rPr lang="en-US" dirty="0"/>
              <a:t>app bar</a:t>
            </a:r>
            <a:r>
              <a:rPr lang="en-US" dirty="0" smtClean="0"/>
              <a:t>, </a:t>
            </a:r>
            <a:r>
              <a:rPr lang="en-US" dirty="0"/>
              <a:t>dark gray app </a:t>
            </a:r>
            <a:r>
              <a:rPr lang="en-US" dirty="0" smtClean="0"/>
              <a:t>background, white/light gray text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1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Calculator </a:t>
            </a:r>
            <a:r>
              <a:rPr lang="en-US" dirty="0" smtClean="0"/>
              <a:t>Technologies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Theme.Material</a:t>
            </a:r>
            <a:r>
              <a:rPr lang="en-US" dirty="0" smtClean="0"/>
              <a:t> (Android 5+) and </a:t>
            </a:r>
            <a:r>
              <a:rPr lang="en-US" dirty="0" err="1" smtClean="0">
                <a:latin typeface="Consolas"/>
                <a:cs typeface="Consolas"/>
              </a:rPr>
              <a:t>Theme.AppCompat</a:t>
            </a:r>
            <a:r>
              <a:rPr lang="en-US" dirty="0" smtClean="0"/>
              <a:t> (Android 2.1+) versions</a:t>
            </a:r>
          </a:p>
          <a:p>
            <a:r>
              <a:rPr lang="en-US" dirty="0" err="1" smtClean="0">
                <a:latin typeface="Consolas"/>
                <a:cs typeface="Consolas"/>
              </a:rPr>
              <a:t>Theme.AppCompat.Light.DarkActionBar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/>
              <a:t>Apps </a:t>
            </a:r>
            <a:r>
              <a:rPr lang="en-US" dirty="0"/>
              <a:t>that use the </a:t>
            </a:r>
            <a:r>
              <a:rPr lang="en-US" b="1" dirty="0" err="1" smtClean="0"/>
              <a:t>AppCompat</a:t>
            </a:r>
            <a:r>
              <a:rPr lang="en-US" dirty="0" smtClean="0"/>
              <a:t> </a:t>
            </a:r>
            <a:r>
              <a:rPr lang="en-US" dirty="0"/>
              <a:t>libraries must use </a:t>
            </a:r>
            <a:r>
              <a:rPr lang="en-US" b="1" dirty="0" err="1" smtClean="0"/>
              <a:t>AppCompat</a:t>
            </a:r>
            <a:r>
              <a:rPr lang="en-US" dirty="0" smtClean="0"/>
              <a:t> themes</a:t>
            </a: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www.google.com/design/spec/style/color.html#color-themes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70C0"/>
                </a:solidFill>
                <a:hlinkClick r:id="rId4"/>
              </a:rPr>
              <a:t>developer.android.com/training/material/theme.html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7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Calculator </a:t>
            </a:r>
            <a:r>
              <a:rPr lang="en-US" dirty="0" smtClean="0"/>
              <a:t>Technologies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 </a:t>
            </a:r>
            <a:r>
              <a:rPr lang="en-US" dirty="0"/>
              <a:t>design guidelines </a:t>
            </a:r>
            <a:endParaRPr lang="en-US" dirty="0" smtClean="0"/>
          </a:p>
          <a:p>
            <a:pPr lvl="1"/>
            <a:r>
              <a:rPr lang="en-US" dirty="0" smtClean="0"/>
              <a:t>Objects should cast shadows as in the real world</a:t>
            </a:r>
          </a:p>
          <a:p>
            <a:r>
              <a:rPr lang="en-US" dirty="0" smtClean="0">
                <a:latin typeface="Consolas"/>
                <a:cs typeface="Consolas"/>
              </a:rPr>
              <a:t>elevation</a:t>
            </a:r>
            <a:r>
              <a:rPr lang="en-US" dirty="0" smtClean="0"/>
              <a:t> property</a:t>
            </a:r>
          </a:p>
          <a:p>
            <a:pPr lvl="1"/>
            <a:r>
              <a:rPr lang="en-US" dirty="0" smtClean="0"/>
              <a:t>Android automatically </a:t>
            </a:r>
            <a:r>
              <a:rPr lang="en-US" dirty="0"/>
              <a:t>casts a shadow for that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Larger values </a:t>
            </a:r>
            <a:r>
              <a:rPr lang="en-US" dirty="0"/>
              <a:t>result in more </a:t>
            </a:r>
            <a:r>
              <a:rPr lang="en-US" dirty="0" smtClean="0"/>
              <a:t>pronounced shadows</a:t>
            </a:r>
          </a:p>
          <a:p>
            <a:r>
              <a:rPr lang="en-US" dirty="0" smtClean="0"/>
              <a:t>Recommendations </a:t>
            </a:r>
            <a:r>
              <a:rPr lang="en-US" dirty="0"/>
              <a:t>for various </a:t>
            </a:r>
            <a:r>
              <a:rPr lang="en-US" dirty="0" smtClean="0"/>
              <a:t>views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www.google.com/design/spec/what-is-material/elevationshadows.html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Calculator </a:t>
            </a:r>
            <a:r>
              <a:rPr lang="en-US" dirty="0" smtClean="0"/>
              <a:t>Technologies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Customize </a:t>
            </a:r>
            <a:r>
              <a:rPr lang="en-US" dirty="0"/>
              <a:t>a theme’s colors </a:t>
            </a:r>
            <a:r>
              <a:rPr lang="en-US" dirty="0" smtClean="0"/>
              <a:t>(e.g., to match </a:t>
            </a:r>
            <a:r>
              <a:rPr lang="en-US" dirty="0"/>
              <a:t>a company’s </a:t>
            </a:r>
            <a:r>
              <a:rPr lang="en-US" dirty="0" smtClean="0"/>
              <a:t>branding)</a:t>
            </a:r>
          </a:p>
          <a:p>
            <a:r>
              <a:rPr lang="en-US" dirty="0" smtClean="0"/>
              <a:t>Material </a:t>
            </a:r>
            <a:r>
              <a:rPr lang="en-US" dirty="0"/>
              <a:t>design </a:t>
            </a:r>
            <a:r>
              <a:rPr lang="en-US" dirty="0" smtClean="0"/>
              <a:t>color guidelines</a:t>
            </a:r>
          </a:p>
          <a:p>
            <a:pPr lvl="1"/>
            <a:r>
              <a:rPr lang="en-US" dirty="0" smtClean="0"/>
              <a:t>primary </a:t>
            </a:r>
            <a:r>
              <a:rPr lang="en-US" dirty="0"/>
              <a:t>color—with no more </a:t>
            </a:r>
            <a:r>
              <a:rPr lang="en-US" dirty="0" smtClean="0"/>
              <a:t>than three </a:t>
            </a:r>
            <a:r>
              <a:rPr lang="en-US" dirty="0"/>
              <a:t>hues (shades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accent color</a:t>
            </a:r>
          </a:p>
          <a:p>
            <a:pPr lvl="1"/>
            <a:r>
              <a:rPr lang="en-US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www.google.com/design/spec/style/color.html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 smtClean="0"/>
              <a:t>Primary colors—status bar, app bar</a:t>
            </a:r>
            <a:endParaRPr lang="en-US" dirty="0"/>
          </a:p>
          <a:p>
            <a:r>
              <a:rPr lang="en-US" dirty="0" smtClean="0"/>
              <a:t>Accent </a:t>
            </a:r>
            <a:r>
              <a:rPr lang="en-US" dirty="0"/>
              <a:t>color </a:t>
            </a:r>
            <a:r>
              <a:rPr lang="en-US" dirty="0" smtClean="0"/>
              <a:t>tints views—</a:t>
            </a:r>
            <a:r>
              <a:rPr lang="en-US" dirty="0" err="1" smtClean="0">
                <a:latin typeface="Consolas"/>
                <a:cs typeface="Consolas"/>
              </a:rPr>
              <a:t>SeekBar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CheckBox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RadioButton</a:t>
            </a:r>
            <a:endParaRPr lang="en-US" dirty="0" smtClean="0">
              <a:latin typeface="Consolas"/>
              <a:cs typeface="Consola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3" y="0"/>
            <a:ext cx="11610735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6788"/>
            <a:ext cx="12192000" cy="2384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3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Calculator </a:t>
            </a:r>
            <a:r>
              <a:rPr lang="en-US" dirty="0" smtClean="0"/>
              <a:t>Technologies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 </a:t>
            </a:r>
            <a:r>
              <a:rPr lang="en-US" dirty="0"/>
              <a:t>Studio’s </a:t>
            </a:r>
            <a:r>
              <a:rPr lang="en-US" b="1" dirty="0"/>
              <a:t>Theme Editor</a:t>
            </a:r>
          </a:p>
          <a:p>
            <a:r>
              <a:rPr lang="en-US" dirty="0" smtClean="0"/>
              <a:t>Recommended </a:t>
            </a:r>
            <a:r>
              <a:rPr lang="en-US" dirty="0"/>
              <a:t>sample color swatches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www.google.com/design/spec/style/color.html#color-colorpalette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Palette </a:t>
            </a:r>
            <a:r>
              <a:rPr lang="en-US" dirty="0"/>
              <a:t>color </a:t>
            </a:r>
            <a:r>
              <a:rPr lang="en-US" dirty="0" smtClean="0"/>
              <a:t>recommendations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70C0"/>
                </a:solidFill>
                <a:hlinkClick r:id="rId4"/>
              </a:rPr>
              <a:t>http</a:t>
            </a:r>
            <a:r>
              <a:rPr lang="en-US" dirty="0">
                <a:solidFill>
                  <a:srgbClr val="0070C0"/>
                </a:solidFill>
                <a:hlinkClick r:id="rId4"/>
              </a:rPr>
              <a:t>://www.materialpalette.com</a:t>
            </a:r>
            <a:r>
              <a:rPr lang="en-US" dirty="0" smtClean="0">
                <a:solidFill>
                  <a:srgbClr val="0070C0"/>
                </a:solidFill>
                <a:hlinkClick r:id="rId4"/>
              </a:rPr>
              <a:t>/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Calculator </a:t>
            </a:r>
            <a:r>
              <a:rPr lang="en-US" dirty="0" smtClean="0"/>
              <a:t>Technologies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20" dirty="0" err="1">
                <a:latin typeface="Calibri" panose="020F0502020204030204" pitchFamily="34" charset="0"/>
              </a:rPr>
              <a:t>AndroidManifest.xml</a:t>
            </a:r>
            <a:endParaRPr lang="en-US" sz="3120" dirty="0">
              <a:latin typeface="Calibri" panose="020F0502020204030204" pitchFamily="34" charset="0"/>
            </a:endParaRPr>
          </a:p>
          <a:p>
            <a:pPr lvl="1"/>
            <a:r>
              <a:rPr lang="en-US" sz="2640" dirty="0"/>
              <a:t>Soft keyboard</a:t>
            </a:r>
          </a:p>
          <a:p>
            <a:pPr lvl="1"/>
            <a:r>
              <a:rPr lang="en-US" sz="2640" dirty="0"/>
              <a:t>Orientation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12192000" cy="5891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87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"/>
            <a:ext cx="12192000" cy="5853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55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338"/>
            <a:ext cx="12192000" cy="34877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8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5"/>
            <a:ext cx="12192000" cy="5973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3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763"/>
            <a:ext cx="12192000" cy="53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61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12192000" cy="5916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2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9752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63"/>
            <a:ext cx="12192000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00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38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18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63" y="0"/>
            <a:ext cx="9032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44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3" y="0"/>
            <a:ext cx="9018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36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13"/>
            <a:ext cx="12192000" cy="63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79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21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413"/>
            <a:ext cx="12192000" cy="2541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74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863"/>
            <a:ext cx="12192000" cy="550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76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938"/>
            <a:ext cx="12192000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67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0" y="0"/>
            <a:ext cx="9232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92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9350"/>
            <a:ext cx="12192000" cy="2017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1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3" y="0"/>
            <a:ext cx="9629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35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38"/>
            <a:ext cx="12192000" cy="57991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92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" y="0"/>
            <a:ext cx="11969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2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175"/>
            <a:ext cx="12192000" cy="20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02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3" y="0"/>
            <a:ext cx="114823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1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050"/>
            <a:ext cx="12192000" cy="4024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95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63" y="0"/>
            <a:ext cx="9540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0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idHTP_03_Page_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3" y="0"/>
            <a:ext cx="8131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Calculator </a:t>
            </a:r>
            <a:r>
              <a:rPr lang="en-US" dirty="0" smtClean="0"/>
              <a:t>Technologies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Activities, services, content providers, broadcast receivers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Activity</a:t>
            </a:r>
            <a:r>
              <a:rPr lang="en-US" dirty="0" smtClean="0"/>
              <a:t> class (package </a:t>
            </a:r>
            <a:r>
              <a:rPr lang="en-US" dirty="0" err="1" smtClean="0">
                <a:latin typeface="Calibri" panose="020F0502020204030204" pitchFamily="34" charset="0"/>
              </a:rPr>
              <a:t>android.app</a:t>
            </a:r>
            <a:r>
              <a:rPr lang="en-US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Calculator </a:t>
            </a:r>
            <a:r>
              <a:rPr lang="en-US" dirty="0" smtClean="0"/>
              <a:t>Technologies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Activity</a:t>
            </a:r>
            <a:r>
              <a:rPr lang="en-US" dirty="0" smtClean="0"/>
              <a:t> lifecycle</a:t>
            </a:r>
          </a:p>
          <a:p>
            <a:pPr lvl="1"/>
            <a:r>
              <a:rPr lang="en-US" dirty="0" smtClean="0"/>
              <a:t>Active—visible and has focus</a:t>
            </a:r>
          </a:p>
          <a:p>
            <a:pPr lvl="1"/>
            <a:r>
              <a:rPr lang="en-US" dirty="0" smtClean="0"/>
              <a:t>Paused—visible and does not have the focus </a:t>
            </a:r>
          </a:p>
          <a:p>
            <a:pPr lvl="1"/>
            <a:r>
              <a:rPr lang="en-US" dirty="0" smtClean="0"/>
              <a:t>Stopped—not visible, could be killed by the OS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Calculator </a:t>
            </a:r>
            <a:r>
              <a:rPr lang="en-US" dirty="0" smtClean="0"/>
              <a:t>Technologies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Activity</a:t>
            </a:r>
            <a:r>
              <a:rPr lang="en-US" dirty="0" smtClean="0"/>
              <a:t> Lifecycle methods</a:t>
            </a:r>
          </a:p>
          <a:p>
            <a:pPr lvl="1"/>
            <a:r>
              <a:rPr lang="en-US" dirty="0" err="1" smtClean="0">
                <a:latin typeface="Calibri" panose="020F0502020204030204" pitchFamily="34" charset="0"/>
              </a:rPr>
              <a:t>onCreate</a:t>
            </a:r>
            <a:r>
              <a:rPr lang="en-US" dirty="0" smtClean="0"/>
              <a:t>—app starting, GUI about to be displayed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 err="1" smtClean="0">
                <a:latin typeface="Calibri" panose="020F0502020204030204" pitchFamily="34" charset="0"/>
              </a:rPr>
              <a:t>onStart</a:t>
            </a:r>
            <a:r>
              <a:rPr lang="en-US" dirty="0" smtClean="0"/>
              <a:t>, </a:t>
            </a:r>
            <a:r>
              <a:rPr lang="en-US" dirty="0" err="1" smtClean="0">
                <a:latin typeface="Calibri" panose="020F0502020204030204" pitchFamily="34" charset="0"/>
              </a:rPr>
              <a:t>onPause</a:t>
            </a:r>
            <a:r>
              <a:rPr lang="en-US" dirty="0" smtClean="0"/>
              <a:t>, </a:t>
            </a:r>
            <a:r>
              <a:rPr lang="en-US" dirty="0" err="1" smtClean="0">
                <a:latin typeface="Calibri" panose="020F0502020204030204" pitchFamily="34" charset="0"/>
              </a:rPr>
              <a:t>onRestart</a:t>
            </a:r>
            <a:r>
              <a:rPr lang="en-US" dirty="0" smtClean="0"/>
              <a:t>, </a:t>
            </a:r>
            <a:r>
              <a:rPr lang="en-US" dirty="0" err="1" smtClean="0">
                <a:latin typeface="Calibri" panose="020F0502020204030204" pitchFamily="34" charset="0"/>
              </a:rPr>
              <a:t>onResume</a:t>
            </a:r>
            <a:r>
              <a:rPr lang="en-US" dirty="0" smtClean="0"/>
              <a:t>, </a:t>
            </a:r>
            <a:r>
              <a:rPr lang="en-US" dirty="0" err="1" smtClean="0">
                <a:latin typeface="Calibri" panose="020F0502020204030204" pitchFamily="34" charset="0"/>
              </a:rPr>
              <a:t>onStop</a:t>
            </a:r>
            <a:r>
              <a:rPr lang="en-US" dirty="0" smtClean="0"/>
              <a:t>, </a:t>
            </a:r>
            <a:r>
              <a:rPr lang="en-US" dirty="0" err="1" smtClean="0">
                <a:latin typeface="Calibri" panose="020F0502020204030204" pitchFamily="34" charset="0"/>
              </a:rPr>
              <a:t>onDestroy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/>
              <a:t>Must call superclass versions</a:t>
            </a:r>
          </a:p>
          <a:p>
            <a:pPr lvl="1"/>
            <a:r>
              <a:rPr lang="en-US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developer.android.com/reference/android/app/Activity.html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Calculator </a:t>
            </a:r>
            <a:r>
              <a:rPr lang="en-US" dirty="0" smtClean="0"/>
              <a:t>Technologies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</a:t>
            </a:r>
            <a:r>
              <a:rPr lang="en-US" dirty="0"/>
              <a:t>developers </a:t>
            </a:r>
            <a:r>
              <a:rPr lang="en-US" dirty="0" smtClean="0"/>
              <a:t>face—backward </a:t>
            </a:r>
            <a:r>
              <a:rPr lang="en-US" dirty="0"/>
              <a:t>compatibility</a:t>
            </a:r>
          </a:p>
          <a:p>
            <a:r>
              <a:rPr lang="en-US" dirty="0" smtClean="0"/>
              <a:t>Android </a:t>
            </a:r>
            <a:r>
              <a:rPr lang="en-US" dirty="0"/>
              <a:t>Support </a:t>
            </a:r>
            <a:r>
              <a:rPr lang="en-US" dirty="0" smtClean="0"/>
              <a:t>Library</a:t>
            </a:r>
          </a:p>
          <a:p>
            <a:pPr lvl="1"/>
            <a:r>
              <a:rPr lang="en-US" dirty="0" smtClean="0"/>
              <a:t>Enable </a:t>
            </a:r>
            <a:r>
              <a:rPr lang="en-US" dirty="0"/>
              <a:t>you to use newer Android </a:t>
            </a:r>
            <a:r>
              <a:rPr lang="en-US" dirty="0" smtClean="0"/>
              <a:t>features in </a:t>
            </a:r>
            <a:r>
              <a:rPr lang="en-US" dirty="0"/>
              <a:t>apps targeting current and past Android </a:t>
            </a:r>
            <a:r>
              <a:rPr lang="en-US" dirty="0" smtClean="0"/>
              <a:t>platforms</a:t>
            </a:r>
          </a:p>
          <a:p>
            <a:r>
              <a:rPr lang="en-US" b="1" dirty="0" err="1" smtClean="0"/>
              <a:t>AppCompat</a:t>
            </a:r>
            <a:r>
              <a:rPr lang="en-US" dirty="0" smtClean="0"/>
              <a:t> library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an app </a:t>
            </a:r>
            <a:r>
              <a:rPr lang="en-US" dirty="0" smtClean="0"/>
              <a:t>bar (</a:t>
            </a:r>
            <a:r>
              <a:rPr lang="en-US" dirty="0"/>
              <a:t>formerly </a:t>
            </a:r>
            <a:r>
              <a:rPr lang="en-US" dirty="0" smtClean="0"/>
              <a:t>the action </a:t>
            </a:r>
            <a:r>
              <a:rPr lang="en-US" dirty="0"/>
              <a:t>bar) and more on devices running Android 2.1 (API 7) </a:t>
            </a:r>
            <a:r>
              <a:rPr lang="en-US" dirty="0" smtClean="0"/>
              <a:t>and higher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9.0&quot;&gt;&lt;object type=&quot;1&quot; unique_id=&quot;10001&quot;&gt;&lt;object type=&quot;2&quot; unique_id=&quot;10394&quot;&gt;&lt;object type=&quot;3&quot; unique_id=&quot;10396&quot;&gt;&lt;property id=&quot;20148&quot; value=&quot;5&quot;/&gt;&lt;property id=&quot;20300&quot; value=&quot;Slide 2&quot;/&gt;&lt;property id=&quot;20307&quot; value=&quot;289&quot;/&gt;&lt;/object&gt;&lt;object type=&quot;3&quot; unique_id=&quot;10397&quot;&gt;&lt;property id=&quot;20148&quot; value=&quot;5&quot;/&gt;&lt;property id=&quot;20300&quot; value=&quot;Slide 3&quot;/&gt;&lt;property id=&quot;20307&quot; value=&quot;260&quot;/&gt;&lt;/object&gt;&lt;object type=&quot;3&quot; unique_id=&quot;10398&quot;&gt;&lt;property id=&quot;20148&quot; value=&quot;5&quot;/&gt;&lt;property id=&quot;20300&quot; value=&quot;Slide 4&quot;/&gt;&lt;property id=&quot;20307&quot; value=&quot;261&quot;/&gt;&lt;/object&gt;&lt;object type=&quot;3&quot; unique_id=&quot;10399&quot;&gt;&lt;property id=&quot;20148&quot; value=&quot;5&quot;/&gt;&lt;property id=&quot;20300&quot; value=&quot;Slide 5&quot;/&gt;&lt;property id=&quot;20307&quot; value=&quot;262&quot;/&gt;&lt;/object&gt;&lt;object type=&quot;3&quot; unique_id=&quot;10403&quot;&gt;&lt;property id=&quot;20148&quot; value=&quot;5&quot;/&gt;&lt;property id=&quot;20300&quot; value=&quot;Slide 23&quot;/&gt;&lt;property id=&quot;20307&quot; value=&quot;266&quot;/&gt;&lt;/object&gt;&lt;object type=&quot;3&quot; unique_id=&quot;10404&quot;&gt;&lt;property id=&quot;20148&quot; value=&quot;5&quot;/&gt;&lt;property id=&quot;20300&quot; value=&quot;Slide 24&quot;/&gt;&lt;property id=&quot;20307&quot; value=&quot;267&quot;/&gt;&lt;/object&gt;&lt;object type=&quot;3&quot; unique_id=&quot;10405&quot;&gt;&lt;property id=&quot;20148&quot; value=&quot;5&quot;/&gt;&lt;property id=&quot;20300&quot; value=&quot;Slide 25&quot;/&gt;&lt;property id=&quot;20307&quot; value=&quot;268&quot;/&gt;&lt;/object&gt;&lt;object type=&quot;3&quot; unique_id=&quot;10406&quot;&gt;&lt;property id=&quot;20148&quot; value=&quot;5&quot;/&gt;&lt;property id=&quot;20300&quot; value=&quot;Slide 26&quot;/&gt;&lt;property id=&quot;20307&quot; value=&quot;269&quot;/&gt;&lt;/object&gt;&lt;object type=&quot;3&quot; unique_id=&quot;10407&quot;&gt;&lt;property id=&quot;20148&quot; value=&quot;5&quot;/&gt;&lt;property id=&quot;20300&quot; value=&quot;Slide 27&quot;/&gt;&lt;property id=&quot;20307&quot; value=&quot;270&quot;/&gt;&lt;/object&gt;&lt;object type=&quot;3&quot; unique_id=&quot;10408&quot;&gt;&lt;property id=&quot;20148&quot; value=&quot;5&quot;/&gt;&lt;property id=&quot;20300&quot; value=&quot;Slide 28&quot;/&gt;&lt;property id=&quot;20307&quot; value=&quot;271&quot;/&gt;&lt;/object&gt;&lt;object type=&quot;3&quot; unique_id=&quot;10409&quot;&gt;&lt;property id=&quot;20148&quot; value=&quot;5&quot;/&gt;&lt;property id=&quot;20300&quot; value=&quot;Slide 29&quot;/&gt;&lt;property id=&quot;20307&quot; value=&quot;272&quot;/&gt;&lt;/object&gt;&lt;object type=&quot;3&quot; unique_id=&quot;10410&quot;&gt;&lt;property id=&quot;20148&quot; value=&quot;5&quot;/&gt;&lt;property id=&quot;20300&quot; value=&quot;Slide 30&quot;/&gt;&lt;property id=&quot;20307&quot; value=&quot;273&quot;/&gt;&lt;/object&gt;&lt;object type=&quot;3&quot; unique_id=&quot;10411&quot;&gt;&lt;property id=&quot;20148&quot; value=&quot;5&quot;/&gt;&lt;property id=&quot;20300&quot; value=&quot;Slide 31&quot;/&gt;&lt;property id=&quot;20307&quot; value=&quot;274&quot;/&gt;&lt;/object&gt;&lt;object type=&quot;3&quot; unique_id=&quot;10412&quot;&gt;&lt;property id=&quot;20148&quot; value=&quot;5&quot;/&gt;&lt;property id=&quot;20300&quot; value=&quot;Slide 32&quot;/&gt;&lt;property id=&quot;20307&quot; value=&quot;275&quot;/&gt;&lt;/object&gt;&lt;object type=&quot;3&quot; unique_id=&quot;10413&quot;&gt;&lt;property id=&quot;20148&quot; value=&quot;5&quot;/&gt;&lt;property id=&quot;20300&quot; value=&quot;Slide 33&quot;/&gt;&lt;property id=&quot;20307&quot; value=&quot;276&quot;/&gt;&lt;/object&gt;&lt;object type=&quot;3&quot; unique_id=&quot;10414&quot;&gt;&lt;property id=&quot;20148&quot; value=&quot;5&quot;/&gt;&lt;property id=&quot;20300&quot; value=&quot;Slide 34&quot;/&gt;&lt;property id=&quot;20307&quot; value=&quot;277&quot;/&gt;&lt;/object&gt;&lt;object type=&quot;3&quot; unique_id=&quot;10415&quot;&gt;&lt;property id=&quot;20148&quot; value=&quot;5&quot;/&gt;&lt;property id=&quot;20300&quot; value=&quot;Slide 35&quot;/&gt;&lt;property id=&quot;20307&quot; value=&quot;278&quot;/&gt;&lt;/object&gt;&lt;object type=&quot;3&quot; unique_id=&quot;10416&quot;&gt;&lt;property id=&quot;20148&quot; value=&quot;5&quot;/&gt;&lt;property id=&quot;20300&quot; value=&quot;Slide 36&quot;/&gt;&lt;property id=&quot;20307&quot; value=&quot;279&quot;/&gt;&lt;/object&gt;&lt;object type=&quot;3&quot; unique_id=&quot;10417&quot;&gt;&lt;property id=&quot;20148&quot; value=&quot;5&quot;/&gt;&lt;property id=&quot;20300&quot; value=&quot;Slide 37&quot;/&gt;&lt;property id=&quot;20307&quot; value=&quot;280&quot;/&gt;&lt;/object&gt;&lt;object type=&quot;3&quot; unique_id=&quot;10418&quot;&gt;&lt;property id=&quot;20148&quot; value=&quot;5&quot;/&gt;&lt;property id=&quot;20300&quot; value=&quot;Slide 38&quot;/&gt;&lt;property id=&quot;20307&quot; value=&quot;281&quot;/&gt;&lt;/object&gt;&lt;object type=&quot;3&quot; unique_id=&quot;10419&quot;&gt;&lt;property id=&quot;20148&quot; value=&quot;5&quot;/&gt;&lt;property id=&quot;20300&quot; value=&quot;Slide 39&quot;/&gt;&lt;property id=&quot;20307&quot; value=&quot;282&quot;/&gt;&lt;/object&gt;&lt;object type=&quot;3&quot; unique_id=&quot;10420&quot;&gt;&lt;property id=&quot;20148&quot; value=&quot;5&quot;/&gt;&lt;property id=&quot;20300&quot; value=&quot;Slide 40&quot;/&gt;&lt;property id=&quot;20307&quot; value=&quot;283&quot;/&gt;&lt;/object&gt;&lt;object type=&quot;3&quot; unique_id=&quot;10421&quot;&gt;&lt;property id=&quot;20148&quot; value=&quot;5&quot;/&gt;&lt;property id=&quot;20300&quot; value=&quot;Slide 41&quot;/&gt;&lt;property id=&quot;20307&quot; value=&quot;284&quot;/&gt;&lt;/object&gt;&lt;object type=&quot;3&quot; unique_id=&quot;10422&quot;&gt;&lt;property id=&quot;20148&quot; value=&quot;5&quot;/&gt;&lt;property id=&quot;20300&quot; value=&quot;Slide 42&quot;/&gt;&lt;property id=&quot;20307&quot; value=&quot;285&quot;/&gt;&lt;/object&gt;&lt;object type=&quot;3&quot; unique_id=&quot;10423&quot;&gt;&lt;property id=&quot;20148&quot; value=&quot;5&quot;/&gt;&lt;property id=&quot;20300&quot; value=&quot;Slide 43&quot;/&gt;&lt;property id=&quot;20307&quot; value=&quot;286&quot;/&gt;&lt;/object&gt;&lt;object type=&quot;3&quot; unique_id=&quot;10424&quot;&gt;&lt;property id=&quot;20148&quot; value=&quot;5&quot;/&gt;&lt;property id=&quot;20300&quot; value=&quot;Slide 44&quot;/&gt;&lt;property id=&quot;20307&quot; value=&quot;287&quot;/&gt;&lt;/object&gt;&lt;object type=&quot;3&quot; unique_id=&quot;10425&quot;&gt;&lt;property id=&quot;20148&quot; value=&quot;5&quot;/&gt;&lt;property id=&quot;20300&quot; value=&quot;Slide 45&quot;/&gt;&lt;property id=&quot;20307&quot; value=&quot;288&quot;/&gt;&lt;/object&gt;&lt;object type=&quot;3&quot; unique_id=&quot;14992&quot;&gt;&lt;property id=&quot;20148&quot; value=&quot;5&quot;/&gt;&lt;property id=&quot;20300&quot; value=&quot;Slide 6 - &amp;quot;Tip Calculator Technologies Overview&amp;quot;&quot;/&gt;&lt;property id=&quot;20307&quot; value=&quot;290&quot;/&gt;&lt;/object&gt;&lt;object type=&quot;3&quot; unique_id=&quot;14993&quot;&gt;&lt;property id=&quot;20148&quot; value=&quot;5&quot;/&gt;&lt;property id=&quot;20300&quot; value=&quot;Slide 7 - &amp;quot;Tip Calculator Technologies Overview&amp;quot;&quot;/&gt;&lt;property id=&quot;20307&quot; value=&quot;291&quot;/&gt;&lt;/object&gt;&lt;object type=&quot;3&quot; unique_id=&quot;14994&quot;&gt;&lt;property id=&quot;20148&quot; value=&quot;5&quot;/&gt;&lt;property id=&quot;20300&quot; value=&quot;Slide 8 - &amp;quot;Tip Calculator Technologies Overview&amp;quot;&quot;/&gt;&lt;property id=&quot;20307&quot; value=&quot;292&quot;/&gt;&lt;/object&gt;&lt;object type=&quot;3&quot; unique_id=&quot;14995&quot;&gt;&lt;property id=&quot;20148&quot; value=&quot;5&quot;/&gt;&lt;property id=&quot;20300&quot; value=&quot;Slide 9 - &amp;quot;Tip Calculator Technologies Overview&amp;quot;&quot;/&gt;&lt;property id=&quot;20307&quot; value=&quot;293&quot;/&gt;&lt;/object&gt;&lt;object type=&quot;3&quot; unique_id=&quot;14996&quot;&gt;&lt;property id=&quot;20148&quot; value=&quot;5&quot;/&gt;&lt;property id=&quot;20300&quot; value=&quot;Slide 10 - &amp;quot;Tip Calculator Technologies Overview&amp;quot;&quot;/&gt;&lt;property id=&quot;20307&quot; value=&quot;294&quot;/&gt;&lt;/object&gt;&lt;object type=&quot;3&quot; unique_id=&quot;14997&quot;&gt;&lt;property id=&quot;20148&quot; value=&quot;5&quot;/&gt;&lt;property id=&quot;20300&quot; value=&quot;Slide 11&quot;/&gt;&lt;property id=&quot;20307&quot; value=&quot;304&quot;/&gt;&lt;/object&gt;&lt;object type=&quot;3&quot; unique_id=&quot;14998&quot;&gt;&lt;property id=&quot;20148&quot; value=&quot;5&quot;/&gt;&lt;property id=&quot;20300&quot; value=&quot;Slide 12&quot;/&gt;&lt;property id=&quot;20307&quot; value=&quot;305&quot;/&gt;&lt;/object&gt;&lt;object type=&quot;3&quot; unique_id=&quot;14999&quot;&gt;&lt;property id=&quot;20148&quot; value=&quot;5&quot;/&gt;&lt;property id=&quot;20300&quot; value=&quot;Slide 13 - &amp;quot;Tip Calculator Technologies Overview&amp;quot;&quot;/&gt;&lt;property id=&quot;20307&quot; value=&quot;295&quot;/&gt;&lt;/object&gt;&lt;object type=&quot;3&quot; unique_id=&quot;15000&quot;&gt;&lt;property id=&quot;20148&quot; value=&quot;5&quot;/&gt;&lt;property id=&quot;20300&quot; value=&quot;Slide 14 - &amp;quot;Tip Calculator Technologies Overview&amp;quot;&quot;/&gt;&lt;property id=&quot;20307&quot; value=&quot;296&quot;/&gt;&lt;/object&gt;&lt;object type=&quot;3&quot; unique_id=&quot;15001&quot;&gt;&lt;property id=&quot;20148&quot; value=&quot;5&quot;/&gt;&lt;property id=&quot;20300&quot; value=&quot;Slide 15 - &amp;quot;Tip Calculator Technologies Overview&amp;quot;&quot;/&gt;&lt;property id=&quot;20307&quot; value=&quot;297&quot;/&gt;&lt;/object&gt;&lt;object type=&quot;3&quot; unique_id=&quot;15002&quot;&gt;&lt;property id=&quot;20148&quot; value=&quot;5&quot;/&gt;&lt;property id=&quot;20300&quot; value=&quot;Slide 16 - &amp;quot;Tip Calculator Technologies Overview&amp;quot;&quot;/&gt;&lt;property id=&quot;20307&quot; value=&quot;298&quot;/&gt;&lt;/object&gt;&lt;object type=&quot;3&quot; unique_id=&quot;15003&quot;&gt;&lt;property id=&quot;20148&quot; value=&quot;5&quot;/&gt;&lt;property id=&quot;20300&quot; value=&quot;Slide 17 - &amp;quot;Tip Calculator Technologies Overview&amp;quot;&quot;/&gt;&lt;property id=&quot;20307&quot; value=&quot;299&quot;/&gt;&lt;/object&gt;&lt;object type=&quot;3&quot; unique_id=&quot;15004&quot;&gt;&lt;property id=&quot;20148&quot; value=&quot;5&quot;/&gt;&lt;property id=&quot;20300&quot; value=&quot;Slide 18 - &amp;quot;Tip Calculator Technologies Overview&amp;quot;&quot;/&gt;&lt;property id=&quot;20307&quot; value=&quot;300&quot;/&gt;&lt;/object&gt;&lt;object type=&quot;3&quot; unique_id=&quot;15005&quot;&gt;&lt;property id=&quot;20148&quot; value=&quot;5&quot;/&gt;&lt;property id=&quot;20300&quot; value=&quot;Slide 19 - &amp;quot;Tip Calculator Technologies Overview&amp;quot;&quot;/&gt;&lt;property id=&quot;20307&quot; value=&quot;301&quot;/&gt;&lt;/object&gt;&lt;object type=&quot;3&quot; unique_id=&quot;15006&quot;&gt;&lt;property id=&quot;20148&quot; value=&quot;5&quot;/&gt;&lt;property id=&quot;20300&quot; value=&quot;Slide 20&quot;/&gt;&lt;property id=&quot;20307&quot; value=&quot;306&quot;/&gt;&lt;/object&gt;&lt;object type=&quot;3&quot; unique_id=&quot;15007&quot;&gt;&lt;property id=&quot;20148&quot; value=&quot;5&quot;/&gt;&lt;property id=&quot;20300&quot; value=&quot;Slide 21 - &amp;quot;Tip Calculator Technologies Overview&amp;quot;&quot;/&gt;&lt;property id=&quot;20307&quot; value=&quot;302&quot;/&gt;&lt;/object&gt;&lt;object type=&quot;3&quot; unique_id=&quot;15008&quot;&gt;&lt;property id=&quot;20148&quot; value=&quot;5&quot;/&gt;&lt;property id=&quot;20300&quot; value=&quot;Slide 22 - &amp;quot;Tip Calculator Technologies Overview&amp;quot;&quot;/&gt;&lt;property id=&quot;20307&quot; value=&quot;303&quot;/&gt;&lt;/object&gt;&lt;object type=&quot;3&quot; unique_id=&quot;15199&quot;&gt;&lt;property id=&quot;20148&quot; value=&quot;5&quot;/&gt;&lt;property id=&quot;20300&quot; value=&quot;Slide 1 - &amp;quot;Chapter 3 Tip Calculator App&amp;quot;&quot;/&gt;&lt;property id=&quot;20307&quot; value=&quot;307&quot;/&gt;&lt;/object&gt;&lt;/object&gt;&lt;object type=&quot;8&quot; unique_id=&quot;104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ndroidHTP3_App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AndroidHTP3_AppA</Template>
  <TotalTime>3701</TotalTime>
  <Words>1068</Words>
  <Application>Microsoft Office PowerPoint</Application>
  <PresentationFormat>Widescreen</PresentationFormat>
  <Paragraphs>142</Paragraphs>
  <Slides>45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Cambria</vt:lpstr>
      <vt:lpstr>Consolas</vt:lpstr>
      <vt:lpstr>Wingdings</vt:lpstr>
      <vt:lpstr>AndroidHTP3_AppA</vt:lpstr>
      <vt:lpstr>Chapter 3 Tip Calculator App</vt:lpstr>
      <vt:lpstr>PowerPoint Presentation</vt:lpstr>
      <vt:lpstr>PowerPoint Presentation</vt:lpstr>
      <vt:lpstr>PowerPoint Presentation</vt:lpstr>
      <vt:lpstr>PowerPoint Presentation</vt:lpstr>
      <vt:lpstr>Tip Calculator Technologies Overview</vt:lpstr>
      <vt:lpstr>Tip Calculator Technologies Overview</vt:lpstr>
      <vt:lpstr>Tip Calculator Technologies Overview</vt:lpstr>
      <vt:lpstr>Tip Calculator Technologies Overview</vt:lpstr>
      <vt:lpstr>Tip Calculator Technologies Overview</vt:lpstr>
      <vt:lpstr>PowerPoint Presentation</vt:lpstr>
      <vt:lpstr>PowerPoint Presentation</vt:lpstr>
      <vt:lpstr>Tip Calculator Technologies Overview</vt:lpstr>
      <vt:lpstr>Tip Calculator Technologies Overview</vt:lpstr>
      <vt:lpstr>Tip Calculator Technologies Overview</vt:lpstr>
      <vt:lpstr>Tip Calculator Technologies Overview</vt:lpstr>
      <vt:lpstr>Tip Calculator Technologies Overview</vt:lpstr>
      <vt:lpstr>Tip Calculator Technologies Overview</vt:lpstr>
      <vt:lpstr>Tip Calculator Technologies Overview</vt:lpstr>
      <vt:lpstr>PowerPoint Presentation</vt:lpstr>
      <vt:lpstr>Tip Calculator Technologies Overview</vt:lpstr>
      <vt:lpstr>Tip Calculator Technologies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7</cp:revision>
  <dcterms:created xsi:type="dcterms:W3CDTF">2015-11-25T15:26:21Z</dcterms:created>
  <dcterms:modified xsi:type="dcterms:W3CDTF">2015-11-29T15:38:08Z</dcterms:modified>
</cp:coreProperties>
</file>