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7"/>
  </p:notesMasterIdLst>
  <p:handoutMasterIdLst>
    <p:handoutMasterId r:id="rId8"/>
  </p:handoutMasterIdLst>
  <p:sldIdLst>
    <p:sldId id="448" r:id="rId2"/>
    <p:sldId id="449" r:id="rId3"/>
    <p:sldId id="450" r:id="rId4"/>
    <p:sldId id="451" r:id="rId5"/>
    <p:sldId id="45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2667" autoAdjust="0"/>
  </p:normalViewPr>
  <p:slideViewPr>
    <p:cSldViewPr>
      <p:cViewPr varScale="1">
        <p:scale>
          <a:sx n="90" d="100"/>
          <a:sy n="90" d="100"/>
        </p:scale>
        <p:origin x="5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50C666-327F-4216-8543-471B1924D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38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7496F3-07EE-45C2-90A8-33CE389D1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7F40D42-7392-4AB0-91B9-4339AFB25AE2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7652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0959D4-5F45-4833-A3D1-56DAED24FF9D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3204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51E792-417D-479C-BE69-60B96B4AD4BE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9064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51E792-417D-479C-BE69-60B96B4AD4BE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5758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51E792-417D-479C-BE69-60B96B4AD4BE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6421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DB3D3-691D-42F5-A007-88AAC3A2E4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6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98723-CED4-43C8-A2DD-2D26D44807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49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051A7-5D4E-4BA7-A58E-4BE6A5F1F0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460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0DA9E-355D-4558-A75A-050954F6CF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29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A3C39-1634-45FF-8E7B-91EFB16D0F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71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D22CF-B04E-4FBC-A1EF-488BEF2B94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67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491A4-1F43-485E-9363-9B6DC4425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29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7102F-62D5-45F3-9EF0-9D72327E38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52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1FAAA-A6C4-4628-8EEC-440BD07B9A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65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6486A-71C8-473A-A239-A084DBB96F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98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8610A-7392-4FA6-8B13-ACD385D32A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82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8B8AB-0BA9-4709-ADD5-166AAA4D27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69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FF26498-D5B9-4D0A-AE29-61186CB6AC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Implication of Orientation Changes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029200"/>
          </a:xfrm>
        </p:spPr>
        <p:txBody>
          <a:bodyPr/>
          <a:lstStyle/>
          <a:p>
            <a:r>
              <a:rPr lang="en-US" altLang="en-US" dirty="0" smtClean="0"/>
              <a:t>Problem</a:t>
            </a:r>
          </a:p>
          <a:p>
            <a:pPr lvl="1"/>
            <a:r>
              <a:rPr lang="en-US" altLang="en-US" dirty="0" smtClean="0"/>
              <a:t>Changing screen orientation destroys activity and recreates it</a:t>
            </a:r>
          </a:p>
          <a:p>
            <a:pPr lvl="1"/>
            <a:r>
              <a:rPr lang="en-US" altLang="en-US" dirty="0" smtClean="0"/>
              <a:t>On recreation, current state of activity could be lost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=&gt; Need to preserve the state of an activity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Many fixes including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Implement the </a:t>
            </a:r>
            <a:r>
              <a:rPr lang="en-US" altLang="en-US" dirty="0" err="1" smtClean="0">
                <a:latin typeface="Courier" pitchFamily="49" charset="0"/>
              </a:rPr>
              <a:t>onSaveInstance</a:t>
            </a:r>
            <a:r>
              <a:rPr lang="en-US" altLang="en-US" dirty="0" smtClean="0">
                <a:latin typeface="Courier" pitchFamily="49" charset="0"/>
              </a:rPr>
              <a:t>()</a:t>
            </a:r>
            <a:r>
              <a:rPr lang="en-US" altLang="en-US" dirty="0" smtClean="0"/>
              <a:t> method</a:t>
            </a:r>
          </a:p>
          <a:p>
            <a:pPr lvl="1"/>
            <a:r>
              <a:rPr lang="en-US" altLang="en-US" dirty="0" smtClean="0"/>
              <a:t>Use </a:t>
            </a:r>
            <a:r>
              <a:rPr lang="en-US" altLang="en-US" dirty="0" err="1" smtClean="0">
                <a:latin typeface="Courier"/>
              </a:rPr>
              <a:t>SharedPreferences</a:t>
            </a:r>
            <a:r>
              <a:rPr lang="en-US" altLang="en-US" dirty="0" smtClean="0"/>
              <a:t> class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Refer to </a:t>
            </a:r>
            <a:r>
              <a:rPr lang="en-US" altLang="en-US" dirty="0" smtClean="0">
                <a:latin typeface="Courier" pitchFamily="49" charset="0"/>
              </a:rPr>
              <a:t>PreservingStateApp</a:t>
            </a:r>
            <a:r>
              <a:rPr lang="en-US" altLang="en-US" dirty="0" smtClean="0"/>
              <a:t> Android project</a:t>
            </a:r>
          </a:p>
        </p:txBody>
      </p:sp>
    </p:spTree>
    <p:extLst>
      <p:ext uri="{BB962C8B-B14F-4D97-AF65-F5344CB8AC3E}">
        <p14:creationId xmlns:p14="http://schemas.microsoft.com/office/powerpoint/2010/main" val="47104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Fix#1: onSaveInstanceState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534400" cy="5334000"/>
          </a:xfrm>
        </p:spPr>
        <p:txBody>
          <a:bodyPr/>
          <a:lstStyle/>
          <a:p>
            <a:r>
              <a:rPr lang="en-US" altLang="en-US" smtClean="0"/>
              <a:t>Idea</a:t>
            </a:r>
          </a:p>
          <a:p>
            <a:pPr lvl="1"/>
            <a:r>
              <a:rPr lang="en-US" altLang="en-US" smtClean="0"/>
              <a:t>Preserve state and restore it later</a:t>
            </a:r>
          </a:p>
          <a:p>
            <a:pPr lvl="2"/>
            <a:r>
              <a:rPr lang="en-US" altLang="en-US" smtClean="0"/>
              <a:t>Use the </a:t>
            </a:r>
            <a:r>
              <a:rPr lang="en-US" altLang="en-US" smtClean="0">
                <a:latin typeface="Courier" pitchFamily="49" charset="0"/>
              </a:rPr>
              <a:t>Bundle</a:t>
            </a:r>
            <a:r>
              <a:rPr lang="en-US" altLang="en-US" smtClean="0"/>
              <a:t> object to save current state:</a:t>
            </a:r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  <a:p>
            <a:pPr lvl="2"/>
            <a:r>
              <a:rPr lang="en-US" altLang="en-US" smtClean="0"/>
              <a:t>Upon recreation, retrieve state saved previously:</a:t>
            </a:r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  <a:p>
            <a:pPr lvl="2"/>
            <a:r>
              <a:rPr lang="en-US" altLang="en-US" smtClean="0"/>
              <a:t>Limitation</a:t>
            </a:r>
          </a:p>
          <a:p>
            <a:pPr lvl="3"/>
            <a:r>
              <a:rPr lang="en-US" altLang="en-US" smtClean="0"/>
              <a:t>Not adequate for recovering complex data structures</a:t>
            </a:r>
          </a:p>
          <a:p>
            <a:pPr lvl="3"/>
            <a:endParaRPr lang="en-US" altLang="en-US" smtClean="0"/>
          </a:p>
        </p:txBody>
      </p:sp>
      <p:pic>
        <p:nvPicPr>
          <p:cNvPr id="501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2667000"/>
            <a:ext cx="53911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8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75" y="4103688"/>
            <a:ext cx="690562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Fix#2: Using </a:t>
            </a:r>
            <a:r>
              <a:rPr lang="en-US" altLang="en-US" sz="3200" dirty="0" err="1" smtClean="0"/>
              <a:t>SharedPreferences</a:t>
            </a:r>
            <a:endParaRPr lang="en-US" altLang="en-US" sz="3200" dirty="0" smtClean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05400"/>
          </a:xfrm>
        </p:spPr>
        <p:txBody>
          <a:bodyPr/>
          <a:lstStyle/>
          <a:p>
            <a:r>
              <a:rPr lang="en-US" altLang="en-US" dirty="0" err="1" smtClean="0"/>
              <a:t>SharedPrefernces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Points to a file containing key-value pairs</a:t>
            </a:r>
          </a:p>
          <a:p>
            <a:pPr lvl="2"/>
            <a:r>
              <a:rPr lang="en-US" altLang="en-US" dirty="0" smtClean="0"/>
              <a:t>Providing simple methods to read and write them</a:t>
            </a:r>
          </a:p>
          <a:p>
            <a:pPr lvl="2"/>
            <a:r>
              <a:rPr lang="en-US" altLang="en-US" dirty="0" smtClean="0"/>
              <a:t>By:</a:t>
            </a:r>
          </a:p>
          <a:p>
            <a:pPr lvl="3"/>
            <a:r>
              <a:rPr lang="en-US" altLang="en-US" dirty="0" smtClean="0"/>
              <a:t>Getting a reference to a </a:t>
            </a:r>
            <a:r>
              <a:rPr lang="en-US" altLang="en-US" dirty="0" err="1" smtClean="0"/>
              <a:t>SharedPreference</a:t>
            </a:r>
            <a:r>
              <a:rPr lang="en-US" altLang="en-US" dirty="0" smtClean="0"/>
              <a:t>:</a:t>
            </a:r>
          </a:p>
          <a:p>
            <a:pPr lvl="2"/>
            <a:endParaRPr lang="en-US" altLang="en-US" dirty="0" smtClean="0"/>
          </a:p>
          <a:p>
            <a:pPr lvl="3"/>
            <a:endParaRPr lang="en-US" altLang="en-US" dirty="0" smtClean="0"/>
          </a:p>
          <a:p>
            <a:pPr lvl="3"/>
            <a:r>
              <a:rPr lang="en-US" altLang="en-US" dirty="0" smtClean="0"/>
              <a:t>then, writing to a shared preference:</a:t>
            </a:r>
          </a:p>
          <a:p>
            <a:pPr lvl="3"/>
            <a:endParaRPr lang="en-US" altLang="en-US" dirty="0" smtClean="0"/>
          </a:p>
          <a:p>
            <a:pPr lvl="2"/>
            <a:endParaRPr lang="en-US" altLang="en-US" dirty="0" smtClean="0"/>
          </a:p>
          <a:p>
            <a:pPr lvl="3"/>
            <a:r>
              <a:rPr lang="en-US" altLang="en-US" dirty="0" smtClean="0"/>
              <a:t>Then finally, reading data from shared </a:t>
            </a:r>
            <a:r>
              <a:rPr lang="en-US" altLang="en-US" dirty="0" err="1" smtClean="0"/>
              <a:t>perference</a:t>
            </a:r>
            <a:endParaRPr lang="en-US" altLang="en-US" dirty="0" smtClean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8479" y="3695700"/>
            <a:ext cx="9144000" cy="45720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Context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context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getActivity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SharedPreferences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sharedPref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context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getSharedPreferences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getString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preference_file_key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),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Context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MODE_PRIVATE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7088" y="4778892"/>
            <a:ext cx="9144000" cy="45720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SharedPreferences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sharedPref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getActivity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getPreferences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Context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MODE_PRIVATE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SharedPreferences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Editor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editor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sharedPref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edit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editor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putInt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getString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saved_high_score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),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newHighScore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editor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commit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7088" y="5862084"/>
            <a:ext cx="9144000" cy="45720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SharedPreferences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sharedPref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getActivity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getPreferences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Context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MODE_PRIVATE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defaultValue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getResources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getInteger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saved_high_score_default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highScore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sharedPref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getInt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getString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saved_high_score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),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defaultValue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6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Other Fixes</a:t>
            </a:r>
            <a:endParaRPr lang="en-US" altLang="en-US" sz="3200" dirty="0" smtClean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05400"/>
          </a:xfrm>
        </p:spPr>
        <p:txBody>
          <a:bodyPr/>
          <a:lstStyle/>
          <a:p>
            <a:r>
              <a:rPr lang="en-US" altLang="en-US" dirty="0" smtClean="0"/>
              <a:t>Using files that can be placed in </a:t>
            </a:r>
          </a:p>
          <a:p>
            <a:pPr lvl="1"/>
            <a:r>
              <a:rPr lang="en-US" altLang="en-US" dirty="0" smtClean="0">
                <a:latin typeface="Courier"/>
              </a:rPr>
              <a:t>files</a:t>
            </a:r>
            <a:r>
              <a:rPr lang="en-US" altLang="en-US" dirty="0" smtClean="0"/>
              <a:t> folder</a:t>
            </a:r>
          </a:p>
          <a:p>
            <a:pPr lvl="2"/>
            <a:r>
              <a:rPr lang="en-US" altLang="en-US" dirty="0" smtClean="0"/>
              <a:t>Data stored persistently in </a:t>
            </a:r>
          </a:p>
          <a:p>
            <a:pPr lvl="2"/>
            <a:r>
              <a:rPr lang="en-US" altLang="en-US" dirty="0" smtClean="0"/>
              <a:t>Folder can be obtained through:  </a:t>
            </a:r>
            <a:r>
              <a:rPr lang="en-US" altLang="en-US" dirty="0" smtClean="0">
                <a:latin typeface="Courier"/>
              </a:rPr>
              <a:t>File </a:t>
            </a:r>
            <a:r>
              <a:rPr lang="en-US" altLang="en-US" dirty="0" err="1" smtClean="0">
                <a:latin typeface="Courier"/>
              </a:rPr>
              <a:t>getFilesDir</a:t>
            </a:r>
            <a:r>
              <a:rPr lang="en-US" altLang="en-US" dirty="0" smtClean="0">
                <a:latin typeface="Courier"/>
              </a:rPr>
              <a:t>()</a:t>
            </a:r>
            <a:endParaRPr lang="en-US" altLang="en-US" dirty="0" smtClean="0">
              <a:latin typeface="Courier"/>
            </a:endParaRPr>
          </a:p>
          <a:p>
            <a:pPr lvl="1"/>
            <a:endParaRPr lang="en-US" altLang="en-US" dirty="0"/>
          </a:p>
          <a:p>
            <a:pPr lvl="1"/>
            <a:r>
              <a:rPr lang="en-US" altLang="en-US" dirty="0" smtClean="0"/>
              <a:t>Or </a:t>
            </a:r>
            <a:r>
              <a:rPr lang="en-US" altLang="en-US" dirty="0" smtClean="0">
                <a:latin typeface="Courier"/>
              </a:rPr>
              <a:t>cache</a:t>
            </a:r>
            <a:r>
              <a:rPr lang="en-US" altLang="en-US" dirty="0" smtClean="0"/>
              <a:t> folder</a:t>
            </a:r>
          </a:p>
          <a:p>
            <a:pPr lvl="2"/>
            <a:r>
              <a:rPr lang="en-US" altLang="en-US" dirty="0" smtClean="0"/>
              <a:t>Data cleared if resources is needed somewhere else</a:t>
            </a:r>
          </a:p>
          <a:p>
            <a:pPr lvl="2"/>
            <a:r>
              <a:rPr lang="en-US" altLang="en-US" dirty="0" smtClean="0"/>
              <a:t>Folder can be obtained via: </a:t>
            </a:r>
            <a:r>
              <a:rPr lang="en-US" altLang="en-US" dirty="0">
                <a:latin typeface="Courier"/>
              </a:rPr>
              <a:t>File </a:t>
            </a:r>
            <a:r>
              <a:rPr lang="en-US" altLang="en-US" dirty="0" err="1" smtClean="0">
                <a:latin typeface="Courier"/>
              </a:rPr>
              <a:t>getCacheDir</a:t>
            </a:r>
            <a:r>
              <a:rPr lang="en-US" altLang="en-US" dirty="0" smtClean="0">
                <a:latin typeface="Courier"/>
              </a:rPr>
              <a:t>()</a:t>
            </a:r>
          </a:p>
          <a:p>
            <a:pPr lvl="2"/>
            <a:endParaRPr lang="en-US" altLang="en-US" dirty="0">
              <a:latin typeface="Courier"/>
            </a:endParaRPr>
          </a:p>
          <a:p>
            <a:r>
              <a:rPr lang="en-US" altLang="en-US" dirty="0" smtClean="0"/>
              <a:t>Using channels and buffers</a:t>
            </a:r>
            <a:r>
              <a:rPr lang="en-US" altLang="en-US" dirty="0" smtClean="0">
                <a:latin typeface="Courier"/>
              </a:rPr>
              <a:t> </a:t>
            </a:r>
            <a:endParaRPr lang="en-US" altLang="en-US" dirty="0">
              <a:latin typeface="Courier"/>
            </a:endParaRPr>
          </a:p>
          <a:p>
            <a:pPr marL="693737" lvl="2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427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AlertDialog</a:t>
            </a:r>
            <a:endParaRPr lang="en-US" altLang="en-US" sz="3200" dirty="0" smtClean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0" y="1431815"/>
            <a:ext cx="8991600" cy="5105400"/>
          </a:xfrm>
        </p:spPr>
        <p:txBody>
          <a:bodyPr/>
          <a:lstStyle/>
          <a:p>
            <a:r>
              <a:rPr lang="en-US" altLang="en-US" dirty="0" smtClean="0"/>
              <a:t>A dialog that</a:t>
            </a:r>
          </a:p>
          <a:p>
            <a:pPr lvl="1"/>
            <a:r>
              <a:rPr lang="en-US" altLang="en-US" dirty="0" smtClean="0"/>
              <a:t>Can show </a:t>
            </a:r>
          </a:p>
          <a:p>
            <a:pPr lvl="2"/>
            <a:r>
              <a:rPr lang="en-US" altLang="en-US" dirty="0" smtClean="0"/>
              <a:t>a title, up to three buttons, and a list of selectable items</a:t>
            </a:r>
          </a:p>
          <a:p>
            <a:r>
              <a:rPr lang="en-US" altLang="en-US" dirty="0" smtClean="0"/>
              <a:t>Creating a dialog fragment</a:t>
            </a:r>
          </a:p>
          <a:p>
            <a:pPr marL="693737" lvl="2" indent="0">
              <a:buNone/>
            </a:pPr>
            <a:endParaRPr lang="en-US" altLang="en-US" dirty="0" smtClean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3259281"/>
            <a:ext cx="8610600" cy="2930239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FireMissilesDialogFragment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extends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DialogFragment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@Override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Dialog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onCreateDialog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Bundle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savedInstanceState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Use the Builder class for convenient dialog construction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AlertDialog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Builder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builder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AlertDialog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Builder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getActivity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builder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setMessage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dialog_fire_missiles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   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setPositiveButton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fire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DialogInterface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OnClickListener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       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onClick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DialogInterface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dialog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id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           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FIRE ZE MISSILES!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       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   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   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setNegativeButton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cancel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DialogInterface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OnClickListener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       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onClick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DialogInterface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dialog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id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           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User cancelled the dialog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       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   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Create the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AlertDialog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object and return it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builder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create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5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983</TotalTime>
  <Words>230</Words>
  <Application>Microsoft Office PowerPoint</Application>
  <PresentationFormat>On-screen Show (4:3)</PresentationFormat>
  <Paragraphs>63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Consolas</vt:lpstr>
      <vt:lpstr>Courier</vt:lpstr>
      <vt:lpstr>Wingdings</vt:lpstr>
      <vt:lpstr>Network</vt:lpstr>
      <vt:lpstr>Implication of Orientation Changes</vt:lpstr>
      <vt:lpstr>Fix#1: onSaveInstanceState</vt:lpstr>
      <vt:lpstr>Fix#2: Using SharedPreferences</vt:lpstr>
      <vt:lpstr>Other Fixes</vt:lpstr>
      <vt:lpstr>AlertDialog</vt:lpstr>
    </vt:vector>
  </TitlesOfParts>
  <Company>Lebanese American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Development</dc:title>
  <dc:creator>wissam</dc:creator>
  <cp:lastModifiedBy>Fawaz, Wissam Fawzi</cp:lastModifiedBy>
  <cp:revision>289</cp:revision>
  <cp:lastPrinted>1601-01-01T00:00:00Z</cp:lastPrinted>
  <dcterms:created xsi:type="dcterms:W3CDTF">2006-10-15T06:08:27Z</dcterms:created>
  <dcterms:modified xsi:type="dcterms:W3CDTF">2016-11-23T06:27:21Z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