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9"/>
  </p:notesMasterIdLst>
  <p:handoutMasterIdLst>
    <p:handoutMasterId r:id="rId10"/>
  </p:handoutMasterIdLst>
  <p:sldIdLst>
    <p:sldId id="419" r:id="rId2"/>
    <p:sldId id="434" r:id="rId3"/>
    <p:sldId id="435" r:id="rId4"/>
    <p:sldId id="436" r:id="rId5"/>
    <p:sldId id="437" r:id="rId6"/>
    <p:sldId id="438" r:id="rId7"/>
    <p:sldId id="43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82667" autoAdjust="0"/>
  </p:normalViewPr>
  <p:slideViewPr>
    <p:cSldViewPr>
      <p:cViewPr varScale="1">
        <p:scale>
          <a:sx n="90" d="100"/>
          <a:sy n="90" d="100"/>
        </p:scale>
        <p:origin x="5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9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50C666-327F-4216-8543-471B1924D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389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77496F3-07EE-45C2-90A8-33CE389D1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01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73A34F4-D56E-4AA7-AE5A-39CF58C7EC1A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78780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73A34F4-D56E-4AA7-AE5A-39CF58C7EC1A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55501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73A34F4-D56E-4AA7-AE5A-39CF58C7EC1A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7686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73A34F4-D56E-4AA7-AE5A-39CF58C7EC1A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472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73A34F4-D56E-4AA7-AE5A-39CF58C7EC1A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46723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73A34F4-D56E-4AA7-AE5A-39CF58C7EC1A}" type="slidenum">
              <a:rPr lang="en-US" altLang="en-US" smtClean="0"/>
              <a:pPr eaLnBrk="1" hangingPunct="1"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38991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73A34F4-D56E-4AA7-AE5A-39CF58C7EC1A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4433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DB3D3-691D-42F5-A007-88AAC3A2E4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66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98723-CED4-43C8-A2DD-2D26D44807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49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051A7-5D4E-4BA7-A58E-4BE6A5F1F0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1460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0DA9E-355D-4558-A75A-050954F6CF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29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A3C39-1634-45FF-8E7B-91EFB16D0F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6711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D22CF-B04E-4FBC-A1EF-488BEF2B94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67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491A4-1F43-485E-9363-9B6DC4425B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229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7102F-62D5-45F3-9EF0-9D72327E38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5526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1FAAA-A6C4-4628-8EEC-440BD07B9A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065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6486A-71C8-473A-A239-A084DBB96F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5981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8610A-7392-4FA6-8B13-ACD385D32A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982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8B8AB-0BA9-4709-ADD5-166AAA4D27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169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05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5FF26498-D5B9-4D0A-AE29-61186CB6AC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 smtClean="0"/>
              <a:t>Fragments: Introduction</a:t>
            </a:r>
            <a:endParaRPr lang="en-US" alt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5181600"/>
          </a:xfrm>
        </p:spPr>
        <p:txBody>
          <a:bodyPr/>
          <a:lstStyle/>
          <a:p>
            <a:r>
              <a:rPr lang="en-US" altLang="en-US" dirty="0" smtClean="0"/>
              <a:t>Fragments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were introduced in Android 3.0	</a:t>
            </a:r>
          </a:p>
          <a:p>
            <a:pPr lvl="2"/>
            <a:r>
              <a:rPr lang="en-US" altLang="en-US" dirty="0"/>
              <a:t>t</a:t>
            </a:r>
            <a:r>
              <a:rPr lang="en-US" altLang="en-US" dirty="0" smtClean="0"/>
              <a:t>o support flexible and dynamic UI designs </a:t>
            </a:r>
          </a:p>
          <a:p>
            <a:pPr lvl="2"/>
            <a:endParaRPr lang="en-US" altLang="en-US" dirty="0" smtClean="0"/>
          </a:p>
          <a:p>
            <a:pPr lvl="1"/>
            <a:r>
              <a:rPr lang="en-US" altLang="en-US" dirty="0" smtClean="0"/>
              <a:t>represent portions of an application’s user interface</a:t>
            </a:r>
          </a:p>
          <a:p>
            <a:pPr lvl="2"/>
            <a:r>
              <a:rPr lang="en-US" altLang="en-US" dirty="0" smtClean="0"/>
              <a:t>Each fragment would contain its own set of views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dirty="0" smtClean="0"/>
              <a:t>Have their own life cycle, receiving their own input events</a:t>
            </a:r>
          </a:p>
          <a:p>
            <a:pPr lvl="2"/>
            <a:r>
              <a:rPr lang="en-US" altLang="en-US" dirty="0" smtClean="0"/>
              <a:t>And can be added and removed to an activity at run time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dirty="0" smtClean="0"/>
              <a:t>Their lifecycles are affected by the activity creating them</a:t>
            </a:r>
          </a:p>
          <a:p>
            <a:pPr lvl="2"/>
            <a:r>
              <a:rPr lang="en-US" altLang="en-US" dirty="0" smtClean="0"/>
              <a:t>If activity paused =&gt; all its associated fragments are paused as well</a:t>
            </a:r>
          </a:p>
          <a:p>
            <a:pPr lvl="2"/>
            <a:r>
              <a:rPr lang="en-US" altLang="en-US" dirty="0" smtClean="0"/>
              <a:t>If activity destroyed =&gt; associated fragments are also destroyed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491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 smtClean="0"/>
              <a:t>Fragments: Creation</a:t>
            </a:r>
            <a:endParaRPr lang="en-US" alt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5181600"/>
          </a:xfrm>
        </p:spPr>
        <p:txBody>
          <a:bodyPr/>
          <a:lstStyle/>
          <a:p>
            <a:r>
              <a:rPr lang="en-US" altLang="en-US" dirty="0" smtClean="0"/>
              <a:t>To create a fragment</a:t>
            </a:r>
          </a:p>
          <a:p>
            <a:pPr lvl="1"/>
            <a:r>
              <a:rPr lang="en-US" altLang="en-US" dirty="0" smtClean="0"/>
              <a:t>You must </a:t>
            </a:r>
          </a:p>
          <a:p>
            <a:pPr lvl="2"/>
            <a:r>
              <a:rPr lang="en-US" altLang="en-US" dirty="0" smtClean="0"/>
              <a:t>subclass the </a:t>
            </a:r>
            <a:r>
              <a:rPr lang="en-US" altLang="en-US" dirty="0" smtClean="0">
                <a:latin typeface="Courier"/>
              </a:rPr>
              <a:t>Fragment</a:t>
            </a:r>
            <a:r>
              <a:rPr lang="en-US" altLang="en-US" dirty="0" smtClean="0"/>
              <a:t> class</a:t>
            </a:r>
          </a:p>
          <a:p>
            <a:pPr lvl="1"/>
            <a:endParaRPr lang="en-US" altLang="en-US" dirty="0" smtClean="0"/>
          </a:p>
          <a:p>
            <a:pPr lvl="2"/>
            <a:r>
              <a:rPr lang="en-US" altLang="en-US" dirty="0" smtClean="0"/>
              <a:t>and override </a:t>
            </a:r>
            <a:r>
              <a:rPr lang="en-US" altLang="en-US" dirty="0" err="1" smtClean="0">
                <a:latin typeface="Courier"/>
              </a:rPr>
              <a:t>onCreateView</a:t>
            </a:r>
            <a:r>
              <a:rPr lang="en-US" altLang="en-US" dirty="0" smtClean="0">
                <a:latin typeface="Courier"/>
              </a:rPr>
              <a:t>()</a:t>
            </a:r>
          </a:p>
          <a:p>
            <a:pPr lvl="3"/>
            <a:r>
              <a:rPr lang="en-US" altLang="en-US" dirty="0" smtClean="0"/>
              <a:t>The method called to draw the user interface of a fragment</a:t>
            </a:r>
          </a:p>
          <a:p>
            <a:r>
              <a:rPr lang="en-US" altLang="en-US" dirty="0" smtClean="0"/>
              <a:t>Example:</a:t>
            </a:r>
            <a:endParaRPr lang="en-US" altLang="en-US" dirty="0"/>
          </a:p>
          <a:p>
            <a:pPr lvl="1"/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22" y="4409678"/>
            <a:ext cx="8894156" cy="2295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1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 smtClean="0"/>
              <a:t>Adding a Fragment to an activity</a:t>
            </a:r>
            <a:endParaRPr lang="en-US" alt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5181600"/>
          </a:xfrm>
        </p:spPr>
        <p:txBody>
          <a:bodyPr/>
          <a:lstStyle/>
          <a:p>
            <a:r>
              <a:rPr lang="en-US" altLang="en-US" dirty="0" smtClean="0"/>
              <a:t>A fragment </a:t>
            </a:r>
          </a:p>
          <a:p>
            <a:pPr lvl="1"/>
            <a:r>
              <a:rPr lang="en-US" altLang="en-US" dirty="0" smtClean="0"/>
              <a:t>contributes a portion of the UI to host activity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At any time, one can add fragments to an activity</a:t>
            </a:r>
          </a:p>
          <a:p>
            <a:pPr lvl="1"/>
            <a:r>
              <a:rPr lang="en-US" altLang="en-US" dirty="0" smtClean="0"/>
              <a:t>By using the </a:t>
            </a:r>
            <a:r>
              <a:rPr lang="en-US" altLang="en-US" dirty="0" err="1" smtClean="0">
                <a:latin typeface="Courier"/>
              </a:rPr>
              <a:t>FragmentTransaction</a:t>
            </a:r>
            <a:r>
              <a:rPr lang="en-US" altLang="en-US" dirty="0" smtClean="0"/>
              <a:t> class and</a:t>
            </a:r>
          </a:p>
          <a:p>
            <a:pPr lvl="1"/>
            <a:r>
              <a:rPr lang="en-US" altLang="en-US" dirty="0" smtClean="0"/>
              <a:t>By specifying a </a:t>
            </a:r>
            <a:r>
              <a:rPr lang="en-US" altLang="en-US" dirty="0" err="1" smtClean="0">
                <a:latin typeface="Courier"/>
              </a:rPr>
              <a:t>ViewGroup</a:t>
            </a:r>
            <a:r>
              <a:rPr lang="en-US" altLang="en-US" dirty="0" smtClean="0"/>
              <a:t> in which to place fragment</a:t>
            </a:r>
          </a:p>
          <a:p>
            <a:endParaRPr lang="en-US" altLang="en-US" dirty="0"/>
          </a:p>
          <a:p>
            <a:r>
              <a:rPr lang="en-US" altLang="en-US" dirty="0" smtClean="0"/>
              <a:t>Example</a:t>
            </a:r>
          </a:p>
          <a:p>
            <a:endParaRPr lang="en-US" altLang="en-US" dirty="0" smtClean="0"/>
          </a:p>
          <a:p>
            <a:pPr lvl="1"/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257800"/>
            <a:ext cx="7772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FragmentManager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fragmentManager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getFragmentManager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FragmentTransaction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fragmentTransaction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fragmentManager.beginTransaction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ExampleFragment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fragment = new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ExampleFragment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fragmentTransaction.add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R.id.fragment_container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, fragment);</a:t>
            </a:r>
          </a:p>
          <a:p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fragmentTransaction.commit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36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 smtClean="0"/>
              <a:t>Fragment Transactions</a:t>
            </a:r>
            <a:endParaRPr lang="en-US" alt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410200"/>
          </a:xfrm>
        </p:spPr>
        <p:txBody>
          <a:bodyPr/>
          <a:lstStyle/>
          <a:p>
            <a:r>
              <a:rPr lang="en-US" altLang="en-US" dirty="0" smtClean="0"/>
              <a:t>Fragment transactions</a:t>
            </a:r>
          </a:p>
          <a:p>
            <a:pPr lvl="1"/>
            <a:r>
              <a:rPr lang="en-US" altLang="en-US" dirty="0" smtClean="0"/>
              <a:t>Are performed by means of the </a:t>
            </a:r>
          </a:p>
          <a:p>
            <a:pPr lvl="2"/>
            <a:r>
              <a:rPr lang="en-US" altLang="en-US" dirty="0" err="1" smtClean="0">
                <a:latin typeface="Courier"/>
              </a:rPr>
              <a:t>FragmentTransaction</a:t>
            </a:r>
            <a:r>
              <a:rPr lang="en-US" altLang="en-US" dirty="0" smtClean="0"/>
              <a:t> class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Each transaction </a:t>
            </a:r>
          </a:p>
          <a:p>
            <a:pPr lvl="1"/>
            <a:r>
              <a:rPr lang="en-US" altLang="en-US" dirty="0" smtClean="0"/>
              <a:t>is a set of changes </a:t>
            </a:r>
            <a:r>
              <a:rPr lang="en-US" altLang="en-US" dirty="0"/>
              <a:t>p</a:t>
            </a:r>
            <a:r>
              <a:rPr lang="en-US" altLang="en-US" dirty="0" smtClean="0"/>
              <a:t>erformed at the same time</a:t>
            </a:r>
          </a:p>
          <a:p>
            <a:pPr lvl="1"/>
            <a:r>
              <a:rPr lang="en-US" altLang="en-US" dirty="0" smtClean="0"/>
              <a:t>And can be reversed by saving it to the back stack </a:t>
            </a:r>
          </a:p>
          <a:p>
            <a:pPr lvl="1"/>
            <a:r>
              <a:rPr lang="en-US" altLang="en-US" dirty="0" smtClean="0"/>
              <a:t>Example:</a:t>
            </a:r>
          </a:p>
          <a:p>
            <a:pPr lvl="1"/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7700" y="4711489"/>
            <a:ext cx="7772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// Create new fragment and transaction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Fragment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newFragment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ExampleFragment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FragmentTransaction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transaction =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getFragmentManager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().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beginTransaction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Replace whatever is in the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fragment_container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view with this fragment,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// and add the transaction to the back stack</a:t>
            </a:r>
          </a:p>
          <a:p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transaction.replace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R.id.fragment_container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newFragment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transaction.addToBackStack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(null);</a:t>
            </a:r>
          </a:p>
          <a:p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Commit the transaction</a:t>
            </a:r>
          </a:p>
          <a:p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transaction.commit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 smtClean="0"/>
              <a:t>Fragments: Communicating with Activity</a:t>
            </a:r>
            <a:endParaRPr lang="en-US" alt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410200"/>
          </a:xfrm>
        </p:spPr>
        <p:txBody>
          <a:bodyPr/>
          <a:lstStyle/>
          <a:p>
            <a:r>
              <a:rPr lang="en-US" altLang="en-US" dirty="0" smtClean="0"/>
              <a:t>A fragment </a:t>
            </a:r>
          </a:p>
          <a:p>
            <a:pPr lvl="1"/>
            <a:r>
              <a:rPr lang="en-US" altLang="en-US" dirty="0" smtClean="0"/>
              <a:t>is independent of an activity</a:t>
            </a:r>
          </a:p>
          <a:p>
            <a:pPr lvl="1"/>
            <a:r>
              <a:rPr lang="en-US" altLang="en-US" dirty="0" smtClean="0"/>
              <a:t>But, can be used inside multiple activities</a:t>
            </a:r>
          </a:p>
          <a:p>
            <a:pPr lvl="2"/>
            <a:r>
              <a:rPr lang="en-US" altLang="en-US" dirty="0" smtClean="0"/>
              <a:t>With a given instance being directly tied to the activity </a:t>
            </a:r>
          </a:p>
          <a:p>
            <a:pPr lvl="3"/>
            <a:r>
              <a:rPr lang="en-US" altLang="en-US" dirty="0" smtClean="0"/>
              <a:t>Containing the fragment</a:t>
            </a:r>
          </a:p>
          <a:p>
            <a:pPr lvl="1"/>
            <a:r>
              <a:rPr lang="en-US" altLang="en-US" dirty="0" smtClean="0"/>
              <a:t>Can access its associated activity using </a:t>
            </a:r>
            <a:r>
              <a:rPr lang="en-US" altLang="en-US" dirty="0" err="1" smtClean="0">
                <a:latin typeface="Courier"/>
              </a:rPr>
              <a:t>getActivity</a:t>
            </a:r>
            <a:r>
              <a:rPr lang="en-US" altLang="en-US" dirty="0" smtClean="0">
                <a:latin typeface="Courier"/>
              </a:rPr>
              <a:t>()</a:t>
            </a:r>
          </a:p>
          <a:p>
            <a:pPr lvl="1"/>
            <a:endParaRPr lang="en-US" altLang="en-US" dirty="0"/>
          </a:p>
          <a:p>
            <a:r>
              <a:rPr lang="en-US" altLang="en-US" dirty="0" smtClean="0"/>
              <a:t>Likewise, an activity can access a fragment</a:t>
            </a:r>
          </a:p>
          <a:p>
            <a:pPr lvl="1"/>
            <a:r>
              <a:rPr lang="en-US" altLang="en-US" dirty="0" smtClean="0"/>
              <a:t>By acquiring a reference to the fragment </a:t>
            </a:r>
          </a:p>
          <a:p>
            <a:pPr lvl="2"/>
            <a:r>
              <a:rPr lang="en-US" altLang="en-US" dirty="0" smtClean="0"/>
              <a:t>via </a:t>
            </a:r>
            <a:r>
              <a:rPr lang="en-US" altLang="en-US" dirty="0" err="1" smtClean="0">
                <a:latin typeface="Courier"/>
              </a:rPr>
              <a:t>FragmentManager</a:t>
            </a:r>
            <a:endParaRPr lang="en-US" altLang="en-US" dirty="0">
              <a:latin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5638800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ExampleFragment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fragment = 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ExampleFragment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getFragmentManager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().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findFragmentById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R.id.example_fragment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08899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 smtClean="0"/>
              <a:t>Fragments: FragmentManagementApp</a:t>
            </a:r>
            <a:endParaRPr lang="en-US" alt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5181600"/>
          </a:xfrm>
        </p:spPr>
        <p:txBody>
          <a:bodyPr/>
          <a:lstStyle/>
          <a:p>
            <a:r>
              <a:rPr lang="en-US" altLang="en-US" dirty="0" smtClean="0"/>
              <a:t>Refer to </a:t>
            </a:r>
            <a:r>
              <a:rPr lang="en-US" altLang="en-US" dirty="0" smtClean="0">
                <a:latin typeface="Courier"/>
              </a:rPr>
              <a:t>FragmentManagementApp</a:t>
            </a:r>
            <a:r>
              <a:rPr lang="en-US" altLang="en-US" dirty="0"/>
              <a:t> </a:t>
            </a:r>
            <a:r>
              <a:rPr lang="en-US" altLang="en-US" dirty="0" smtClean="0"/>
              <a:t>project</a:t>
            </a:r>
          </a:p>
          <a:p>
            <a:pPr lvl="1"/>
            <a:endParaRPr lang="en-US" altLang="en-US" dirty="0" smtClean="0"/>
          </a:p>
          <a:p>
            <a:endParaRPr lang="en-US" alt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351" y="2209800"/>
            <a:ext cx="7709097" cy="435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17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 smtClean="0"/>
              <a:t>Fragments: Life Cycle</a:t>
            </a:r>
            <a:endParaRPr lang="en-US" alt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r>
              <a:rPr lang="en-US" altLang="en-US" dirty="0" smtClean="0"/>
              <a:t>Like activities, fragments </a:t>
            </a:r>
          </a:p>
          <a:p>
            <a:pPr lvl="1"/>
            <a:r>
              <a:rPr lang="en-US" altLang="en-US" dirty="0" smtClean="0"/>
              <a:t>Have their own life cycle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When a fragment </a:t>
            </a:r>
          </a:p>
          <a:p>
            <a:pPr lvl="1"/>
            <a:r>
              <a:rPr lang="en-US" altLang="en-US" dirty="0" smtClean="0"/>
              <a:t>is created</a:t>
            </a:r>
          </a:p>
          <a:p>
            <a:pPr lvl="2"/>
            <a:r>
              <a:rPr lang="en-US" altLang="en-US" dirty="0" err="1" smtClean="0"/>
              <a:t>onAttach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onCreate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onCreateView</a:t>
            </a:r>
            <a:endParaRPr lang="en-US" altLang="en-US" dirty="0" smtClean="0"/>
          </a:p>
          <a:p>
            <a:pPr lvl="2"/>
            <a:r>
              <a:rPr lang="en-US" altLang="en-US" dirty="0" err="1" smtClean="0"/>
              <a:t>onActivityCreated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becomes visible</a:t>
            </a:r>
          </a:p>
          <a:p>
            <a:pPr lvl="2"/>
            <a:r>
              <a:rPr lang="en-US" altLang="en-US" dirty="0" err="1" smtClean="0"/>
              <a:t>onStart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onResume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goes into background mode</a:t>
            </a:r>
          </a:p>
          <a:p>
            <a:pPr lvl="2"/>
            <a:r>
              <a:rPr lang="en-US" altLang="en-US" dirty="0" err="1" smtClean="0"/>
              <a:t>onPause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onStop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is destroyed</a:t>
            </a:r>
          </a:p>
          <a:p>
            <a:pPr lvl="2"/>
            <a:r>
              <a:rPr lang="en-US" altLang="en-US" dirty="0" err="1" smtClean="0"/>
              <a:t>onPause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onStop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onDestroyView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onDestroy</a:t>
            </a:r>
            <a:r>
              <a:rPr lang="en-US" altLang="en-US" dirty="0" smtClean="0"/>
              <a:t>, on Detach</a:t>
            </a:r>
            <a:endParaRPr lang="en-US" altLang="en-US" dirty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</p:txBody>
      </p:sp>
      <p:pic>
        <p:nvPicPr>
          <p:cNvPr id="4" name="Picture 3" descr="http://developer.android.com/images/activity_fragment_lifecycle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838200"/>
            <a:ext cx="2823845" cy="5613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97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1007</TotalTime>
  <Words>324</Words>
  <Application>Microsoft Office PowerPoint</Application>
  <PresentationFormat>On-screen Show (4:3)</PresentationFormat>
  <Paragraphs>103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Consolas</vt:lpstr>
      <vt:lpstr>Courier</vt:lpstr>
      <vt:lpstr>Wingdings</vt:lpstr>
      <vt:lpstr>Network</vt:lpstr>
      <vt:lpstr>Fragments: Introduction</vt:lpstr>
      <vt:lpstr>Fragments: Creation</vt:lpstr>
      <vt:lpstr>Adding a Fragment to an activity</vt:lpstr>
      <vt:lpstr>Fragment Transactions</vt:lpstr>
      <vt:lpstr>Fragments: Communicating with Activity</vt:lpstr>
      <vt:lpstr>Fragments: FragmentManagementApp</vt:lpstr>
      <vt:lpstr>Fragments: Life Cycle</vt:lpstr>
    </vt:vector>
  </TitlesOfParts>
  <Company>Lebanese American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Development</dc:title>
  <dc:creator>wissam</dc:creator>
  <cp:lastModifiedBy>Fawaz, Wissam Fawzi</cp:lastModifiedBy>
  <cp:revision>320</cp:revision>
  <cp:lastPrinted>1601-01-01T00:00:00Z</cp:lastPrinted>
  <dcterms:created xsi:type="dcterms:W3CDTF">2006-10-15T06:08:27Z</dcterms:created>
  <dcterms:modified xsi:type="dcterms:W3CDTF">2014-12-12T05:43:24Z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