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5"/>
  </p:notesMasterIdLst>
  <p:handoutMasterIdLst>
    <p:handoutMasterId r:id="rId16"/>
  </p:handoutMasterIdLst>
  <p:sldIdLst>
    <p:sldId id="414" r:id="rId2"/>
    <p:sldId id="415" r:id="rId3"/>
    <p:sldId id="416" r:id="rId4"/>
    <p:sldId id="417" r:id="rId5"/>
    <p:sldId id="418" r:id="rId6"/>
    <p:sldId id="419" r:id="rId7"/>
    <p:sldId id="420" r:id="rId8"/>
    <p:sldId id="421" r:id="rId9"/>
    <p:sldId id="422" r:id="rId10"/>
    <p:sldId id="423" r:id="rId11"/>
    <p:sldId id="424" r:id="rId12"/>
    <p:sldId id="425" r:id="rId13"/>
    <p:sldId id="426"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81333" autoAdjust="0"/>
  </p:normalViewPr>
  <p:slideViewPr>
    <p:cSldViewPr>
      <p:cViewPr varScale="1">
        <p:scale>
          <a:sx n="88" d="100"/>
          <a:sy n="88" d="100"/>
        </p:scale>
        <p:origin x="654" y="96"/>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249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50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3450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3450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3450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54ADAAC-15AA-4672-8ECC-7D658E2AA7CF}" type="slidenum">
              <a:rPr lang="en-US" altLang="en-US"/>
              <a:pPr/>
              <a:t>‹#›</a:t>
            </a:fld>
            <a:endParaRPr lang="en-US" altLang="en-US"/>
          </a:p>
        </p:txBody>
      </p:sp>
    </p:spTree>
    <p:extLst>
      <p:ext uri="{BB962C8B-B14F-4D97-AF65-F5344CB8AC3E}">
        <p14:creationId xmlns:p14="http://schemas.microsoft.com/office/powerpoint/2010/main" val="2928135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40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3440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40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40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3440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492214A-1CD6-4A38-AF9A-9FE75C25386F}" type="slidenum">
              <a:rPr lang="en-US" altLang="en-US"/>
              <a:pPr/>
              <a:t>‹#›</a:t>
            </a:fld>
            <a:endParaRPr lang="en-US" altLang="en-US"/>
          </a:p>
        </p:txBody>
      </p:sp>
    </p:spTree>
    <p:extLst>
      <p:ext uri="{BB962C8B-B14F-4D97-AF65-F5344CB8AC3E}">
        <p14:creationId xmlns:p14="http://schemas.microsoft.com/office/powerpoint/2010/main" val="3218305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An Android application can contain zero or more activities. When your application has more than one activity, you often need to navigate from one to another. In Android, you navigate between activities through what is known as an </a:t>
            </a:r>
            <a:r>
              <a:rPr lang="en-US" altLang="en-US" i="1" smtClean="0">
                <a:latin typeface="Arial" panose="020B0604020202020204" pitchFamily="34" charset="0"/>
                <a:cs typeface="Arial" panose="020B0604020202020204" pitchFamily="34" charset="0"/>
              </a:rPr>
              <a:t>intent</a:t>
            </a:r>
            <a:r>
              <a:rPr lang="en-US" altLang="en-US" smtClean="0">
                <a:latin typeface="Arial" panose="020B0604020202020204" pitchFamily="34" charset="0"/>
                <a:cs typeface="Arial" panose="020B0604020202020204" pitchFamily="34" charset="0"/>
              </a:rPr>
              <a:t>. So, Intents are used as a message-passing mechanism that works both within your application and between applications. This turns your android device from a platform containing a collection of independent components into a single, interconnected system. One of the most common uses for Intents is to start new Activities, either </a:t>
            </a:r>
            <a:r>
              <a:rPr lang="en-US" altLang="en-US" i="1" smtClean="0">
                <a:latin typeface="Arial" panose="020B0604020202020204" pitchFamily="34" charset="0"/>
                <a:cs typeface="Arial" panose="020B0604020202020204" pitchFamily="34" charset="0"/>
              </a:rPr>
              <a:t>explicitly </a:t>
            </a:r>
            <a:r>
              <a:rPr lang="en-US" altLang="en-US" smtClean="0">
                <a:latin typeface="Arial" panose="020B0604020202020204" pitchFamily="34" charset="0"/>
                <a:cs typeface="Arial" panose="020B0604020202020204" pitchFamily="34" charset="0"/>
              </a:rPr>
              <a:t>(by specifying the class to load) or </a:t>
            </a:r>
            <a:r>
              <a:rPr lang="en-US" altLang="en-US" i="1" smtClean="0">
                <a:latin typeface="Arial" panose="020B0604020202020204" pitchFamily="34" charset="0"/>
                <a:cs typeface="Arial" panose="020B0604020202020204" pitchFamily="34" charset="0"/>
              </a:rPr>
              <a:t>implicitly </a:t>
            </a:r>
            <a:r>
              <a:rPr lang="en-US" altLang="en-US" smtClean="0">
                <a:latin typeface="Arial" panose="020B0604020202020204" pitchFamily="34" charset="0"/>
                <a:cs typeface="Arial" panose="020B0604020202020204" pitchFamily="34" charset="0"/>
              </a:rPr>
              <a:t>(by requesting that an action be performed on a piece of data). In the</a:t>
            </a:r>
          </a:p>
          <a:p>
            <a:r>
              <a:rPr lang="en-US" altLang="en-US" smtClean="0">
                <a:latin typeface="Arial" panose="020B0604020202020204" pitchFamily="34" charset="0"/>
                <a:cs typeface="Arial" panose="020B0604020202020204" pitchFamily="34" charset="0"/>
              </a:rPr>
              <a:t>latter case the action does not need to be performed by an Activity within the calling application.</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17412"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3A31AAD-3D72-4AFC-B8C3-85C8F7E0E53E}" type="slidenum">
              <a:rPr lang="en-US" altLang="en-US"/>
              <a:pPr eaLnBrk="1" hangingPunct="1"/>
              <a:t>1</a:t>
            </a:fld>
            <a:endParaRPr lang="en-US" altLang="en-US"/>
          </a:p>
        </p:txBody>
      </p:sp>
    </p:spTree>
    <p:extLst>
      <p:ext uri="{BB962C8B-B14F-4D97-AF65-F5344CB8AC3E}">
        <p14:creationId xmlns:p14="http://schemas.microsoft.com/office/powerpoint/2010/main" val="4160320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The startActivity() method invokes another activity but does not return a result to the current activity. If you need to pass data back from an activity, you should instead use the startActivityForResult() method. An Activity started via startActivity is independent of its parent and will not provide any feedback when it closes. Where feedback is required, you can start an Activity as a sub-Activity that can pass results back</a:t>
            </a:r>
          </a:p>
          <a:p>
            <a:r>
              <a:rPr lang="en-US" altLang="en-US" smtClean="0">
                <a:latin typeface="Arial" panose="020B0604020202020204" pitchFamily="34" charset="0"/>
                <a:cs typeface="Arial" panose="020B0604020202020204" pitchFamily="34" charset="0"/>
              </a:rPr>
              <a:t>to its parent. When a sub-Activity is finished, it triggers the onActivityResult event handler within the calling Activity. The startActivityForResult method works much like startActivity, but with one important difference. In addition to passing in the explicit or implicit Intent used to determine which Activity to launch, you also pass in a </a:t>
            </a:r>
            <a:r>
              <a:rPr lang="en-US" altLang="en-US" i="1" smtClean="0">
                <a:latin typeface="Arial" panose="020B0604020202020204" pitchFamily="34" charset="0"/>
                <a:cs typeface="Arial" panose="020B0604020202020204" pitchFamily="34" charset="0"/>
              </a:rPr>
              <a:t>request code</a:t>
            </a:r>
            <a:r>
              <a:rPr lang="en-US" altLang="en-US" smtClean="0">
                <a:latin typeface="Arial" panose="020B0604020202020204" pitchFamily="34" charset="0"/>
                <a:cs typeface="Arial" panose="020B0604020202020204" pitchFamily="34" charset="0"/>
              </a:rPr>
              <a:t>. This value will later be used to uniquely identify the sub-Activity that has returned a result. When an activity returns, you need this request code to determine which activity is actually returned. </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6628"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078BB72-926B-4B22-8BF8-82A5CD72E9DF}" type="slidenum">
              <a:rPr lang="en-US" altLang="en-US"/>
              <a:pPr eaLnBrk="1" hangingPunct="1"/>
              <a:t>10</a:t>
            </a:fld>
            <a:endParaRPr lang="en-US" altLang="en-US"/>
          </a:p>
        </p:txBody>
      </p:sp>
    </p:spTree>
    <p:extLst>
      <p:ext uri="{BB962C8B-B14F-4D97-AF65-F5344CB8AC3E}">
        <p14:creationId xmlns:p14="http://schemas.microsoft.com/office/powerpoint/2010/main" val="3590034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The setResult() method sets a result code (either RESULT_OK or RESULT_CANCELLED) and the data (an Intent object) to be returned back to the calling activity. The finish() method closes the activity and returns control back to the calling activity. In the calling activity, you need to implement the onActivityResult() method, which is called whenever an activity returns. This will be illustrated in the next slide. </a:t>
            </a:r>
          </a:p>
          <a:p>
            <a:endParaRPr lang="en-US" altLang="en-US" smtClean="0">
              <a:latin typeface="Arial" panose="020B0604020202020204" pitchFamily="34" charset="0"/>
              <a:cs typeface="Arial" panose="020B0604020202020204" pitchFamily="34" charset="0"/>
            </a:endParaRPr>
          </a:p>
        </p:txBody>
      </p:sp>
      <p:sp>
        <p:nvSpPr>
          <p:cNvPr id="27652"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BA1A7E-891F-404A-8A4F-049245095805}" type="slidenum">
              <a:rPr lang="en-US" altLang="en-US"/>
              <a:pPr eaLnBrk="1" hangingPunct="1"/>
              <a:t>11</a:t>
            </a:fld>
            <a:endParaRPr lang="en-US" altLang="en-US"/>
          </a:p>
        </p:txBody>
      </p:sp>
    </p:spTree>
    <p:extLst>
      <p:ext uri="{BB962C8B-B14F-4D97-AF65-F5344CB8AC3E}">
        <p14:creationId xmlns:p14="http://schemas.microsoft.com/office/powerpoint/2010/main" val="2288984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You can use the putExtra() method of an Intent object to add a name/value pair. Besides using the putExtra() method, you can also create a Bundle object and then attach it using the putExtras() method. Think of a Bundle object as a dictionary object — it contains a set of name/</a:t>
            </a:r>
          </a:p>
          <a:p>
            <a:r>
              <a:rPr lang="en-US" altLang="en-US" smtClean="0">
                <a:latin typeface="Arial" panose="020B0604020202020204" pitchFamily="34" charset="0"/>
                <a:cs typeface="Arial" panose="020B0604020202020204" pitchFamily="34" charset="0"/>
              </a:rPr>
              <a:t>value pairs. On the second activity, to obtain the data sent using the Intent object, you first obtain the Intent object using the getIntent() method. Then, call its getStringExtra() method to get the string value set using the putExtra() method. For the integer value, use the getIntExtra() method (the second argument is the default value in case no value is stored in the specifi ed name). To retrieve the Bundle object, use the getExtras() method. To get the individual name/value pairs, use the appropriate method. For the string value, use the getString() method. use the getInt() method to retrieve an integer value.</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8676"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B01926-C077-42A6-81FD-1E940F55616D}" type="slidenum">
              <a:rPr lang="en-US" altLang="en-US"/>
              <a:pPr eaLnBrk="1" hangingPunct="1"/>
              <a:t>13</a:t>
            </a:fld>
            <a:endParaRPr lang="en-US" altLang="en-US"/>
          </a:p>
        </p:txBody>
      </p:sp>
    </p:spTree>
    <p:extLst>
      <p:ext uri="{BB962C8B-B14F-4D97-AF65-F5344CB8AC3E}">
        <p14:creationId xmlns:p14="http://schemas.microsoft.com/office/powerpoint/2010/main" val="2887494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An android applications consist of a number of interrelated screens — Activities — that must be included in the application manifest. To</a:t>
            </a:r>
          </a:p>
          <a:p>
            <a:r>
              <a:rPr lang="en-US" altLang="en-US" smtClean="0">
                <a:latin typeface="Arial" panose="020B0604020202020204" pitchFamily="34" charset="0"/>
                <a:cs typeface="Arial" panose="020B0604020202020204" pitchFamily="34" charset="0"/>
              </a:rPr>
              <a:t>transition between them, you will often need to explicitly specify which Activity to open. To select a specific Activity class to start, create a new Intent, specifying the current Activity’s Context and the class of the Activity to launch. Then, pass this Intent into the startActivity method as shown in the code snippet given above. Note that each time you call startActivity, a new Activity will be added to the stack;</a:t>
            </a:r>
          </a:p>
          <a:p>
            <a:r>
              <a:rPr lang="en-US" altLang="en-US" smtClean="0">
                <a:latin typeface="Arial" panose="020B0604020202020204" pitchFamily="34" charset="0"/>
                <a:cs typeface="Arial" panose="020B0604020202020204" pitchFamily="34" charset="0"/>
              </a:rPr>
              <a:t>pressing back (or calling finish) will remove each of these Activities, in turn. The best way to understand this very important but somewhat abstract concept in Android is to experience it firsthand and see what it helps you achieve. </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18436"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A856B3F-8A68-4220-88D7-5B62A21938D9}" type="slidenum">
              <a:rPr lang="en-US" altLang="en-US"/>
              <a:pPr eaLnBrk="1" hangingPunct="1"/>
              <a:t>2</a:t>
            </a:fld>
            <a:endParaRPr lang="en-US" altLang="en-US"/>
          </a:p>
        </p:txBody>
      </p:sp>
    </p:spTree>
    <p:extLst>
      <p:ext uri="{BB962C8B-B14F-4D97-AF65-F5344CB8AC3E}">
        <p14:creationId xmlns:p14="http://schemas.microsoft.com/office/powerpoint/2010/main" val="3689850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An implicit Intent is a mechanism that lets anonymous application components service action requests. That means you can ask the system to start an Activity to perform an action without knowing which application, or Activity, will be started. You create an implicit intent by passing in an action constant and data. The action portion defines what you want to do, while the data portion contains the data for the target activity to act upon. Android resolves the intent presented in the snippet above and starts an activity that provides the dial action – in this case, the Phone Dialer. When you use an implicit Intent to start an Activity, Android will — at run time — resolve it into the Activity class best suited to performing the required action on the type of data specified. In circumstances where multiple Activities can potentially perform a given action, the user is</a:t>
            </a:r>
          </a:p>
          <a:p>
            <a:r>
              <a:rPr lang="en-US" altLang="en-US" smtClean="0">
                <a:latin typeface="Arial" panose="020B0604020202020204" pitchFamily="34" charset="0"/>
                <a:cs typeface="Arial" panose="020B0604020202020204" pitchFamily="34" charset="0"/>
              </a:rPr>
              <a:t>presented with a choice.</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19460"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EA99EC7-ADB3-4A05-B5E1-5E4A954D2636}" type="slidenum">
              <a:rPr lang="en-US" altLang="en-US"/>
              <a:pPr eaLnBrk="1" hangingPunct="1"/>
              <a:t>3</a:t>
            </a:fld>
            <a:endParaRPr lang="en-US" altLang="en-US"/>
          </a:p>
        </p:txBody>
      </p:sp>
    </p:spTree>
    <p:extLst>
      <p:ext uri="{BB962C8B-B14F-4D97-AF65-F5344CB8AC3E}">
        <p14:creationId xmlns:p14="http://schemas.microsoft.com/office/powerpoint/2010/main" val="3764163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Above, I am showing some of the native actions available as a static string constant in the Intent class. When creating implicit intents, you can use these actions. Action_VIEW: Different applications will handle view requests depending on the URI schema of the data supplied. Natively http:</a:t>
            </a:r>
          </a:p>
          <a:p>
            <a:r>
              <a:rPr lang="en-US" altLang="en-US" smtClean="0">
                <a:latin typeface="Arial" panose="020B0604020202020204" pitchFamily="34" charset="0"/>
                <a:cs typeface="Arial" panose="020B0604020202020204" pitchFamily="34" charset="0"/>
              </a:rPr>
              <a:t>addresses will open in the browser; tel: addresses will open the dialer to call the number; geo: addresses will be displayed in the Google Maps application; and contact content will be displayed in the Contact Manager. In the presented code snippet, the specified address will be opened in the browser. The android.content.Intent.ACTION_VIEW constant actually refers to the “android.intent.action.VIEW” action. With ACTION_DIAL, the user still need to press the dial button. If you want to call number without user intervention, use the ACTION_CALL instead. </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0484"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E013D04-48F4-480D-A5A0-84CED4A0C01F}" type="slidenum">
              <a:rPr lang="en-US" altLang="en-US"/>
              <a:pPr eaLnBrk="1" hangingPunct="1"/>
              <a:t>4</a:t>
            </a:fld>
            <a:endParaRPr lang="en-US" altLang="en-US"/>
          </a:p>
        </p:txBody>
      </p:sp>
    </p:spTree>
    <p:extLst>
      <p:ext uri="{BB962C8B-B14F-4D97-AF65-F5344CB8AC3E}">
        <p14:creationId xmlns:p14="http://schemas.microsoft.com/office/powerpoint/2010/main" val="3983218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There is no guarantee that any particular application will be installed on a device, or that any application capable of handling your request is available. As a result, it’s good practice to determine if your call will resolve to an Activity </a:t>
            </a:r>
            <a:r>
              <a:rPr lang="en-US" altLang="en-US" i="1" smtClean="0">
                <a:latin typeface="Arial" panose="020B0604020202020204" pitchFamily="34" charset="0"/>
                <a:cs typeface="Arial" panose="020B0604020202020204" pitchFamily="34" charset="0"/>
              </a:rPr>
              <a:t>before </a:t>
            </a:r>
            <a:r>
              <a:rPr lang="en-US" altLang="en-US" smtClean="0">
                <a:latin typeface="Arial" panose="020B0604020202020204" pitchFamily="34" charset="0"/>
                <a:cs typeface="Arial" panose="020B0604020202020204" pitchFamily="34" charset="0"/>
              </a:rPr>
              <a:t>calling startActivity. You can query the Package Manager to determine which, if any, Activity will be launched to service a specific Intent by calling resolveActivity on your Intent object, passing in the Package Manager, as shown above. If no Activity is found, you can choose to direct users to the appropriate application in the Google Play Store. Note that Google Play is not available on all devices, nor the emulator, so it’s good practice to check for that as well.</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1508"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7E54CF0-E556-4578-8B65-01FD78604D4C}" type="slidenum">
              <a:rPr lang="en-US" altLang="en-US"/>
              <a:pPr eaLnBrk="1" hangingPunct="1"/>
              <a:t>5</a:t>
            </a:fld>
            <a:endParaRPr lang="en-US" altLang="en-US"/>
          </a:p>
        </p:txBody>
      </p:sp>
    </p:spTree>
    <p:extLst>
      <p:ext uri="{BB962C8B-B14F-4D97-AF65-F5344CB8AC3E}">
        <p14:creationId xmlns:p14="http://schemas.microsoft.com/office/powerpoint/2010/main" val="3380571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To register an activity as a potential Intent handler add an intent-filter tag using one of the above listed tags. The category tag specifies under which circumstances the requested action will be serviced. The “DEFAULT” category should be applied to an activity that is callable by others using the startActivity() method. If you want your application to respond to actions triggered within the browser, you must include the “BROWSABLE” category. The data tag enables you to specify which data types your component can act on. You may have noticed that clicking a link to a YouTube video or Google Maps location on an Android device prompts you to use YouTube or Google Maps, respectively, rather than the browser. This is achieved by specifying the scheme, host, and path attributes within the data tag of an Intent Filter, as shown above. In this example, any link of the form that begins http://blog.</a:t>
            </a:r>
          </a:p>
          <a:p>
            <a:r>
              <a:rPr lang="en-US" altLang="en-US" smtClean="0">
                <a:latin typeface="Arial" panose="020B0604020202020204" pitchFamily="34" charset="0"/>
                <a:cs typeface="Arial" panose="020B0604020202020204" pitchFamily="34" charset="0"/>
              </a:rPr>
              <a:t>radioactiveyak.com can be serviced by this Activity. Note that you must include the </a:t>
            </a:r>
            <a:r>
              <a:rPr lang="en-US" altLang="en-US" i="1" smtClean="0">
                <a:latin typeface="Arial" panose="020B0604020202020204" pitchFamily="34" charset="0"/>
                <a:cs typeface="Arial" panose="020B0604020202020204" pitchFamily="34" charset="0"/>
              </a:rPr>
              <a:t>browsable </a:t>
            </a:r>
            <a:r>
              <a:rPr lang="en-US" altLang="en-US" smtClean="0">
                <a:latin typeface="Arial" panose="020B0604020202020204" pitchFamily="34" charset="0"/>
                <a:cs typeface="Arial" panose="020B0604020202020204" pitchFamily="34" charset="0"/>
              </a:rPr>
              <a:t>category in order for links clicked within the browser to trigger this behavior.</a:t>
            </a:r>
          </a:p>
          <a:p>
            <a:r>
              <a:rPr lang="en-US" altLang="en-US" smtClean="0">
                <a:latin typeface="Arial" panose="020B0604020202020204" pitchFamily="34" charset="0"/>
                <a:cs typeface="Arial" panose="020B0604020202020204" pitchFamily="34" charset="0"/>
              </a:rPr>
              <a:t> </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2532"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1ED663D-84D7-4F75-BA10-7559A84470E1}" type="slidenum">
              <a:rPr lang="en-US" altLang="en-US"/>
              <a:pPr eaLnBrk="1" hangingPunct="1"/>
              <a:t>6</a:t>
            </a:fld>
            <a:endParaRPr lang="en-US" altLang="en-US"/>
          </a:p>
        </p:txBody>
      </p:sp>
    </p:spTree>
    <p:extLst>
      <p:ext uri="{BB962C8B-B14F-4D97-AF65-F5344CB8AC3E}">
        <p14:creationId xmlns:p14="http://schemas.microsoft.com/office/powerpoint/2010/main" val="3573533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In the &lt;intent-filter&gt; element, you declared it to have two actions, one category, and one data. This means that all other activities can invoke this activity using either the “android.intent.action.VIEW” or the “net.learn2develop.MyBrowser” action. The &lt;data&gt; element specifies the type of data expected by the activity. In this case, it expects the data to start with the “http://” prefix. You can choose between using the Browser application or the Intents application that you are currently building. You can customize the dialog that appears when multiple activities match your intent as shown in the code snippet above. The code will change the title to “Open URL using…”. The added benefit of this method is that in the event no activity matches your Intent, your app will not crash. </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3556"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B637A8-8EBD-4110-B8F2-7045ED48F70B}" type="slidenum">
              <a:rPr lang="en-US" altLang="en-US"/>
              <a:pPr eaLnBrk="1" hangingPunct="1"/>
              <a:t>7</a:t>
            </a:fld>
            <a:endParaRPr lang="en-US" altLang="en-US"/>
          </a:p>
        </p:txBody>
      </p:sp>
    </p:spTree>
    <p:extLst>
      <p:ext uri="{BB962C8B-B14F-4D97-AF65-F5344CB8AC3E}">
        <p14:creationId xmlns:p14="http://schemas.microsoft.com/office/powerpoint/2010/main" val="560613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An Intent Filter will fail the action match check if </a:t>
            </a:r>
            <a:r>
              <a:rPr lang="en-US" altLang="en-US" i="1" smtClean="0">
                <a:latin typeface="Arial" panose="020B0604020202020204" pitchFamily="34" charset="0"/>
                <a:cs typeface="Arial" panose="020B0604020202020204" pitchFamily="34" charset="0"/>
              </a:rPr>
              <a:t>none </a:t>
            </a:r>
            <a:r>
              <a:rPr lang="en-US" altLang="en-US" smtClean="0">
                <a:latin typeface="Arial" panose="020B0604020202020204" pitchFamily="34" charset="0"/>
                <a:cs typeface="Arial" panose="020B0604020202020204" pitchFamily="34" charset="0"/>
              </a:rPr>
              <a:t>of its actions matches the one specified by the Intent. For category matching, Intent Filters must include </a:t>
            </a:r>
            <a:r>
              <a:rPr lang="en-US" altLang="en-US" i="1" smtClean="0">
                <a:latin typeface="Arial" panose="020B0604020202020204" pitchFamily="34" charset="0"/>
                <a:cs typeface="Arial" panose="020B0604020202020204" pitchFamily="34" charset="0"/>
              </a:rPr>
              <a:t>all </a:t>
            </a:r>
            <a:r>
              <a:rPr lang="en-US" altLang="en-US" smtClean="0">
                <a:latin typeface="Arial" panose="020B0604020202020204" pitchFamily="34" charset="0"/>
                <a:cs typeface="Arial" panose="020B0604020202020204" pitchFamily="34" charset="0"/>
              </a:rPr>
              <a:t>the categories defined in the resolving Intent, but can include additional categories not included in the Intent. An Intent Filter with no categories specified matches only Intents with no categories. Each part of the Intent’s data URI is compared to the Intent Filter’s data tag.</a:t>
            </a:r>
          </a:p>
          <a:p>
            <a:r>
              <a:rPr lang="en-US" altLang="en-US" smtClean="0">
                <a:latin typeface="Arial" panose="020B0604020202020204" pitchFamily="34" charset="0"/>
                <a:cs typeface="Arial" panose="020B0604020202020204" pitchFamily="34" charset="0"/>
              </a:rPr>
              <a:t>Any mismatch will remove the Intent Filter from the list. Specifying no data values in an Intent Filter will result in a match with all Intent data values. When you implicitly start an Activity, if more than one component is resolved from this process, all the matching possibilities are offered to the user. Native Android application components are part of the intent-resolution process in exactly the same way as third-party applications. They do not have a higher priority and can be completely replaced with new Activities that declare Intent Filters that service the same actions.</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4580"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380F393-66AF-401B-8934-C30AA3427D0D}" type="slidenum">
              <a:rPr lang="en-US" altLang="en-US"/>
              <a:pPr eaLnBrk="1" hangingPunct="1"/>
              <a:t>8</a:t>
            </a:fld>
            <a:endParaRPr lang="en-US" altLang="en-US"/>
          </a:p>
        </p:txBody>
      </p:sp>
    </p:spTree>
    <p:extLst>
      <p:ext uri="{BB962C8B-B14F-4D97-AF65-F5344CB8AC3E}">
        <p14:creationId xmlns:p14="http://schemas.microsoft.com/office/powerpoint/2010/main" val="3800076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altLang="en-US" smtClean="0">
                <a:latin typeface="Arial" panose="020B0604020202020204" pitchFamily="34" charset="0"/>
                <a:cs typeface="Arial" panose="020B0604020202020204" pitchFamily="34" charset="0"/>
              </a:rPr>
              <a:t>You add the category to the Intent object using the addCategory() method. If you omit the addCategory() statement, the preceding code will still invoke the MyBrowerActivity activity because it will still match the default category android.intent.category.DEFAULT. However, if you specify a category that does not match the category defined in the intent filter, it will not work (no activity will be launched). The above category (net.learn2develop.OtherApps) does not match any category in the intent filter, so a run-time exception will be raised. when using an Intent object with categories, all categories added to the Intent object must fully match those defined in the intent filter before an activity can be invoked.</a:t>
            </a: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320329-4DA2-4E13-93F3-3A917ED412AB}" type="slidenum">
              <a:rPr lang="en-US" altLang="en-US"/>
              <a:pPr eaLnBrk="1" hangingPunct="1"/>
              <a:t>9</a:t>
            </a:fld>
            <a:endParaRPr lang="en-US" altLang="en-US"/>
          </a:p>
        </p:txBody>
      </p:sp>
    </p:spTree>
    <p:extLst>
      <p:ext uri="{BB962C8B-B14F-4D97-AF65-F5344CB8AC3E}">
        <p14:creationId xmlns:p14="http://schemas.microsoft.com/office/powerpoint/2010/main" val="1424975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539"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smtClean="0"/>
              <a:t>Click to edit Master title style</a:t>
            </a:r>
          </a:p>
        </p:txBody>
      </p:sp>
      <p:sp>
        <p:nvSpPr>
          <p:cNvPr id="3215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2800"/>
            </a:lvl1pPr>
          </a:lstStyle>
          <a:p>
            <a:pPr lvl="0"/>
            <a:r>
              <a:rPr lang="en-US" altLang="en-US" noProof="0" smtClean="0"/>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fld id="{B134822C-13E1-439B-9183-4AFDE420E304}" type="slidenum">
              <a:rPr lang="en-US" altLang="en-US"/>
              <a:pPr/>
              <a:t>‹#›</a:t>
            </a:fld>
            <a:endParaRPr lang="en-US" altLang="en-US"/>
          </a:p>
        </p:txBody>
      </p:sp>
    </p:spTree>
    <p:extLst>
      <p:ext uri="{BB962C8B-B14F-4D97-AF65-F5344CB8AC3E}">
        <p14:creationId xmlns:p14="http://schemas.microsoft.com/office/powerpoint/2010/main" val="3462417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9EFD7A32-C441-4DEF-88F4-48506C3C2BD6}" type="slidenum">
              <a:rPr lang="en-US" altLang="en-US"/>
              <a:pPr/>
              <a:t>‹#›</a:t>
            </a:fld>
            <a:endParaRPr lang="en-US" altLang="en-US"/>
          </a:p>
        </p:txBody>
      </p:sp>
    </p:spTree>
    <p:extLst>
      <p:ext uri="{BB962C8B-B14F-4D97-AF65-F5344CB8AC3E}">
        <p14:creationId xmlns:p14="http://schemas.microsoft.com/office/powerpoint/2010/main" val="381259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DC8D9173-8149-4D3A-9A18-9433038D2D09}" type="slidenum">
              <a:rPr lang="en-US" altLang="en-US"/>
              <a:pPr/>
              <a:t>‹#›</a:t>
            </a:fld>
            <a:endParaRPr lang="en-US" altLang="en-US"/>
          </a:p>
        </p:txBody>
      </p:sp>
    </p:spTree>
    <p:extLst>
      <p:ext uri="{BB962C8B-B14F-4D97-AF65-F5344CB8AC3E}">
        <p14:creationId xmlns:p14="http://schemas.microsoft.com/office/powerpoint/2010/main" val="754410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719263"/>
            <a:ext cx="8229600" cy="4411662"/>
          </a:xfrm>
        </p:spPr>
        <p:txBody>
          <a:bodyPr/>
          <a:lstStyle/>
          <a:p>
            <a:pPr lvl="0"/>
            <a:endParaRPr lang="en-US"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426974A4-8E17-4D5F-BA08-BA5398ED6FE0}" type="slidenum">
              <a:rPr lang="en-US" altLang="en-US"/>
              <a:pPr/>
              <a:t>‹#›</a:t>
            </a:fld>
            <a:endParaRPr lang="en-US" altLang="en-US"/>
          </a:p>
        </p:txBody>
      </p:sp>
    </p:spTree>
    <p:extLst>
      <p:ext uri="{BB962C8B-B14F-4D97-AF65-F5344CB8AC3E}">
        <p14:creationId xmlns:p14="http://schemas.microsoft.com/office/powerpoint/2010/main" val="157774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A268030C-D4E6-451E-8BE2-BB1E6BD7E94C}" type="slidenum">
              <a:rPr lang="en-US" altLang="en-US"/>
              <a:pPr/>
              <a:t>‹#›</a:t>
            </a:fld>
            <a:endParaRPr lang="en-US" altLang="en-US"/>
          </a:p>
        </p:txBody>
      </p:sp>
    </p:spTree>
    <p:extLst>
      <p:ext uri="{BB962C8B-B14F-4D97-AF65-F5344CB8AC3E}">
        <p14:creationId xmlns:p14="http://schemas.microsoft.com/office/powerpoint/2010/main" val="66863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04579DF7-E19B-4003-9E0E-2B2BE637558B}" type="slidenum">
              <a:rPr lang="en-US" altLang="en-US"/>
              <a:pPr/>
              <a:t>‹#›</a:t>
            </a:fld>
            <a:endParaRPr lang="en-US" altLang="en-US"/>
          </a:p>
        </p:txBody>
      </p:sp>
    </p:spTree>
    <p:extLst>
      <p:ext uri="{BB962C8B-B14F-4D97-AF65-F5344CB8AC3E}">
        <p14:creationId xmlns:p14="http://schemas.microsoft.com/office/powerpoint/2010/main" val="143379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53382739-7467-4F89-BF6A-DFCA9A5E1F02}" type="slidenum">
              <a:rPr lang="en-US" altLang="en-US"/>
              <a:pPr/>
              <a:t>‹#›</a:t>
            </a:fld>
            <a:endParaRPr lang="en-US" altLang="en-US"/>
          </a:p>
        </p:txBody>
      </p:sp>
    </p:spTree>
    <p:extLst>
      <p:ext uri="{BB962C8B-B14F-4D97-AF65-F5344CB8AC3E}">
        <p14:creationId xmlns:p14="http://schemas.microsoft.com/office/powerpoint/2010/main" val="730348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fld id="{04B1A370-7DD2-4E43-854F-C763ADCF5C10}" type="slidenum">
              <a:rPr lang="en-US" altLang="en-US"/>
              <a:pPr/>
              <a:t>‹#›</a:t>
            </a:fld>
            <a:endParaRPr lang="en-US" altLang="en-US"/>
          </a:p>
        </p:txBody>
      </p:sp>
    </p:spTree>
    <p:extLst>
      <p:ext uri="{BB962C8B-B14F-4D97-AF65-F5344CB8AC3E}">
        <p14:creationId xmlns:p14="http://schemas.microsoft.com/office/powerpoint/2010/main" val="409823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fld id="{015C12F6-5F52-4260-A096-43E70DEB36F7}" type="slidenum">
              <a:rPr lang="en-US" altLang="en-US"/>
              <a:pPr/>
              <a:t>‹#›</a:t>
            </a:fld>
            <a:endParaRPr lang="en-US" altLang="en-US"/>
          </a:p>
        </p:txBody>
      </p:sp>
    </p:spTree>
    <p:extLst>
      <p:ext uri="{BB962C8B-B14F-4D97-AF65-F5344CB8AC3E}">
        <p14:creationId xmlns:p14="http://schemas.microsoft.com/office/powerpoint/2010/main" val="2244124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fld id="{15EF8332-4F0B-4FEF-8968-7B18060CEB75}" type="slidenum">
              <a:rPr lang="en-US" altLang="en-US"/>
              <a:pPr/>
              <a:t>‹#›</a:t>
            </a:fld>
            <a:endParaRPr lang="en-US" altLang="en-US"/>
          </a:p>
        </p:txBody>
      </p:sp>
    </p:spTree>
    <p:extLst>
      <p:ext uri="{BB962C8B-B14F-4D97-AF65-F5344CB8AC3E}">
        <p14:creationId xmlns:p14="http://schemas.microsoft.com/office/powerpoint/2010/main" val="212966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8112C912-93CD-4DE0-A41B-9E1CE49DD74F}" type="slidenum">
              <a:rPr lang="en-US" altLang="en-US"/>
              <a:pPr/>
              <a:t>‹#›</a:t>
            </a:fld>
            <a:endParaRPr lang="en-US" altLang="en-US"/>
          </a:p>
        </p:txBody>
      </p:sp>
    </p:spTree>
    <p:extLst>
      <p:ext uri="{BB962C8B-B14F-4D97-AF65-F5344CB8AC3E}">
        <p14:creationId xmlns:p14="http://schemas.microsoft.com/office/powerpoint/2010/main" val="253171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81A99D02-1E51-486E-B973-31FA021EE98F}" type="slidenum">
              <a:rPr lang="en-US" altLang="en-US"/>
              <a:pPr/>
              <a:t>‹#›</a:t>
            </a:fld>
            <a:endParaRPr lang="en-US" altLang="en-US"/>
          </a:p>
        </p:txBody>
      </p:sp>
    </p:spTree>
    <p:extLst>
      <p:ext uri="{BB962C8B-B14F-4D97-AF65-F5344CB8AC3E}">
        <p14:creationId xmlns:p14="http://schemas.microsoft.com/office/powerpoint/2010/main" val="330065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20517" name="Rectangle 5"/>
          <p:cNvSpPr>
            <a:spLocks noGrp="1" noChangeArrowheads="1"/>
          </p:cNvSpPr>
          <p:nvPr>
            <p:ph type="dt" sz="half" idx="2"/>
          </p:nvPr>
        </p:nvSpPr>
        <p:spPr bwMode="auto">
          <a:xfrm>
            <a:off x="304800" y="64008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charset="0"/>
                <a:cs typeface="Arial" charset="0"/>
              </a:defRPr>
            </a:lvl1pPr>
          </a:lstStyle>
          <a:p>
            <a:pPr>
              <a:defRPr/>
            </a:pPr>
            <a:endParaRPr lang="en-US" altLang="en-US"/>
          </a:p>
        </p:txBody>
      </p:sp>
      <p:sp>
        <p:nvSpPr>
          <p:cNvPr id="320518"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Arial" charset="0"/>
                <a:cs typeface="Arial" charset="0"/>
              </a:defRPr>
            </a:lvl1pPr>
          </a:lstStyle>
          <a:p>
            <a:pPr>
              <a:defRPr/>
            </a:pPr>
            <a:endParaRPr lang="en-US" altLang="en-US"/>
          </a:p>
        </p:txBody>
      </p:sp>
      <p:sp>
        <p:nvSpPr>
          <p:cNvPr id="320519"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4A602C34-121E-425E-B6BD-E2A156860148}" type="slidenum">
              <a:rPr lang="en-US" altLang="en-US"/>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spTree>
  </p:cSld>
  <p:clrMap bg1="lt1" tx1="dk1" bg2="lt2" tx2="dk2" accent1="accent1" accent2="accent2" accent3="accent3" accent4="accent4" accent5="accent5" accent6="accent6" hlink="hlink" folHlink="folHlink"/>
  <p:sldLayoutIdLst>
    <p:sldLayoutId id="2147483757"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26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3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0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mtClean="0"/>
              <a:t>Introducing Intents</a:t>
            </a:r>
          </a:p>
        </p:txBody>
      </p:sp>
      <p:sp>
        <p:nvSpPr>
          <p:cNvPr id="3075" name="Content Placeholder 2"/>
          <p:cNvSpPr>
            <a:spLocks noGrp="1"/>
          </p:cNvSpPr>
          <p:nvPr>
            <p:ph idx="1"/>
          </p:nvPr>
        </p:nvSpPr>
        <p:spPr>
          <a:xfrm>
            <a:off x="152400" y="1524000"/>
            <a:ext cx="8763000" cy="5181600"/>
          </a:xfrm>
        </p:spPr>
        <p:txBody>
          <a:bodyPr/>
          <a:lstStyle/>
          <a:p>
            <a:r>
              <a:rPr lang="en-US" altLang="en-US" smtClean="0"/>
              <a:t>Intents</a:t>
            </a:r>
          </a:p>
          <a:p>
            <a:pPr lvl="1"/>
            <a:r>
              <a:rPr lang="en-US" altLang="en-US" smtClean="0"/>
              <a:t>Bind application components and navigate between them</a:t>
            </a:r>
          </a:p>
          <a:p>
            <a:pPr lvl="1"/>
            <a:endParaRPr lang="en-US" altLang="en-US" smtClean="0"/>
          </a:p>
          <a:p>
            <a:pPr lvl="1"/>
            <a:r>
              <a:rPr lang="en-US" altLang="en-US" smtClean="0"/>
              <a:t>Transform device into collection of interconnected systems</a:t>
            </a:r>
          </a:p>
          <a:p>
            <a:pPr lvl="2"/>
            <a:r>
              <a:rPr lang="en-US" altLang="en-US" smtClean="0"/>
              <a:t>Creating a workflow of different screens</a:t>
            </a:r>
          </a:p>
          <a:p>
            <a:pPr lvl="1"/>
            <a:endParaRPr lang="en-US" altLang="en-US" smtClean="0"/>
          </a:p>
          <a:p>
            <a:pPr lvl="1"/>
            <a:r>
              <a:rPr lang="en-US" altLang="en-US" smtClean="0"/>
              <a:t>Can be used to either</a:t>
            </a:r>
          </a:p>
          <a:p>
            <a:pPr lvl="2"/>
            <a:r>
              <a:rPr lang="en-US" altLang="en-US" smtClean="0"/>
              <a:t>Start a new activity explicitly </a:t>
            </a:r>
          </a:p>
          <a:p>
            <a:pPr lvl="2"/>
            <a:endParaRPr lang="en-US" altLang="en-US" smtClean="0"/>
          </a:p>
          <a:p>
            <a:pPr lvl="2"/>
            <a:r>
              <a:rPr lang="en-US" altLang="en-US" smtClean="0"/>
              <a:t>Start an activity implicitly</a:t>
            </a:r>
          </a:p>
          <a:p>
            <a:pPr lvl="2"/>
            <a:endParaRPr lang="en-US" altLang="en-US" smtClean="0"/>
          </a:p>
          <a:p>
            <a:pPr lvl="2"/>
            <a:r>
              <a:rPr lang="en-US" altLang="en-US" smtClean="0"/>
              <a:t>Broadcast that an event has occured</a:t>
            </a:r>
          </a:p>
          <a:p>
            <a:pPr lvl="2"/>
            <a:endParaRPr lang="en-US"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Obtaining Data from Another Activity</a:t>
            </a:r>
          </a:p>
        </p:txBody>
      </p:sp>
      <p:sp>
        <p:nvSpPr>
          <p:cNvPr id="12291" name="Content Placeholder 2"/>
          <p:cNvSpPr>
            <a:spLocks noGrp="1"/>
          </p:cNvSpPr>
          <p:nvPr>
            <p:ph idx="1"/>
          </p:nvPr>
        </p:nvSpPr>
        <p:spPr>
          <a:xfrm>
            <a:off x="152400" y="1524000"/>
            <a:ext cx="8915400" cy="5181600"/>
          </a:xfrm>
        </p:spPr>
        <p:txBody>
          <a:bodyPr/>
          <a:lstStyle/>
          <a:p>
            <a:r>
              <a:rPr lang="en-US" altLang="en-US" smtClean="0"/>
              <a:t>To call an activity and wait for a result</a:t>
            </a:r>
          </a:p>
          <a:p>
            <a:pPr lvl="1"/>
            <a:r>
              <a:rPr lang="en-US" altLang="en-US" smtClean="0">
                <a:latin typeface="Courier" pitchFamily="49" charset="0"/>
              </a:rPr>
              <a:t>startActivityForResult() </a:t>
            </a:r>
            <a:r>
              <a:rPr lang="en-US" altLang="en-US" smtClean="0"/>
              <a:t>should be used</a:t>
            </a:r>
          </a:p>
          <a:p>
            <a:pPr lvl="1"/>
            <a:endParaRPr lang="en-US" altLang="en-US" smtClean="0"/>
          </a:p>
          <a:p>
            <a:pPr lvl="1"/>
            <a:endParaRPr lang="en-US" altLang="en-US" smtClean="0"/>
          </a:p>
          <a:p>
            <a:r>
              <a:rPr lang="en-US" altLang="en-US" smtClean="0"/>
              <a:t>In the called activity</a:t>
            </a:r>
          </a:p>
          <a:p>
            <a:pPr lvl="1"/>
            <a:r>
              <a:rPr lang="en-US" altLang="en-US" smtClean="0"/>
              <a:t>Use an Intent object to send data back via </a:t>
            </a:r>
          </a:p>
          <a:p>
            <a:pPr lvl="2"/>
            <a:r>
              <a:rPr lang="en-US" altLang="en-US" smtClean="0">
                <a:latin typeface="Courier" pitchFamily="49" charset="0"/>
              </a:rPr>
              <a:t>setData(), setResult()</a:t>
            </a:r>
          </a:p>
          <a:p>
            <a:pPr lvl="3"/>
            <a:endParaRPr lang="en-US" altLang="en-US" smtClean="0">
              <a:latin typeface="Courier" pitchFamily="49" charset="0"/>
            </a:endParaRPr>
          </a:p>
          <a:p>
            <a:r>
              <a:rPr lang="en-US" altLang="en-US" smtClean="0"/>
              <a:t>In the calling activity</a:t>
            </a:r>
          </a:p>
          <a:p>
            <a:pPr lvl="1"/>
            <a:r>
              <a:rPr lang="en-US" altLang="en-US" smtClean="0"/>
              <a:t>Override </a:t>
            </a:r>
            <a:r>
              <a:rPr lang="en-US" altLang="en-US" smtClean="0">
                <a:latin typeface="Courier" pitchFamily="49" charset="0"/>
              </a:rPr>
              <a:t>onActivityResult() </a:t>
            </a:r>
            <a:r>
              <a:rPr lang="en-US" altLang="en-US" smtClean="0"/>
              <a:t>to handle the returned data</a:t>
            </a:r>
          </a:p>
          <a:p>
            <a:pPr lvl="1"/>
            <a:endParaRPr lang="en-US" altLang="en-US" smtClean="0"/>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286000"/>
            <a:ext cx="43815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How to Set Data in </a:t>
            </a:r>
            <a:br>
              <a:rPr lang="en-US" altLang="en-US" smtClean="0"/>
            </a:br>
            <a:r>
              <a:rPr lang="en-US" altLang="en-US" smtClean="0"/>
              <a:t>Called Activity?</a:t>
            </a:r>
          </a:p>
        </p:txBody>
      </p:sp>
      <p:sp>
        <p:nvSpPr>
          <p:cNvPr id="13315" name="Content Placeholder 2"/>
          <p:cNvSpPr>
            <a:spLocks noGrp="1"/>
          </p:cNvSpPr>
          <p:nvPr>
            <p:ph idx="1"/>
          </p:nvPr>
        </p:nvSpPr>
        <p:spPr>
          <a:xfrm>
            <a:off x="457200" y="3927475"/>
            <a:ext cx="8229600" cy="2778125"/>
          </a:xfrm>
        </p:spPr>
        <p:txBody>
          <a:bodyPr/>
          <a:lstStyle/>
          <a:p>
            <a:r>
              <a:rPr lang="en-US" altLang="en-US" smtClean="0">
                <a:latin typeface="Courier" pitchFamily="49" charset="0"/>
              </a:rPr>
              <a:t>setResult</a:t>
            </a:r>
          </a:p>
          <a:p>
            <a:pPr lvl="1"/>
            <a:r>
              <a:rPr lang="en-US" altLang="en-US" smtClean="0"/>
              <a:t>Sets a result code </a:t>
            </a:r>
          </a:p>
          <a:p>
            <a:pPr lvl="2"/>
            <a:r>
              <a:rPr lang="en-US" altLang="en-US" smtClean="0">
                <a:latin typeface="Courier" pitchFamily="49" charset="0"/>
              </a:rPr>
              <a:t>RESULT_OK</a:t>
            </a:r>
            <a:r>
              <a:rPr lang="en-US" altLang="en-US" smtClean="0"/>
              <a:t> or </a:t>
            </a:r>
            <a:r>
              <a:rPr lang="en-US" altLang="en-US" smtClean="0">
                <a:latin typeface="Courier" pitchFamily="49" charset="0"/>
              </a:rPr>
              <a:t>RESULT_CANCELED</a:t>
            </a:r>
          </a:p>
          <a:p>
            <a:pPr lvl="2"/>
            <a:endParaRPr lang="en-US" altLang="en-US" smtClean="0"/>
          </a:p>
          <a:p>
            <a:r>
              <a:rPr lang="en-US" altLang="en-US" smtClean="0">
                <a:latin typeface="Courier" pitchFamily="49" charset="0"/>
              </a:rPr>
              <a:t>finish</a:t>
            </a:r>
          </a:p>
          <a:p>
            <a:pPr lvl="1"/>
            <a:r>
              <a:rPr lang="en-US" altLang="en-US" smtClean="0"/>
              <a:t>Closes the activity and returns control to calling activity</a:t>
            </a:r>
          </a:p>
        </p:txBody>
      </p:sp>
      <p:pic>
        <p:nvPicPr>
          <p:cNvPr id="133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325" y="1476375"/>
            <a:ext cx="5324475"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7543800" cy="1295400"/>
          </a:xfrm>
        </p:spPr>
        <p:txBody>
          <a:bodyPr/>
          <a:lstStyle/>
          <a:p>
            <a:r>
              <a:rPr lang="en-US" altLang="en-US" smtClean="0"/>
              <a:t>How to Retrieve Data in Calling Activity</a:t>
            </a:r>
          </a:p>
        </p:txBody>
      </p:sp>
      <p:sp>
        <p:nvSpPr>
          <p:cNvPr id="14339" name="Content Placeholder 2"/>
          <p:cNvSpPr>
            <a:spLocks noGrp="1"/>
          </p:cNvSpPr>
          <p:nvPr>
            <p:ph idx="1"/>
          </p:nvPr>
        </p:nvSpPr>
        <p:spPr>
          <a:xfrm>
            <a:off x="228600" y="3886200"/>
            <a:ext cx="8686800" cy="2971800"/>
          </a:xfrm>
        </p:spPr>
        <p:txBody>
          <a:bodyPr/>
          <a:lstStyle/>
          <a:p>
            <a:r>
              <a:rPr lang="en-US" altLang="en-US" smtClean="0">
                <a:latin typeface="Courier" pitchFamily="49" charset="0"/>
              </a:rPr>
              <a:t>requestCode</a:t>
            </a:r>
          </a:p>
          <a:p>
            <a:pPr lvl="1"/>
            <a:r>
              <a:rPr lang="en-US" altLang="en-US" smtClean="0"/>
              <a:t>The code used to launch the called activity</a:t>
            </a:r>
          </a:p>
          <a:p>
            <a:r>
              <a:rPr lang="en-US" altLang="en-US" smtClean="0">
                <a:latin typeface="Courier" pitchFamily="49" charset="0"/>
              </a:rPr>
              <a:t>resultCode</a:t>
            </a:r>
          </a:p>
          <a:p>
            <a:pPr lvl="1"/>
            <a:r>
              <a:rPr lang="en-US" altLang="en-US" smtClean="0"/>
              <a:t>The result code set by called activity</a:t>
            </a:r>
          </a:p>
          <a:p>
            <a:r>
              <a:rPr lang="en-US" altLang="en-US" smtClean="0">
                <a:latin typeface="Courier" pitchFamily="49" charset="0"/>
              </a:rPr>
              <a:t>Data</a:t>
            </a:r>
          </a:p>
          <a:p>
            <a:pPr lvl="1"/>
            <a:r>
              <a:rPr lang="en-US" altLang="en-US" smtClean="0"/>
              <a:t>Intent received from called activity and encompassing data</a:t>
            </a:r>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95400"/>
            <a:ext cx="71532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5875" y="0"/>
            <a:ext cx="7543800" cy="1295400"/>
          </a:xfrm>
        </p:spPr>
        <p:txBody>
          <a:bodyPr/>
          <a:lstStyle/>
          <a:p>
            <a:r>
              <a:rPr lang="en-US" altLang="en-US" smtClean="0"/>
              <a:t>Passing Primitive Data Using the Received Intent Object</a:t>
            </a:r>
          </a:p>
        </p:txBody>
      </p:sp>
      <p:pic>
        <p:nvPicPr>
          <p:cNvPr id="153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95400"/>
            <a:ext cx="4327525"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1219200"/>
            <a:ext cx="4495800" cy="192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a:off x="4572000" y="1295400"/>
            <a:ext cx="76200" cy="5486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875" y="3886200"/>
            <a:ext cx="9051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1536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4006850"/>
            <a:ext cx="4525962" cy="247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ight Arrow 8"/>
          <p:cNvSpPr/>
          <p:nvPr/>
        </p:nvSpPr>
        <p:spPr>
          <a:xfrm>
            <a:off x="4343400" y="1981200"/>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536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500" y="4267200"/>
            <a:ext cx="43815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ight Arrow 14"/>
          <p:cNvSpPr/>
          <p:nvPr/>
        </p:nvSpPr>
        <p:spPr>
          <a:xfrm>
            <a:off x="4343400" y="5181600"/>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Explicitly Starting </a:t>
            </a:r>
            <a:br>
              <a:rPr lang="en-US" altLang="en-US" smtClean="0"/>
            </a:br>
            <a:r>
              <a:rPr lang="en-US" altLang="en-US" smtClean="0"/>
              <a:t>New activities</a:t>
            </a:r>
          </a:p>
        </p:txBody>
      </p:sp>
      <p:sp>
        <p:nvSpPr>
          <p:cNvPr id="4099" name="Content Placeholder 2"/>
          <p:cNvSpPr>
            <a:spLocks noGrp="1"/>
          </p:cNvSpPr>
          <p:nvPr>
            <p:ph idx="1"/>
          </p:nvPr>
        </p:nvSpPr>
        <p:spPr>
          <a:xfrm>
            <a:off x="76200" y="1600200"/>
            <a:ext cx="8991600" cy="5181600"/>
          </a:xfrm>
        </p:spPr>
        <p:txBody>
          <a:bodyPr/>
          <a:lstStyle/>
          <a:p>
            <a:r>
              <a:rPr lang="en-US" altLang="en-US" smtClean="0"/>
              <a:t>To start a specific activity</a:t>
            </a:r>
          </a:p>
          <a:p>
            <a:endParaRPr lang="en-US" altLang="en-US" smtClean="0"/>
          </a:p>
          <a:p>
            <a:endParaRPr lang="en-US" altLang="en-US" smtClean="0"/>
          </a:p>
          <a:p>
            <a:r>
              <a:rPr lang="en-US" altLang="en-US" smtClean="0"/>
              <a:t>The </a:t>
            </a:r>
            <a:r>
              <a:rPr lang="en-US" altLang="en-US" smtClean="0">
                <a:latin typeface="Courier" pitchFamily="49" charset="0"/>
              </a:rPr>
              <a:t>startActivity()</a:t>
            </a:r>
            <a:r>
              <a:rPr lang="en-US" altLang="en-US" smtClean="0"/>
              <a:t> method </a:t>
            </a:r>
          </a:p>
          <a:p>
            <a:pPr lvl="1"/>
            <a:r>
              <a:rPr lang="en-US" altLang="en-US" smtClean="0"/>
              <a:t>Finds and starts the single activity matching your intent </a:t>
            </a:r>
          </a:p>
          <a:p>
            <a:pPr lvl="2"/>
            <a:r>
              <a:rPr lang="en-US" altLang="en-US" smtClean="0"/>
              <a:t>by explicitly specifying the Activity class to open (see above)</a:t>
            </a:r>
          </a:p>
          <a:p>
            <a:pPr lvl="2"/>
            <a:endParaRPr lang="en-US" altLang="en-US" smtClean="0"/>
          </a:p>
          <a:p>
            <a:pPr lvl="2"/>
            <a:r>
              <a:rPr lang="en-US" altLang="en-US" smtClean="0"/>
              <a:t>Or by including an action that the target activity is able to perform</a:t>
            </a:r>
          </a:p>
          <a:p>
            <a:pPr lvl="3"/>
            <a:r>
              <a:rPr lang="en-US" altLang="en-US" smtClean="0"/>
              <a:t>In which case, an activity is chosen dynamically </a:t>
            </a:r>
          </a:p>
          <a:p>
            <a:pPr lvl="3"/>
            <a:r>
              <a:rPr lang="en-US" altLang="en-US" smtClean="0"/>
              <a:t>Through a process called </a:t>
            </a:r>
            <a:r>
              <a:rPr lang="en-US" altLang="en-US" i="1" smtClean="0"/>
              <a:t>intent resolution</a:t>
            </a:r>
          </a:p>
          <a:p>
            <a:pPr lvl="3"/>
            <a:endParaRPr lang="en-US" altLang="en-US" i="1" smtClean="0"/>
          </a:p>
          <a:p>
            <a:r>
              <a:rPr lang="en-US" altLang="en-US" i="1" smtClean="0"/>
              <a:t>Example “UsingExplicitIntent” Android project</a:t>
            </a:r>
            <a:endParaRPr lang="en-US" altLang="en-US" smtClean="0"/>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133600"/>
            <a:ext cx="52387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1588"/>
            <a:ext cx="7543800" cy="1295400"/>
          </a:xfrm>
        </p:spPr>
        <p:txBody>
          <a:bodyPr/>
          <a:lstStyle/>
          <a:p>
            <a:r>
              <a:rPr lang="en-US" altLang="en-US" smtClean="0"/>
              <a:t>Implicit intents and </a:t>
            </a:r>
            <a:br>
              <a:rPr lang="en-US" altLang="en-US" smtClean="0"/>
            </a:br>
            <a:r>
              <a:rPr lang="en-US" altLang="en-US" smtClean="0"/>
              <a:t>Runtime Binding</a:t>
            </a:r>
          </a:p>
        </p:txBody>
      </p:sp>
      <p:sp>
        <p:nvSpPr>
          <p:cNvPr id="5123" name="Content Placeholder 2"/>
          <p:cNvSpPr>
            <a:spLocks noGrp="1"/>
          </p:cNvSpPr>
          <p:nvPr>
            <p:ph idx="1"/>
          </p:nvPr>
        </p:nvSpPr>
        <p:spPr>
          <a:xfrm>
            <a:off x="76200" y="1219200"/>
            <a:ext cx="8991600" cy="5638800"/>
          </a:xfrm>
        </p:spPr>
        <p:txBody>
          <a:bodyPr/>
          <a:lstStyle/>
          <a:p>
            <a:r>
              <a:rPr lang="en-US" altLang="en-US" smtClean="0"/>
              <a:t>Implicit intent</a:t>
            </a:r>
          </a:p>
          <a:p>
            <a:pPr lvl="1"/>
            <a:r>
              <a:rPr lang="en-US" altLang="en-US" smtClean="0"/>
              <a:t>Allows you to ask the system to start an activity</a:t>
            </a:r>
          </a:p>
          <a:p>
            <a:pPr lvl="2"/>
            <a:r>
              <a:rPr lang="en-US" altLang="en-US" smtClean="0"/>
              <a:t>Without knowing which application will be started</a:t>
            </a:r>
          </a:p>
          <a:p>
            <a:pPr lvl="1"/>
            <a:endParaRPr lang="en-US" altLang="en-US" smtClean="0"/>
          </a:p>
          <a:p>
            <a:pPr lvl="1"/>
            <a:r>
              <a:rPr lang="en-US" altLang="en-US" smtClean="0"/>
              <a:t>Constructed by </a:t>
            </a:r>
          </a:p>
          <a:p>
            <a:pPr lvl="2"/>
            <a:r>
              <a:rPr lang="en-US" altLang="en-US" smtClean="0"/>
              <a:t>Specifying an </a:t>
            </a:r>
            <a:r>
              <a:rPr lang="en-US" altLang="en-US" b="1" smtClean="0"/>
              <a:t>action</a:t>
            </a:r>
            <a:r>
              <a:rPr lang="en-US" altLang="en-US" smtClean="0"/>
              <a:t> to perform and </a:t>
            </a:r>
            <a:r>
              <a:rPr lang="en-US" altLang="en-US" b="1" smtClean="0"/>
              <a:t>data</a:t>
            </a:r>
            <a:r>
              <a:rPr lang="en-US" altLang="en-US" smtClean="0"/>
              <a:t> to act upon</a:t>
            </a:r>
          </a:p>
          <a:p>
            <a:pPr lvl="2"/>
            <a:endParaRPr lang="en-US" altLang="en-US" smtClean="0"/>
          </a:p>
          <a:p>
            <a:pPr lvl="2"/>
            <a:endParaRPr lang="en-US" altLang="en-US" smtClean="0"/>
          </a:p>
          <a:p>
            <a:pPr lvl="3"/>
            <a:endParaRPr lang="en-US" altLang="en-US" smtClean="0"/>
          </a:p>
          <a:p>
            <a:pPr lvl="3"/>
            <a:r>
              <a:rPr lang="en-US" altLang="en-US" smtClean="0"/>
              <a:t>data can be passed using </a:t>
            </a:r>
            <a:r>
              <a:rPr lang="en-US" altLang="en-US" smtClean="0">
                <a:latin typeface="Courier" pitchFamily="49" charset="0"/>
              </a:rPr>
              <a:t>setData</a:t>
            </a:r>
            <a:r>
              <a:rPr lang="en-US" altLang="en-US" smtClean="0"/>
              <a:t> method</a:t>
            </a:r>
          </a:p>
          <a:p>
            <a:pPr lvl="3"/>
            <a:endParaRPr lang="en-US" altLang="en-US" smtClean="0"/>
          </a:p>
          <a:p>
            <a:endParaRPr lang="en-US" altLang="en-US" smtClean="0"/>
          </a:p>
          <a:p>
            <a:r>
              <a:rPr lang="en-US" altLang="en-US" smtClean="0"/>
              <a:t>Android resolves an intent into an activity class</a:t>
            </a:r>
          </a:p>
        </p:txBody>
      </p:sp>
      <p:pic>
        <p:nvPicPr>
          <p:cNvPr id="51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3657600"/>
            <a:ext cx="5181600"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2625" y="5200650"/>
            <a:ext cx="4143375"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Native Android Actions</a:t>
            </a:r>
          </a:p>
        </p:txBody>
      </p:sp>
      <p:sp>
        <p:nvSpPr>
          <p:cNvPr id="6147" name="Content Placeholder 2"/>
          <p:cNvSpPr>
            <a:spLocks noGrp="1"/>
          </p:cNvSpPr>
          <p:nvPr>
            <p:ph idx="1"/>
          </p:nvPr>
        </p:nvSpPr>
        <p:spPr>
          <a:xfrm>
            <a:off x="0" y="1524000"/>
            <a:ext cx="8991600" cy="5257800"/>
          </a:xfrm>
        </p:spPr>
        <p:txBody>
          <a:bodyPr/>
          <a:lstStyle/>
          <a:p>
            <a:r>
              <a:rPr lang="en-US" altLang="en-US" smtClean="0">
                <a:latin typeface="Courier" pitchFamily="49" charset="0"/>
              </a:rPr>
              <a:t>ACTION_VIEW</a:t>
            </a:r>
          </a:p>
          <a:p>
            <a:pPr lvl="1"/>
            <a:r>
              <a:rPr lang="en-US" altLang="en-US" smtClean="0"/>
              <a:t>Data supplied to be viewed in the most reasonable manner</a:t>
            </a:r>
          </a:p>
          <a:p>
            <a:pPr lvl="1"/>
            <a:endParaRPr lang="en-US" altLang="en-US" smtClean="0"/>
          </a:p>
          <a:p>
            <a:pPr lvl="1"/>
            <a:endParaRPr lang="en-US" altLang="en-US" smtClean="0"/>
          </a:p>
          <a:p>
            <a:pPr lvl="1"/>
            <a:endParaRPr lang="en-US" altLang="en-US" smtClean="0"/>
          </a:p>
          <a:p>
            <a:r>
              <a:rPr lang="en-US" altLang="en-US" smtClean="0">
                <a:latin typeface="Courier" pitchFamily="49" charset="0"/>
              </a:rPr>
              <a:t>ACTION_CALL</a:t>
            </a:r>
          </a:p>
          <a:p>
            <a:pPr lvl="1"/>
            <a:r>
              <a:rPr lang="en-US" altLang="en-US" smtClean="0"/>
              <a:t>Brings up a dialer and immediately initiates a call</a:t>
            </a:r>
          </a:p>
          <a:p>
            <a:pPr lvl="1"/>
            <a:endParaRPr lang="en-US" altLang="en-US" smtClean="0"/>
          </a:p>
          <a:p>
            <a:pPr lvl="1"/>
            <a:endParaRPr lang="en-US" altLang="en-US" smtClean="0"/>
          </a:p>
          <a:p>
            <a:pPr lvl="1"/>
            <a:endParaRPr lang="en-US" altLang="en-US" smtClean="0"/>
          </a:p>
          <a:p>
            <a:pPr lvl="1"/>
            <a:r>
              <a:rPr lang="en-US" altLang="en-US" smtClean="0"/>
              <a:t>In this case,</a:t>
            </a:r>
          </a:p>
          <a:p>
            <a:pPr lvl="2"/>
            <a:r>
              <a:rPr lang="en-US" altLang="en-US" smtClean="0">
                <a:latin typeface="Courier" pitchFamily="49" charset="0"/>
              </a:rPr>
              <a:t>Android.permission.CALL_PHONE</a:t>
            </a:r>
            <a:r>
              <a:rPr lang="en-US" altLang="en-US" smtClean="0"/>
              <a:t> should be added to the app</a:t>
            </a:r>
          </a:p>
        </p:txBody>
      </p:sp>
      <p:pic>
        <p:nvPicPr>
          <p:cNvPr id="614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95550"/>
            <a:ext cx="4629150"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5338" y="2563813"/>
            <a:ext cx="4367212" cy="712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4724400"/>
            <a:ext cx="4438650"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Determining if an Intent will Resolve</a:t>
            </a:r>
          </a:p>
        </p:txBody>
      </p:sp>
      <p:sp>
        <p:nvSpPr>
          <p:cNvPr id="7171" name="Content Placeholder 2"/>
          <p:cNvSpPr>
            <a:spLocks noGrp="1"/>
          </p:cNvSpPr>
          <p:nvPr>
            <p:ph idx="1"/>
          </p:nvPr>
        </p:nvSpPr>
        <p:spPr>
          <a:xfrm>
            <a:off x="76200" y="1447800"/>
            <a:ext cx="8839200" cy="5181600"/>
          </a:xfrm>
        </p:spPr>
        <p:txBody>
          <a:bodyPr/>
          <a:lstStyle/>
          <a:p>
            <a:r>
              <a:rPr lang="en-US" altLang="en-US" smtClean="0"/>
              <a:t>It is good practice</a:t>
            </a:r>
          </a:p>
          <a:p>
            <a:pPr lvl="1"/>
            <a:r>
              <a:rPr lang="en-US" altLang="en-US" smtClean="0"/>
              <a:t>To determine if your call resolves to an Activity</a:t>
            </a:r>
          </a:p>
          <a:p>
            <a:pPr lvl="2"/>
            <a:r>
              <a:rPr lang="en-US" altLang="en-US" smtClean="0"/>
              <a:t>Before calling </a:t>
            </a:r>
            <a:r>
              <a:rPr lang="en-US" altLang="en-US" smtClean="0">
                <a:latin typeface="Courier" pitchFamily="49" charset="0"/>
              </a:rPr>
              <a:t>startActivity</a:t>
            </a:r>
          </a:p>
        </p:txBody>
      </p:sp>
      <p:pic>
        <p:nvPicPr>
          <p:cNvPr id="717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2163" y="2771775"/>
            <a:ext cx="5019675"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505200"/>
            <a:ext cx="6072188"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Using Intent Filters to Service Implicit Intents</a:t>
            </a:r>
          </a:p>
        </p:txBody>
      </p:sp>
      <p:sp>
        <p:nvSpPr>
          <p:cNvPr id="8195" name="Content Placeholder 2"/>
          <p:cNvSpPr>
            <a:spLocks noGrp="1"/>
          </p:cNvSpPr>
          <p:nvPr>
            <p:ph idx="1"/>
          </p:nvPr>
        </p:nvSpPr>
        <p:spPr>
          <a:xfrm>
            <a:off x="76200" y="1371600"/>
            <a:ext cx="8915400" cy="5334000"/>
          </a:xfrm>
        </p:spPr>
        <p:txBody>
          <a:bodyPr/>
          <a:lstStyle/>
          <a:p>
            <a:r>
              <a:rPr lang="en-US" altLang="en-US" smtClean="0"/>
              <a:t>How does Android know </a:t>
            </a:r>
          </a:p>
          <a:p>
            <a:pPr lvl="1"/>
            <a:r>
              <a:rPr lang="en-US" altLang="en-US" smtClean="0"/>
              <a:t>Which app to use to service a request?</a:t>
            </a:r>
          </a:p>
          <a:p>
            <a:pPr lvl="2"/>
            <a:r>
              <a:rPr lang="en-US" altLang="en-US" smtClean="0"/>
              <a:t>Using intent filters, apps can declare actions and data they support</a:t>
            </a:r>
          </a:p>
          <a:p>
            <a:pPr lvl="2"/>
            <a:endParaRPr lang="en-US" altLang="en-US" smtClean="0"/>
          </a:p>
          <a:p>
            <a:pPr lvl="2"/>
            <a:r>
              <a:rPr lang="en-US" altLang="en-US" smtClean="0"/>
              <a:t>So, add an </a:t>
            </a:r>
            <a:r>
              <a:rPr lang="en-US" altLang="en-US" smtClean="0">
                <a:latin typeface="Courier" pitchFamily="49" charset="0"/>
              </a:rPr>
              <a:t>intent-filter </a:t>
            </a:r>
            <a:r>
              <a:rPr lang="en-US" altLang="en-US" smtClean="0"/>
              <a:t>tag to the manifest node with tags:</a:t>
            </a:r>
          </a:p>
          <a:p>
            <a:pPr lvl="3"/>
            <a:r>
              <a:rPr lang="en-US" altLang="en-US" smtClean="0"/>
              <a:t>action: </a:t>
            </a:r>
            <a:r>
              <a:rPr lang="en-US" altLang="en-US" smtClean="0">
                <a:latin typeface="Courier" pitchFamily="49" charset="0"/>
              </a:rPr>
              <a:t>android:name</a:t>
            </a:r>
            <a:r>
              <a:rPr lang="en-US" altLang="en-US" smtClean="0"/>
              <a:t> specifies the name of action</a:t>
            </a:r>
          </a:p>
          <a:p>
            <a:pPr lvl="3"/>
            <a:r>
              <a:rPr lang="en-US" altLang="en-US" smtClean="0"/>
              <a:t>category: </a:t>
            </a:r>
            <a:r>
              <a:rPr lang="en-US" altLang="en-US" smtClean="0">
                <a:latin typeface="Courier" pitchFamily="49" charset="0"/>
              </a:rPr>
              <a:t>android:name </a:t>
            </a:r>
            <a:r>
              <a:rPr lang="en-US" altLang="en-US" smtClean="0"/>
              <a:t>condition to service the action</a:t>
            </a:r>
          </a:p>
          <a:p>
            <a:pPr lvl="3"/>
            <a:r>
              <a:rPr lang="en-US" altLang="en-US" smtClean="0"/>
              <a:t>data: which data types you can act on</a:t>
            </a:r>
          </a:p>
          <a:p>
            <a:pPr lvl="3"/>
            <a:endParaRPr lang="en-US" altLang="en-US" smtClean="0"/>
          </a:p>
          <a:p>
            <a:pPr lvl="3"/>
            <a:endParaRPr lang="en-US" altLang="en-US" smtClean="0"/>
          </a:p>
          <a:p>
            <a:pPr lvl="1"/>
            <a:endParaRPr lang="en-US" altLang="en-US" smtClean="0"/>
          </a:p>
        </p:txBody>
      </p:sp>
      <p:pic>
        <p:nvPicPr>
          <p:cNvPr id="819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5488" y="4648200"/>
            <a:ext cx="515302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Example: loading URL</a:t>
            </a:r>
          </a:p>
        </p:txBody>
      </p:sp>
      <p:pic>
        <p:nvPicPr>
          <p:cNvPr id="92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565275"/>
            <a:ext cx="606742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191000"/>
            <a:ext cx="550545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7688" y="3581400"/>
            <a:ext cx="3324225"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How Android Resolves </a:t>
            </a:r>
            <a:br>
              <a:rPr lang="en-US" altLang="en-US" smtClean="0"/>
            </a:br>
            <a:r>
              <a:rPr lang="en-US" altLang="en-US" smtClean="0"/>
              <a:t>Intent Filters</a:t>
            </a:r>
          </a:p>
        </p:txBody>
      </p:sp>
      <p:sp>
        <p:nvSpPr>
          <p:cNvPr id="10243" name="Content Placeholder 2"/>
          <p:cNvSpPr>
            <a:spLocks noGrp="1"/>
          </p:cNvSpPr>
          <p:nvPr>
            <p:ph idx="1"/>
          </p:nvPr>
        </p:nvSpPr>
        <p:spPr>
          <a:xfrm>
            <a:off x="152400" y="1600200"/>
            <a:ext cx="8839200" cy="5181600"/>
          </a:xfrm>
        </p:spPr>
        <p:txBody>
          <a:bodyPr/>
          <a:lstStyle/>
          <a:p>
            <a:r>
              <a:rPr lang="en-US" altLang="en-US" smtClean="0"/>
              <a:t>Deciding which activity to start with an implicit intent</a:t>
            </a:r>
          </a:p>
          <a:p>
            <a:pPr lvl="1"/>
            <a:r>
              <a:rPr lang="en-US" altLang="en-US" smtClean="0"/>
              <a:t>Is called </a:t>
            </a:r>
            <a:r>
              <a:rPr lang="en-US" altLang="en-US" i="1" smtClean="0"/>
              <a:t>intent resolution</a:t>
            </a:r>
          </a:p>
          <a:p>
            <a:pPr lvl="2"/>
            <a:r>
              <a:rPr lang="en-US" altLang="en-US" smtClean="0"/>
              <a:t>The aim is find the best filter match possible</a:t>
            </a:r>
          </a:p>
          <a:p>
            <a:pPr lvl="3"/>
            <a:r>
              <a:rPr lang="en-US" altLang="en-US" smtClean="0"/>
              <a:t>Create a list of all intent filters</a:t>
            </a:r>
          </a:p>
          <a:p>
            <a:pPr lvl="3"/>
            <a:r>
              <a:rPr lang="en-US" altLang="en-US" smtClean="0"/>
              <a:t>Intent filters not matching action or category are removed</a:t>
            </a:r>
          </a:p>
          <a:p>
            <a:pPr lvl="3"/>
            <a:r>
              <a:rPr lang="en-US" altLang="en-US" smtClean="0"/>
              <a:t>Any mismatch between URI and data tag =&gt; removal</a:t>
            </a:r>
          </a:p>
          <a:p>
            <a:pPr lvl="3"/>
            <a:r>
              <a:rPr lang="en-US" altLang="en-US" smtClean="0"/>
              <a:t>More than one matches =&gt; all possibilities offered to user</a:t>
            </a:r>
          </a:p>
          <a:p>
            <a:pPr lvl="3"/>
            <a:endParaRPr lang="en-US" altLang="en-US" smtClean="0"/>
          </a:p>
          <a:p>
            <a:r>
              <a:rPr lang="en-US" altLang="en-US" smtClean="0"/>
              <a:t>To find </a:t>
            </a:r>
          </a:p>
          <a:p>
            <a:pPr lvl="1"/>
            <a:r>
              <a:rPr lang="en-US" altLang="en-US" smtClean="0"/>
              <a:t>intent used to start activity </a:t>
            </a:r>
          </a:p>
        </p:txBody>
      </p:sp>
      <p:pic>
        <p:nvPicPr>
          <p:cNvPr id="1024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953000"/>
            <a:ext cx="39433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33975" y="5943600"/>
            <a:ext cx="309562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Example: adding categories</a:t>
            </a:r>
          </a:p>
        </p:txBody>
      </p:sp>
      <p:pic>
        <p:nvPicPr>
          <p:cNvPr id="1126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9213" y="1600200"/>
            <a:ext cx="6505575"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5550" y="3962400"/>
            <a:ext cx="6562725"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1810</TotalTime>
  <Words>2323</Words>
  <Application>Microsoft Office PowerPoint</Application>
  <PresentationFormat>On-screen Show (4:3)</PresentationFormat>
  <Paragraphs>158</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Wingdings</vt:lpstr>
      <vt:lpstr>Courier</vt:lpstr>
      <vt:lpstr>Times New Roman</vt:lpstr>
      <vt:lpstr>Network</vt:lpstr>
      <vt:lpstr>Introducing Intents</vt:lpstr>
      <vt:lpstr>Explicitly Starting  New activities</vt:lpstr>
      <vt:lpstr>Implicit intents and  Runtime Binding</vt:lpstr>
      <vt:lpstr>Native Android Actions</vt:lpstr>
      <vt:lpstr>Determining if an Intent will Resolve</vt:lpstr>
      <vt:lpstr>Using Intent Filters to Service Implicit Intents</vt:lpstr>
      <vt:lpstr>Example: loading URL</vt:lpstr>
      <vt:lpstr>How Android Resolves  Intent Filters</vt:lpstr>
      <vt:lpstr>Example: adding categories</vt:lpstr>
      <vt:lpstr>Obtaining Data from Another Activity</vt:lpstr>
      <vt:lpstr>How to Set Data in  Called Activity?</vt:lpstr>
      <vt:lpstr>How to Retrieve Data in Calling Activity</vt:lpstr>
      <vt:lpstr>Passing Primitive Data Using the Received Intent Object</vt:lpstr>
    </vt:vector>
  </TitlesOfParts>
  <Company>Lebanese American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Android Development</dc:title>
  <dc:creator>wissam</dc:creator>
  <cp:lastModifiedBy>Fawaz, Wissam Fawzi</cp:lastModifiedBy>
  <cp:revision>417</cp:revision>
  <cp:lastPrinted>1601-01-01T00:00:00Z</cp:lastPrinted>
  <dcterms:created xsi:type="dcterms:W3CDTF">2006-10-15T06:08:27Z</dcterms:created>
  <dcterms:modified xsi:type="dcterms:W3CDTF">2015-12-07T09:05:10Z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